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embeddings/oleObject1.bin" ContentType="application/vnd.openxmlformats-officedocument.oleObject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07F6326-495F-4813-8C4B-470D7994044D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3F35172-2CBD-4CBE-BA21-922F34E7E3B9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B1A4414-F64D-4E38-AD91-6512936B4962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ACB2BFA-EDAF-4E14-BF3D-478166215D60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9E4E718-D78A-46C6-B99C-0C27DE357103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3992483-1699-4171-859D-18727030C9E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EA68DA3-E14B-4EF7-B508-B906BDDAE498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9A0788E-223D-4FDF-906B-2D9A79C7C27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764E2F4-42C4-4B7F-A71C-5A976CFDCB0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6311C12-0C55-430B-8AA0-4206F3FA29DC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5D56B46-86AD-4A3F-94D6-1DA47ECFC080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3B1A97A-1404-47A1-9A29-AD2333CD7EF8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This program computes two people's body mass index (BMI)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compares them.  The code uses parameters, returns, and Scanner.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import java.util.*;  // so that I can use Scanner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class BMI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public static void main(String[] args) {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System.out.println("This program reads in data for two people and");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System.out.println("computes their body mass index (BMI)");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System.out.println();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// finish me!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   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    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}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22350EB-02F0-4CC9-9DED-E02B4D694B0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FC3BB0A-9F4D-4A5B-B9C9-0A385847046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F455435-F009-4CD7-AB3F-86128B94BEB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BF8881B3-47EA-4048-B818-3B3690B4EE3C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6232AE0-CA3D-4758-9202-E40E7E1067B2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hyperlink" Target="https://runestone.academy/runestone/books/published/csawesome/index.html" TargetMode="External"/><Relationship Id="rId3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440" y="1600200"/>
            <a:ext cx="792468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Tahoma"/>
              </a:rPr>
              <a:t>Unit 2: Selection and Iteration</a:t>
            </a:r>
            <a:br>
              <a:rPr sz="2800"/>
            </a:b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Compound Boolean Expressions</a:t>
            </a:r>
            <a:br>
              <a:rPr sz="2200"/>
            </a:b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and Comparing Objects  </a:t>
            </a:r>
            <a:endParaRPr b="1" lang="en-US" sz="22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Logical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878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is the result of each of the following expressions?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x = 42;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y = 17;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z = 25;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y &lt; x &amp;&amp; y &lt;= z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x % 2 == y % 2 || x % 2 == z % 2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x &lt;= y + z &amp;&amp; x &gt;= y + z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!(x &lt; y &amp;&amp; x &lt; z)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(x + y) % 2 == 0 || !((z - y) % 2 == 0)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Answers: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- true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- false</a:t>
            </a: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- true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- true</a:t>
            </a: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- false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2" marL="73980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19" dur="indefinite" restart="never" nodeType="tmRoot">
          <p:childTnLst>
            <p:seq>
              <p:cTn id="120" dur="indefinite" nodeType="mainSeq">
                <p:childTnLst>
                  <p:par>
                    <p:cTn id="121" nodeType="clickEffect" fill="hold">
                      <p:stCondLst>
                        <p:cond delay="indefinite"/>
                      </p:stCondLst>
                      <p:childTnLst>
                        <p:par>
                          <p:cTn id="1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" dur="1000"/>
                                        <p:tgtEl>
                                          <p:spTgt spid="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nodeType="clickEffect" fill="hold">
                      <p:stCondLst>
                        <p:cond delay="indefinite"/>
                      </p:stCondLst>
                      <p:childTnLst>
                        <p:par>
                          <p:cTn id="12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" dur="1000"/>
                                        <p:tgtEl>
                                          <p:spTgt spid="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nodeType="clickEffect" fill="hold">
                      <p:stCondLst>
                        <p:cond delay="indefinite"/>
                      </p:stCondLst>
                      <p:childTnLst>
                        <p:par>
                          <p:cTn id="1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5" dur="1000"/>
                                        <p:tgtEl>
                                          <p:spTgt spid="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nodeType="clickEffect" fill="hold">
                      <p:stCondLst>
                        <p:cond delay="indefinite"/>
                      </p:stCondLst>
                      <p:childTnLst>
                        <p:par>
                          <p:cTn id="13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" dur="1000"/>
                                        <p:tgtEl>
                                          <p:spTgt spid="3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nodeType="clickEffect" fill="hold">
                      <p:stCondLst>
                        <p:cond delay="indefinite"/>
                      </p:stCondLst>
                      <p:childTnLst>
                        <p:par>
                          <p:cTn id="14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" dur="1000"/>
                                        <p:tgtEl>
                                          <p:spTgt spid="3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nodeType="clickEffect" fill="hold">
                      <p:stCondLst>
                        <p:cond delay="indefinite"/>
                      </p:stCondLst>
                      <p:childTnLst>
                        <p:par>
                          <p:cTn id="1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" dur="1000"/>
                                        <p:tgtEl>
                                          <p:spTgt spid="3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with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return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Returns the larger of the two given integers.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max(int a, int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(a &gt;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return a;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return b;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Methods can return different values using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if/else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Whichever path the code enters, it will return that value.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Returning a value causes a method to immediately exit.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All paths through the code must reach a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return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statement.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nodeType="clickEffect" fill="hold">
                      <p:stCondLst>
                        <p:cond delay="indefinite"/>
                      </p:stCondLst>
                      <p:childTnLst>
                        <p:par>
                          <p:cTn id="1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nodeType="clickEffect" fill="hold">
                      <p:stCondLst>
                        <p:cond delay="indefinite"/>
                      </p:stCondLst>
                      <p:childTnLst>
                        <p:par>
                          <p:cTn id="15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nodeType="clickEffect" fill="hold">
                      <p:stCondLst>
                        <p:cond delay="indefinite"/>
                      </p:stCondLst>
                      <p:childTnLst>
                        <p:par>
                          <p:cTn id="1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All paths must return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max(int a, int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(a &gt;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a;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a50021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a50021"/>
                </a:solidFill>
                <a:latin typeface="Courier New"/>
              </a:rPr>
              <a:t>// Error: not all paths return a value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following also does not compile: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max(int a, int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(a &gt; b)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a;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if (b &gt;= a)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return b;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compiler thinks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if/else/if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code might skip all paths, even though mathematically it must choose one or the other.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65" dur="indefinite" restart="never" nodeType="tmRoot">
          <p:childTnLst>
            <p:seq>
              <p:cTn id="166" dur="indefinite" nodeType="mainSeq">
                <p:childTnLst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1" dur="1000"/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4" dur="1000"/>
                                        <p:tgtEl>
                                          <p:spTgt spid="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7" dur="1000"/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0" dur="1000"/>
                                        <p:tgtEl>
                                          <p:spTgt spid="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3" dur="1000"/>
                                        <p:tgtEl>
                                          <p:spTgt spid="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6" dur="1000"/>
                                        <p:tgtEl>
                                          <p:spTgt spid="4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9" dur="1000"/>
                                        <p:tgtEl>
                                          <p:spTgt spid="4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2" dur="1000"/>
                                        <p:tgtEl>
                                          <p:spTgt spid="4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nodeType="clickEffect" fill="hold">
                      <p:stCondLst>
                        <p:cond delay="indefinite"/>
                      </p:stCondLst>
                      <p:childTnLst>
                        <p:par>
                          <p:cTn id="1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7" dur="1000"/>
                                        <p:tgtEl>
                                          <p:spTgt spid="4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Correction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int max(int a, int b)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(a &gt; b)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return a;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 else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return b;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OR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int max(int a, int b)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(a &gt; b)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return a;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return b;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 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98" dur="indefinite" restart="never" nodeType="tmRoot">
          <p:childTnLst>
            <p:seq>
              <p:cTn id="199" dur="indefinite" nodeType="mainSeq">
                <p:childTnLst>
                  <p:par>
                    <p:cTn id="200" nodeType="clickEffect" fill="hold">
                      <p:stCondLst>
                        <p:cond delay="indefinite"/>
                      </p:stCondLst>
                      <p:childTnLst>
                        <p:par>
                          <p:cTn id="20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,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return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question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7878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quadrant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a pair of real numbers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x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y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returns the quadrant for that point: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quadrant(-4.2, 17.3)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the point falls directly on either axis, return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0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7" name="Line 4"/>
          <p:cNvSpPr/>
          <p:nvPr/>
        </p:nvSpPr>
        <p:spPr>
          <a:xfrm>
            <a:off x="4510080" y="2617920"/>
            <a:ext cx="0" cy="2209680"/>
          </a:xfrm>
          <a:prstGeom prst="line">
            <a:avLst/>
          </a:prstGeom>
          <a:ln w="25560">
            <a:solidFill>
              <a:srgbClr val="000000"/>
            </a:solidFill>
            <a:miter/>
            <a:headEnd len="lg" type="triangle" w="lg"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Line 5"/>
          <p:cNvSpPr/>
          <p:nvPr/>
        </p:nvSpPr>
        <p:spPr>
          <a:xfrm>
            <a:off x="3048120" y="3714840"/>
            <a:ext cx="2819160" cy="0"/>
          </a:xfrm>
          <a:prstGeom prst="line">
            <a:avLst/>
          </a:prstGeom>
          <a:ln w="25560">
            <a:solidFill>
              <a:srgbClr val="000000"/>
            </a:solidFill>
            <a:miter/>
            <a:headEnd len="lg" type="triangle" w="lg"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 Box 6"/>
          <p:cNvSpPr/>
          <p:nvPr/>
        </p:nvSpPr>
        <p:spPr>
          <a:xfrm>
            <a:off x="5661000" y="3524400"/>
            <a:ext cx="1072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404040"/>
                </a:solidFill>
                <a:latin typeface="Verdana"/>
              </a:rPr>
              <a:t>x+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Text Box 7"/>
          <p:cNvSpPr/>
          <p:nvPr/>
        </p:nvSpPr>
        <p:spPr>
          <a:xfrm>
            <a:off x="2257200" y="3519360"/>
            <a:ext cx="962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404040"/>
                </a:solidFill>
                <a:latin typeface="Verdana"/>
              </a:rPr>
              <a:t>x-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 Box 8"/>
          <p:cNvSpPr/>
          <p:nvPr/>
        </p:nvSpPr>
        <p:spPr>
          <a:xfrm>
            <a:off x="4033800" y="2236680"/>
            <a:ext cx="1072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404040"/>
                </a:solidFill>
                <a:latin typeface="Verdana"/>
              </a:rPr>
              <a:t>y+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Text Box 9"/>
          <p:cNvSpPr/>
          <p:nvPr/>
        </p:nvSpPr>
        <p:spPr>
          <a:xfrm>
            <a:off x="4011480" y="4765680"/>
            <a:ext cx="962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404040"/>
                </a:solidFill>
                <a:latin typeface="Verdana"/>
              </a:rPr>
              <a:t>y-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Text Box 10"/>
          <p:cNvSpPr/>
          <p:nvPr/>
        </p:nvSpPr>
        <p:spPr>
          <a:xfrm>
            <a:off x="4577040" y="2867040"/>
            <a:ext cx="2007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1800" spc="-1" strike="noStrike">
                <a:solidFill>
                  <a:srgbClr val="404040"/>
                </a:solidFill>
                <a:latin typeface="Verdana"/>
              </a:rPr>
              <a:t>quadrant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 Box 11"/>
          <p:cNvSpPr/>
          <p:nvPr/>
        </p:nvSpPr>
        <p:spPr>
          <a:xfrm>
            <a:off x="2441880" y="2881440"/>
            <a:ext cx="2007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1800" spc="-1" strike="noStrike">
                <a:solidFill>
                  <a:srgbClr val="404040"/>
                </a:solidFill>
                <a:latin typeface="Verdana"/>
              </a:rPr>
              <a:t>quadrant 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 Box 12"/>
          <p:cNvSpPr/>
          <p:nvPr/>
        </p:nvSpPr>
        <p:spPr>
          <a:xfrm>
            <a:off x="2441880" y="4100400"/>
            <a:ext cx="2007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1800" spc="-1" strike="noStrike">
                <a:solidFill>
                  <a:srgbClr val="404040"/>
                </a:solidFill>
                <a:latin typeface="Verdana"/>
              </a:rPr>
              <a:t>quadrant 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Text Box 13"/>
          <p:cNvSpPr/>
          <p:nvPr/>
        </p:nvSpPr>
        <p:spPr>
          <a:xfrm>
            <a:off x="4577040" y="4086360"/>
            <a:ext cx="2007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1800" spc="-1" strike="noStrike">
                <a:solidFill>
                  <a:srgbClr val="404040"/>
                </a:solidFill>
                <a:latin typeface="Verdana"/>
              </a:rPr>
              <a:t>quadrant 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if/else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,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return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answer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public static int quadrant(double x, double y) {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if (x &gt; 0 &amp;&amp; y &gt; 0) {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return 1;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 else if (x &lt; 0 &amp;&amp; y &gt; 0) {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return 2;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 else if (x &lt; 0 &amp;&amp; y &lt; 0) {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return 3;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 else if (x &gt; 0 &amp;&amp; y &lt; 0) {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return 4;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 else {      </a:t>
            </a:r>
            <a:r>
              <a:rPr b="1" lang="en-US" sz="1900" spc="-1" strike="noStrike">
                <a:solidFill>
                  <a:srgbClr val="008080"/>
                </a:solidFill>
                <a:latin typeface="Courier New"/>
              </a:rPr>
              <a:t>// at least one coordinate equals 0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return 0;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76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9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9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 Morgan's Law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De Morgan's Law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Rules used to negate boolean tests.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Useful when you want the opposite of an existing test.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!(a &amp;&amp; b) = !a || !b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!(a || b) = !a &amp;&amp; !b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61" name=""/>
          <p:cNvGraphicFramePr/>
          <p:nvPr/>
        </p:nvGraphicFramePr>
        <p:xfrm>
          <a:off x="457200" y="4648320"/>
          <a:ext cx="8229600" cy="124920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84120">
                <a:tc>
                  <a:txBody>
                    <a:bodyPr lIns="90000" rIns="90000" tIns="44280" bIns="4428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Original Code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4280" bIns="4428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Negated Code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65080">
                <a:tc>
                  <a:txBody>
                    <a:bodyPr lIns="90000" rIns="90000" tIns="44280" bIns="44280" anchor="t">
                      <a:noAutofit/>
                    </a:bodyPr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(x == 7 &amp;&amp; y &gt; 3) {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...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4280" bIns="44280" anchor="t">
                      <a:noAutofit/>
                    </a:bodyPr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if (x </a:t>
                      </a:r>
                      <a:r>
                        <a:rPr b="1" lang="en-US" sz="19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!=</a:t>
                      </a: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7 </a:t>
                      </a:r>
                      <a:r>
                        <a:rPr b="1" lang="en-US" sz="19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||</a:t>
                      </a: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y </a:t>
                      </a:r>
                      <a:r>
                        <a:rPr b="1" lang="en-US" sz="1900" spc="-1" strike="noStrike">
                          <a:solidFill>
                            <a:srgbClr val="003399"/>
                          </a:solidFill>
                          <a:latin typeface="Courier New"/>
                        </a:rPr>
                        <a:t>&lt;=</a:t>
                      </a: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3) {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    </a:t>
                      </a: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...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70000"/>
                        </a:lnSpc>
                        <a:spcBef>
                          <a:spcPts val="47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9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}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218" dur="indefinite" restart="never" nodeType="tmRoot">
          <p:childTnLst>
            <p:seq>
              <p:cTn id="219" dur="indefinite" nodeType="mainSeq">
                <p:childTnLst>
                  <p:par>
                    <p:cTn id="220" nodeType="clickEffect" fill="hold">
                      <p:stCondLst>
                        <p:cond delay="indefinite"/>
                      </p:stCondLst>
                      <p:childTnLst>
                        <p:par>
                          <p:cTn id="22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nodeType="clickEffect" fill="hold">
                      <p:stCondLst>
                        <p:cond delay="indefinite"/>
                      </p:stCondLst>
                      <p:childTnLst>
                        <p:par>
                          <p:cTn id="22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De Morgan’s Law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63" name="Content Placeholder 5" descr=""/>
          <p:cNvPicPr/>
          <p:nvPr/>
        </p:nvPicPr>
        <p:blipFill>
          <a:blip r:embed="rId1"/>
          <a:srcRect l="2105" t="0" r="2105" b="0"/>
          <a:stretch/>
        </p:blipFill>
        <p:spPr>
          <a:xfrm>
            <a:off x="152280" y="1295280"/>
            <a:ext cx="8991720" cy="518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Truth Tables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Truth tables can be used to prove Boolean identities.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For example, use a truth table to prove: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!(a &amp;&amp; b) = !a || !b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Since both expressions have the same values in all cases, they are equivalent.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66" name=""/>
          <p:cNvGraphicFramePr/>
          <p:nvPr/>
        </p:nvGraphicFramePr>
        <p:xfrm>
          <a:off x="1752480" y="3124080"/>
          <a:ext cx="4610160" cy="2289240"/>
        </p:xfrm>
        <a:graphic>
          <a:graphicData uri="http://schemas.openxmlformats.org/drawingml/2006/table">
            <a:tbl>
              <a:tblPr/>
              <a:tblGrid>
                <a:gridCol w="1073160"/>
                <a:gridCol w="1074960"/>
                <a:gridCol w="1306440"/>
                <a:gridCol w="1155600"/>
              </a:tblGrid>
              <a:tr h="6426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a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b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!(a &amp;&amp; b)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!a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||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!b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25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112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25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1040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"Short-circuit" evaluation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Java stops evaluating a test if it knows the answer.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&amp;&amp;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 stops early if any part of the test is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||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 stops early if any part of the test is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count = &lt;input from user&gt;;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sum = &lt;input from user&gt;;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if(count &gt; 0 &amp;&amp; (double)sum / count &gt; 10){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System.out.println("average &gt; 10");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System.out.println("count &lt;= 0 or average &lt;= 10");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count = 0 above, there is a potential to divide by 0. However, short-circuit prevents this since count &gt; 0 is false, it stops early and no division by zero was performed.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8" dur="indefinite" restart="never" nodeType="tmRoot">
          <p:childTnLst>
            <p:seq>
              <p:cTn id="229" dur="indefinite" nodeType="mainSeq">
                <p:childTnLst>
                  <p:par>
                    <p:cTn id="230" nodeType="clickEffect" fill="hold">
                      <p:stCondLst>
                        <p:cond delay="indefinite"/>
                      </p:stCondLst>
                      <p:childTnLst>
                        <p:par>
                          <p:cTn id="2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nodeType="clickEffect" fill="hold">
                      <p:stCondLst>
                        <p:cond delay="indefinite"/>
                      </p:stCondLst>
                      <p:childTnLst>
                        <p:par>
                          <p:cTn id="2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Evaluating logic 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Sometimes it is useful to use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nested if conditions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: if statements within if statements.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if x is odd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% 2 !=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if x is positive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&gt;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combine the above nested if conditions using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logical operators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Boolean practice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0" y="1142640"/>
            <a:ext cx="9144000" cy="5715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method named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isVowel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returns whether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 vowel (a, e, i, o, or u). Assume all letters are lowercase.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isVowel("q")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isVowel("a")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isVowel("e")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isVowel(String 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s.equals("a") || s.equals("e") ||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s.equals("i") || s.equals("o") ||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s.equals("u");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OR alternatively, use indexOf: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isVowel(String 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return s.length() == 1 &amp;&amp; "aeiou".indexOf(s) != -1;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50" dur="indefinite" restart="never" nodeType="tmRoot">
          <p:childTnLst>
            <p:seq>
              <p:cTn id="251" dur="indefinite" nodeType="mainSeq">
                <p:childTnLst>
                  <p:par>
                    <p:cTn id="252" nodeType="clickEffect" fill="hold">
                      <p:stCondLst>
                        <p:cond delay="indefinite"/>
                      </p:stCondLst>
                      <p:childTnLst>
                        <p:par>
                          <p:cTn id="25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nodeType="clickEffect" fill="hold">
                      <p:stCondLst>
                        <p:cond delay="indefinite"/>
                      </p:stCondLst>
                      <p:childTnLst>
                        <p:par>
                          <p:cTn id="2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nodeType="clickEffect" fill="hold">
                      <p:stCondLst>
                        <p:cond delay="indefinite"/>
                      </p:stCondLst>
                      <p:childTnLst>
                        <p:par>
                          <p:cTn id="2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Boolean practice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Change the above method into an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isNonVowel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 that returns whether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is any character except a vowel.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isNonVowel("q")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true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isNonVowel("a")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isNonVowel("e")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false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What’s the wrong strategy?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Enlightened "Boolean Zen" version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isNonVowel(String 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!s.equals("a") &amp;&amp; !s.equals("e") &amp;&amp;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!s.equals("i") &amp;&amp; !s.equals("o") &amp;&amp;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!s.equals("u");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76" dur="indefinite" restart="never" nodeType="tmRoot">
          <p:childTnLst>
            <p:seq>
              <p:cTn id="277" dur="indefinite" nodeType="mainSeq">
                <p:childTnLst>
                  <p:par>
                    <p:cTn id="278" nodeType="clickEffect" fill="hold">
                      <p:stCondLst>
                        <p:cond delay="indefinite"/>
                      </p:stCondLst>
                      <p:childTnLst>
                        <p:par>
                          <p:cTn id="2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Boolean practice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Use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isVowel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to write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isNonVowel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Enlightened "Boolean Zen" version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boolean isNonVowel(String s)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return !isVowel(s);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92" dur="indefinite" restart="never" nodeType="tmRoot">
          <p:childTnLst>
            <p:seq>
              <p:cTn id="293" dur="indefinite" nodeType="mainSeq">
                <p:childTnLst>
                  <p:par>
                    <p:cTn id="294" nodeType="clickEffect" fill="hold">
                      <p:stCondLst>
                        <p:cond delay="indefinite"/>
                      </p:stCondLst>
                      <p:childTnLst>
                        <p:par>
                          <p:cTn id="29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Comparing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Two objects are considered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aliases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when they both reference the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same object. Comparing using == check whether two variables are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aliases. Consider the Sprite class we discussed in Unit 2 used to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represent a game character.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Main{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 = new Sprite(30, 50);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another = player;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 == another);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Both object references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player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another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points to the same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address hence the same object in memory.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04" dur="indefinite" restart="never" nodeType="tmRoot">
          <p:childTnLst>
            <p:seq>
              <p:cTn id="305" dur="indefinite" nodeType="mainSeq">
                <p:childTnLst>
                  <p:par>
                    <p:cTn id="306" nodeType="clickEffect" fill="hold">
                      <p:stCondLst>
                        <p:cond delay="indefinite"/>
                      </p:stCondLst>
                      <p:childTnLst>
                        <p:par>
                          <p:cTn id="30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nodeType="clickEffect" fill="hold">
                      <p:stCondLst>
                        <p:cond delay="indefinite"/>
                      </p:stCondLst>
                      <p:childTnLst>
                        <p:par>
                          <p:cTn id="3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Comparing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Two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different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objects can have the same attributes/data.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Main{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player = new Sprite(30, 50);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Sprite another = new Sprite(30, 50);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 == another);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false!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System.out.println(player != another);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references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player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another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above are two different Sprite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objects(created individually using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new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) but both are located at the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same coordinate.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28" dur="indefinite" restart="never" nodeType="tmRoot">
          <p:childTnLst>
            <p:seq>
              <p:cTn id="329" dur="indefinite" nodeType="mainSeq">
                <p:childTnLst>
                  <p:par>
                    <p:cTn id="330" nodeType="clickEffect" fill="hold">
                      <p:stCondLst>
                        <p:cond delay="indefinite"/>
                      </p:stCondLst>
                      <p:childTnLst>
                        <p:par>
                          <p:cTn id="3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nodeType="clickEffect" fill="hold">
                      <p:stCondLst>
                        <p:cond delay="indefinite"/>
                      </p:stCondLst>
                      <p:childTnLst>
                        <p:par>
                          <p:cTn id="34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equals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We saw that for String objects, == is used to check if the two String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references point to the same object whereas the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equals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method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check if they have the same characters.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a = "hi";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b = new String("hi");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 == b);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false, different objects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System.out.println(a.equals(b));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ff0000"/>
                </a:solidFill>
                <a:latin typeface="Courier New"/>
              </a:rPr>
              <a:t>Note: DO NOT USE == for Strings! Always use .equals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56" dur="indefinite" restart="never" nodeType="tmRoot">
          <p:childTnLst>
            <p:seq>
              <p:cTn id="357" dur="indefinite" nodeType="mainSeq">
                <p:childTnLst>
                  <p:par>
                    <p:cTn id="358" nodeType="clickEffect" fill="hold">
                      <p:stCondLst>
                        <p:cond delay="indefinite"/>
                      </p:stCondLst>
                      <p:childTnLst>
                        <p:par>
                          <p:cTn id="35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nodeType="clickEffect" fill="hold">
                      <p:stCondLst>
                        <p:cond delay="indefinite"/>
                      </p:stCondLst>
                      <p:childTnLst>
                        <p:par>
                          <p:cTn id="3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nodeType="clickEffect" fill="hold">
                      <p:stCondLst>
                        <p:cond delay="indefinite"/>
                      </p:stCondLst>
                      <p:childTnLst>
                        <p:par>
                          <p:cTn id="36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nodeType="clickEffect" fill="hold">
                      <p:stCondLst>
                        <p:cond delay="indefinite"/>
                      </p:stCondLst>
                      <p:childTnLst>
                        <p:par>
                          <p:cTn id="37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equals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Later in Unit 5 when we write our own objects, it will be useful to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implement the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equals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method for our class so check whether two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different objects are equivalent(same data).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For example, consider Point objects with attributes x and y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representing points on the plane. Although the following two points are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distinct programmatically. They are equivalent mathematically. The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equals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method will allow us to detect this. More on this later.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a = new Point(3,4);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 b = new Point(3,4);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 == b);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false, different objects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System.out.println(a.equals(b));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76" dur="indefinite" restart="never" nodeType="tmRoot">
          <p:childTnLst>
            <p:seq>
              <p:cTn id="377" dur="indefinite" nodeType="mainSeq">
                <p:childTnLst>
                  <p:par>
                    <p:cTn id="378" nodeType="clickEffect" fill="hold">
                      <p:stCondLst>
                        <p:cond delay="indefinite"/>
                      </p:stCondLst>
                      <p:childTnLst>
                        <p:par>
                          <p:cTn id="3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nodeType="clickEffect" fill="hold">
                      <p:stCondLst>
                        <p:cond delay="indefinite"/>
                      </p:stCondLst>
                      <p:childTnLst>
                        <p:par>
                          <p:cTn id="38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nodeType="clickEffect" fill="hold">
                      <p:stCondLst>
                        <p:cond delay="indefinite"/>
                      </p:stCondLst>
                      <p:childTnLst>
                        <p:par>
                          <p:cTn id="39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nodeType="clickEffect" fill="hold">
                      <p:stCondLst>
                        <p:cond delay="indefinite"/>
                      </p:stCondLst>
                      <p:childTnLst>
                        <p:par>
                          <p:cTn id="39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0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BMI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Create a new repl for this lab.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Formula for body mass index (BMI):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program that produces output like the following. Use Scanner for input.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Height (in inches): 70.0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Weight (in pounds) 194.25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BMI = 27.868928571428572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4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Overweight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24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60000"/>
              </a:lnSpc>
              <a:spcBef>
                <a:spcPts val="24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85" name="Object 4"/>
          <p:cNvGraphicFramePr/>
          <p:nvPr/>
        </p:nvGraphicFramePr>
        <p:xfrm>
          <a:off x="914400" y="2895480"/>
          <a:ext cx="2463840" cy="782640"/>
        </p:xfrm>
        <a:graphic>
          <a:graphicData uri="http://schemas.openxmlformats.org/presentationml/2006/ole">
            <p:oleObj r:id="rId1" spid="">
              <p:embed/>
            </p:oleObj>
          </a:graphicData>
        </a:graphic>
      </p:graphicFrame>
      <p:graphicFrame>
        <p:nvGraphicFramePr>
          <p:cNvPr id="86" name=""/>
          <p:cNvGraphicFramePr/>
          <p:nvPr/>
        </p:nvGraphicFramePr>
        <p:xfrm>
          <a:off x="5334120" y="1704960"/>
          <a:ext cx="3504960" cy="2257560"/>
        </p:xfrm>
        <a:graphic>
          <a:graphicData uri="http://schemas.openxmlformats.org/drawingml/2006/table">
            <a:tbl>
              <a:tblPr/>
              <a:tblGrid>
                <a:gridCol w="1630080"/>
                <a:gridCol w="1874880"/>
              </a:tblGrid>
              <a:tr h="444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9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BMI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9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Weight class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349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below 18.5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underweight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2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[18.5 – 25)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normal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269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[25.0 – 30)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overweight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255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30.0 and up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85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obese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1: BMI 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6628" lnSpcReduction="10000"/>
          </a:bodyPr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Your program must include two methods:1) the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bmi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which takes two double parameters height and weight and returns the bmi and 2) the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weightClass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which takes two double parameters height and weight and returns a string classifying the weight class.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The weightClass method must call the bmi method!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double bmi(double height, double weight)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{…}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String weightClass(double height, double weight)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{…}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u="sng">
                <a:solidFill>
                  <a:srgbClr val="009999"/>
                </a:solidFill>
                <a:uFillTx/>
                <a:latin typeface="Tahoma"/>
                <a:hlinkClick r:id="rId1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91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</a:t>
            </a: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2"/>
              </a:rPr>
              <a:t>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Logical operators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Tests can be combined using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logical operators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1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1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"Truth tables" for each, used with logical values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p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q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1" name=""/>
          <p:cNvGraphicFramePr/>
          <p:nvPr/>
        </p:nvGraphicFramePr>
        <p:xfrm>
          <a:off x="1103400" y="1905120"/>
          <a:ext cx="6897600" cy="1508040"/>
        </p:xfrm>
        <a:graphic>
          <a:graphicData uri="http://schemas.openxmlformats.org/drawingml/2006/table">
            <a:tbl>
              <a:tblPr/>
              <a:tblGrid>
                <a:gridCol w="1333440"/>
                <a:gridCol w="1652400"/>
                <a:gridCol w="2914920"/>
                <a:gridCol w="996840"/>
              </a:tblGrid>
              <a:tr h="266760"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Operator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Description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Example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26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3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Result</a:t>
                      </a:r>
                      <a:endParaRPr b="0" lang="en-US" sz="13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65120"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&amp;&amp;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and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(2 == 3) &amp;&amp; (-1 &lt; 5) 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65120"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||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(2 == 3) || (-1 &lt; 5)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11040"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!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not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!(2 == 3)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33120" bIns="3312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"/>
          <p:cNvGraphicFramePr/>
          <p:nvPr/>
        </p:nvGraphicFramePr>
        <p:xfrm>
          <a:off x="1103400" y="4145040"/>
          <a:ext cx="3978360" cy="2206440"/>
        </p:xfrm>
        <a:graphic>
          <a:graphicData uri="http://schemas.openxmlformats.org/drawingml/2006/table">
            <a:tbl>
              <a:tblPr/>
              <a:tblGrid>
                <a:gridCol w="927000"/>
                <a:gridCol w="925560"/>
                <a:gridCol w="1127160"/>
                <a:gridCol w="998640"/>
              </a:tblGrid>
              <a:tr h="44136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q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&amp;&amp;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q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||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q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413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4100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413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4136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"/>
          <p:cNvGraphicFramePr/>
          <p:nvPr/>
        </p:nvGraphicFramePr>
        <p:xfrm>
          <a:off x="6226200" y="4422600"/>
          <a:ext cx="1774800" cy="1097280"/>
        </p:xfrm>
        <a:graphic>
          <a:graphicData uri="http://schemas.openxmlformats.org/drawingml/2006/table">
            <a:tbl>
              <a:tblPr/>
              <a:tblGrid>
                <a:gridCol w="866880"/>
                <a:gridCol w="907920"/>
              </a:tblGrid>
              <a:tr h="3661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!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66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66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1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true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nodeType="clickEffect" fill="hold">
                      <p:stCondLst>
                        <p:cond delay="indefinite"/>
                      </p:stCondLst>
                      <p:childTnLst>
                        <p:par>
                          <p:cTn id="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nodeType="clickEffect" fill="hold">
                      <p:stCondLst>
                        <p:cond delay="indefinite"/>
                      </p:stCondLst>
                      <p:childTnLst>
                        <p:par>
                          <p:cTn id="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Combining Tests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following code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if x is odd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% 2 !=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if x is positive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&gt;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equivalent to: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if x is odd and positive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if(x % 2 != 0 &amp;&amp; x &gt; 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…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dur="indefinite" nodeType="mainSeq">
                <p:childTnLst>
                  <p:par>
                    <p:cTn id="37" nodeType="clickEffect" fill="hold">
                      <p:stCondLst>
                        <p:cond delay="indefinite"/>
                      </p:stCondLst>
                      <p:childTnLst>
                        <p:par>
                          <p:cTn id="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Using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boolean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Why is type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useful?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capture a complex logical test result and use it later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write a method that does a complex test and returns it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Makes code more readable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pass around the result of a logical test (as param/return)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age = 21, height = 88;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double salary = 100000;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boolean goodAge    = age &gt;= 12 &amp;&amp; age &lt; 29; </a:t>
            </a:r>
            <a:r>
              <a:rPr b="0" lang="en-US" sz="1800" spc="-1" strike="noStrike">
                <a:solidFill>
                  <a:srgbClr val="008000"/>
                </a:solidFill>
                <a:latin typeface="Tahoma"/>
              </a:rPr>
              <a:t>//true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boolean goodHeight = height &gt;= 78 &amp;&amp; height &lt; 84; </a:t>
            </a:r>
            <a:r>
              <a:rPr b="0" lang="en-US" sz="1800" spc="-1" strike="noStrike">
                <a:solidFill>
                  <a:srgbClr val="008000"/>
                </a:solidFill>
                <a:latin typeface="Tahoma"/>
              </a:rPr>
              <a:t>//false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boolean rich       = salary &gt;= 100000.0; </a:t>
            </a:r>
            <a:r>
              <a:rPr b="0" lang="en-US" sz="1800" spc="-1" strike="noStrike">
                <a:solidFill>
                  <a:srgbClr val="008000"/>
                </a:solidFill>
                <a:latin typeface="Tahoma"/>
              </a:rPr>
              <a:t>//true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nodeType="clickEffect" fill="hold">
                      <p:stCondLst>
                        <p:cond delay="indefinite"/>
                      </p:stCondLst>
                      <p:childTnLst>
                        <p:par>
                          <p:cTn id="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nodeType="clickEffect" fill="hold">
                      <p:stCondLst>
                        <p:cond delay="indefinite"/>
                      </p:stCondLst>
                      <p:childTnLst>
                        <p:par>
                          <p:cTn id="5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Using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boolean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 goodAge    = age &gt;= 21 &amp;&amp; age &lt; 29;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 goodHeight = height &gt;= 78 &amp;&amp; height &lt; 84;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boolean rich       = salary &gt;= 100000.0;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(goodAge &amp;&amp; goodHeight) || rich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System.out.println("Okay, let's go out!");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System.out.println("It's not you, it's me...");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nodeType="clickEffect" fill="hold">
                      <p:stCondLst>
                        <p:cond delay="indefinite"/>
                      </p:stCondLst>
                      <p:childTnLst>
                        <p:par>
                          <p:cTn id="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nodeType="clickEffect" fill="hold">
                      <p:stCondLst>
                        <p:cond delay="indefinite"/>
                      </p:stCondLst>
                      <p:childTnLst>
                        <p:par>
                          <p:cTn id="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Evaluating logic 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381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Relational operators have lower precedence than math.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5 * 7 &gt;= 3 + 5 *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(7 - 1)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5 * 7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&gt;= 3 +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5 * 6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35    &gt;=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3 + 30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35    &gt;= 33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Relational operators cannot be "chained" as in algebra.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2 &lt;= x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&lt;= 10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true   &lt;= 10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(assume that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15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error!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Instead, combine multiple tests with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&amp;&amp;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or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||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2 &lt;= x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&amp;&amp;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x &lt;= 10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true   &amp;&amp; 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3399"/>
                </a:solidFill>
                <a:latin typeface="Courier New"/>
              </a:rPr>
              <a:t>false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nodeType="clickEffect" fill="hold">
                      <p:stCondLst>
                        <p:cond delay="indefinite"/>
                      </p:stCondLst>
                      <p:childTnLst>
                        <p:par>
                          <p:cTn id="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nodeType="clickEffect" fill="hold">
                      <p:stCondLst>
                        <p:cond delay="indefinite"/>
                      </p:stCondLst>
                      <p:childTnLst>
                        <p:par>
                          <p:cTn id="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Order of Operations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3399"/>
              </a:solidFill>
              <a:latin typeface="Courier New"/>
            </a:endParaRPr>
          </a:p>
        </p:txBody>
      </p:sp>
      <p:graphicFrame>
        <p:nvGraphicFramePr>
          <p:cNvPr id="34" name=""/>
          <p:cNvGraphicFramePr/>
          <p:nvPr/>
        </p:nvGraphicFramePr>
        <p:xfrm>
          <a:off x="1717560" y="1825560"/>
          <a:ext cx="6283440" cy="3911760"/>
        </p:xfrm>
        <a:graphic>
          <a:graphicData uri="http://schemas.openxmlformats.org/drawingml/2006/table">
            <a:tbl>
              <a:tblPr/>
              <a:tblGrid>
                <a:gridCol w="1635120"/>
                <a:gridCol w="2057400"/>
                <a:gridCol w="2590920"/>
              </a:tblGrid>
              <a:tr h="64260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Precedence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Operator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Operation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highest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**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exponentiation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-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negation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8140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*, /, %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multiplication, division, modulo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+, -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adding, subtraction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8140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==,!=,&lt;,&gt;,&lt;=,&gt;=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comparisons(relationals)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!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logical not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&amp;&amp;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logical and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||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logical or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7680"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lowest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=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assignment</a:t>
                      </a:r>
                      <a:endParaRPr b="0" lang="en-US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Evaluating logic 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AND is evaluated before OR.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 x = 2;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 y = 4;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 z = 5;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boolean a = z &gt; 2 || x &gt; 3 &amp;&amp; y &lt; 3 ;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Courier New"/>
              </a:rPr>
              <a:t>// true if evaluate &amp;&amp; before ||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Courier New"/>
              </a:rPr>
              <a:t>// false if evaluate || before &amp;&amp;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b050"/>
                </a:solidFill>
                <a:latin typeface="Courier New"/>
              </a:rPr>
              <a:t>// the correct answer is true: &amp;&amp;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b050"/>
                </a:solidFill>
                <a:latin typeface="Courier New"/>
              </a:rPr>
              <a:t>// MUST be evaluated before ||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03" dur="indefinite" restart="never" nodeType="tmRoot">
          <p:childTnLst>
            <p:seq>
              <p:cTn id="104" dur="indefinite" nodeType="mainSeq">
                <p:childTnLst>
                  <p:par>
                    <p:cTn id="105" nodeType="clickEffect" fill="hold">
                      <p:stCondLst>
                        <p:cond delay="indefinite"/>
                      </p:stCondLst>
                      <p:childTnLst>
                        <p:par>
                          <p:cTn id="1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nodeType="clickEffect" fill="hold">
                      <p:stCondLst>
                        <p:cond delay="indefinite"/>
                      </p:stCondLst>
                      <p:childTnLst>
                        <p:par>
                          <p:cTn id="1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cp:lastPrinted>2019-10-22T12:48:47Z</cp:lastPrinted>
  <dcterms:modified xsi:type="dcterms:W3CDTF">2021-10-20T13:09:55Z</dcterms:modified>
  <cp:revision>281</cp:revision>
  <dc:subject/>
  <dc:title>CSE 142 Python Slides</dc:title>
</cp:coreProperties>
</file>