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6D33C90-48FB-4440-860E-6221CF9DCF8A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234FC94F-3CC2-42F4-B444-85FFC8058EB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FAB2D21-7227-474A-AAC5-C5FCA07CFC2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967C082-1196-4D50-AAE6-20263399A51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B4472B6-EB05-4D3F-9CEC-E8E7021AB539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700B32D-E76F-4AB5-BABC-9D40536AF5B8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C3EFE2F-77F2-4370-8EDE-A5928D1389A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910A5BE-282C-4E09-A72C-6826AD3D3753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C199667-4662-496A-B032-368A78A771F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Note that == tests equality, not = .  The = is used for the assignment operator!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B434584-485A-40E0-ADFD-75AFB4ED064F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ACD331B-2F52-49EE-9A03-872B1124960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B35CFFA-1183-4605-98B1-583E2D108E6D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747E219-A55A-485B-995E-F215A29B8F8E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F3980C4-5C2B-4314-AF14-2677B628F93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F8DEBE4-6F62-4E51-9EEF-5F64BFED5ADA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hyperlink" Target="https://runestone.academy/runestone/books/published/csawesome/index.html" TargetMode="External"/><Relationship Id="rId3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Tahoma"/>
              </a:rPr>
              <a:t>Unit 2: Selection and Iteration</a:t>
            </a:r>
            <a:br>
              <a:rPr sz="2800"/>
            </a:b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Boolean Expressions and if statements</a:t>
            </a:r>
            <a:endParaRPr b="1" lang="en-US" sz="2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1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statement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ff0000"/>
                </a:solidFill>
                <a:latin typeface="Courier New"/>
              </a:rPr>
              <a:t>double gpa = 1.0;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if (gpa &gt;= 2.0){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System.out.println("Welcome to Mars University!");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} else{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System.out.println("Application denied.");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Output: 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Application denied.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nodeType="clickEffect" fill="hold">
                      <p:stCondLst>
                        <p:cond delay="indefinite"/>
                      </p:stCondLst>
                      <p:childTnLst>
                        <p:par>
                          <p:cTn id="8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Misuse of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What's wrong with the following code?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percent = &lt;Code to ask user to enter a percentage&gt;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90)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an A!");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80)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 B!");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70)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 C!");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60)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 D!");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&lt; 60)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an F!");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Misuse of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What's wrong with the following code?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Courier New"/>
              </a:rPr>
              <a:t>int percent = 90;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90)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an A!");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80)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 B!");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70)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 C!");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&gt;= 60)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 D!");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if (percent &lt; 60)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System.out.println("You got an F!");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2" name="TextBox 1"/>
          <p:cNvSpPr/>
          <p:nvPr/>
        </p:nvSpPr>
        <p:spPr>
          <a:xfrm>
            <a:off x="6696720" y="2550960"/>
            <a:ext cx="15660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You got an A!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You got a B!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You got a C!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You got a D!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1630"/>
          </a:bodyPr>
          <a:p>
            <a:pPr marL="231840" indent="-231840" algn="ctr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Chooses between outcomes using many tests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90000"/>
              </a:lnSpc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else if 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){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else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Exactly one of the above can execute.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45" name="Picture 4" descr="nested_if_3"/>
          <p:cNvPicPr/>
          <p:nvPr/>
        </p:nvPicPr>
        <p:blipFill>
          <a:blip r:embed="rId1"/>
          <a:stretch/>
        </p:blipFill>
        <p:spPr>
          <a:xfrm>
            <a:off x="3127320" y="1969920"/>
            <a:ext cx="5940360" cy="4202280"/>
          </a:xfrm>
          <a:prstGeom prst="rect">
            <a:avLst/>
          </a:prstGeom>
          <a:ln w="0"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    </a:t>
            </a: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int x = 10;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if (x &gt; 0)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System.out.println("Positive");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if (x &lt; 0)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System.out.println("Negative");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System.out.println("Zero");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Output: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Positive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91" dur="indefinite" restart="never" nodeType="tmRoot">
          <p:childTnLst>
            <p:seq>
              <p:cTn id="92" dur="indefinite" nodeType="mainSeq">
                <p:childTnLst>
                  <p:par>
                    <p:cTn id="93" nodeType="clickEffect" fill="hold">
                      <p:stCondLst>
                        <p:cond delay="indefinite"/>
                      </p:stCondLst>
                      <p:childTnLst>
                        <p:par>
                          <p:cTn id="9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    </a:t>
            </a: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int x = 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if (x &gt; 0)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System.out.println("Positive");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if (x &lt; 0)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System.out.println("Negative");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System.out.println("Zero");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Output: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Zero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99" dur="indefinite" restart="never" nodeType="tmRoot">
          <p:childTnLst>
            <p:seq>
              <p:cTn id="100" dur="indefinite" nodeType="mainSeq">
                <p:childTnLst>
                  <p:par>
                    <p:cTn id="101" nodeType="clickEffect" fill="hold">
                      <p:stCondLst>
                        <p:cond delay="indefinite"/>
                      </p:stCondLst>
                      <p:childTnLst>
                        <p:par>
                          <p:cTn id="10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if/else/if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it ends with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else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exactly one path must be taken.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it ends with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else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the code might not execute any path.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90000"/>
              </a:lnSpc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else if 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else </a:t>
            </a:r>
            <a:r>
              <a:rPr b="0" lang="en-US" sz="2000" spc="-1" strike="noStrike">
                <a:solidFill>
                  <a:srgbClr val="003399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3399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3399"/>
                </a:solidFill>
                <a:latin typeface="Courier New"/>
              </a:rPr>
              <a:t>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One or none of the above can execute.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52" name="Picture 4" descr="nested_if_2"/>
          <p:cNvPicPr/>
          <p:nvPr/>
        </p:nvPicPr>
        <p:blipFill>
          <a:blip r:embed="rId1"/>
          <a:stretch/>
        </p:blipFill>
        <p:spPr>
          <a:xfrm>
            <a:off x="4724280" y="1981080"/>
            <a:ext cx="4419720" cy="3862440"/>
          </a:xfrm>
          <a:prstGeom prst="rect">
            <a:avLst/>
          </a:prstGeom>
          <a:ln w="0">
            <a:noFill/>
          </a:ln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if/else/if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       </a:t>
            </a: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int place = 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if (place == 1)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System.out.println("Gold medal!");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if (place == 2)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System.out.println("Silver medal!");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if (place == 3)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System.out.println("Bronze medal.");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Output: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Silver medal!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07" dur="indefinite" restart="never" nodeType="tmRoot">
          <p:childTnLst>
            <p:seq>
              <p:cTn id="108" dur="indefinite" nodeType="mainSeq">
                <p:childTnLst>
                  <p:par>
                    <p:cTn id="109" nodeType="clickEffect" fill="hold">
                      <p:stCondLst>
                        <p:cond delay="indefinite"/>
                      </p:stCondLst>
                      <p:childTnLst>
                        <p:par>
                          <p:cTn id="1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if/else/if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       </a:t>
            </a: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int place = 6;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if (place == 1)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System.out.println("Gold medal!");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if (place == 2)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System.out.println("Silver medal!");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else if (place == 3)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System.out.println("Bronze medal.");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No output.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15" dur="indefinite" restart="never" nodeType="tmRoot">
          <p:childTnLst>
            <p:seq>
              <p:cTn id="116" dur="indefinite" nodeType="mainSeq">
                <p:childTnLst>
                  <p:par>
                    <p:cTn id="117" nodeType="clickEffect" fill="hold">
                      <p:stCondLst>
                        <p:cond delay="indefinite"/>
                      </p:stCondLst>
                      <p:childTnLst>
                        <p:par>
                          <p:cTn id="1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structures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graphicFrame>
        <p:nvGraphicFramePr>
          <p:cNvPr id="58" name=""/>
          <p:cNvGraphicFramePr/>
          <p:nvPr/>
        </p:nvGraphicFramePr>
        <p:xfrm>
          <a:off x="0" y="1295280"/>
          <a:ext cx="9144000" cy="565020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2962080">
                <a:tc>
                  <a:txBody>
                    <a:bodyPr lIns="90000" rIns="90000" tIns="45360" bIns="45360" anchor="t">
                      <a:noAutofit/>
                    </a:bodyPr>
                    <a:p>
                      <a:pPr marL="289080" indent="-289080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Font typeface="Tahoma"/>
                        <a:buChar char="•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exactly 1 path   </a:t>
                      </a:r>
                      <a:r>
                        <a:rPr b="0" i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(mutually exclusive)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57200">
                        <a:lnSpc>
                          <a:spcPct val="80000"/>
                        </a:lnSpc>
                        <a:spcBef>
                          <a:spcPts val="224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else 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else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2880">
                      <a:solidFill>
                        <a:srgbClr val="808080"/>
                      </a:solidFill>
                      <a:prstDash val="solid"/>
                    </a:lnR>
                    <a:lnT>
                      <a:noFill/>
                    </a:lnT>
                    <a:lnB w="2880">
                      <a:solidFill>
                        <a:srgbClr val="80808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5360" bIns="45360" anchor="t">
                      <a:noAutofit/>
                    </a:bodyPr>
                    <a:p>
                      <a:pPr marL="289080" indent="-289080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Font typeface="Tahoma"/>
                        <a:buChar char="•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0 or 1 path   </a:t>
                      </a:r>
                      <a:r>
                        <a:rPr b="0" i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(mutually exclusive)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57200">
                        <a:lnSpc>
                          <a:spcPct val="80000"/>
                        </a:lnSpc>
                        <a:spcBef>
                          <a:spcPts val="224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else 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else 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90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2880">
                      <a:solidFill>
                        <a:srgbClr val="808080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2880">
                      <a:solidFill>
                        <a:srgbClr val="808080"/>
                      </a:solidFill>
                      <a:prstDash val="solid"/>
                    </a:lnB>
                    <a:noFill/>
                  </a:tcPr>
                </a:tc>
              </a:tr>
              <a:tr h="2828160">
                <a:tc gridSpan="2">
                  <a:txBody>
                    <a:bodyPr lIns="90000" rIns="90000" tIns="45360" bIns="45360" anchor="t">
                      <a:noAutofit/>
                    </a:bodyPr>
                    <a:p>
                      <a:pPr marL="2117880" indent="-289080">
                        <a:lnSpc>
                          <a:spcPct val="100000"/>
                        </a:lnSpc>
                        <a:spcBef>
                          <a:spcPts val="99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100000"/>
                        </a:lnSpc>
                        <a:spcBef>
                          <a:spcPts val="400"/>
                        </a:spcBef>
                        <a:buClr>
                          <a:srgbClr val="000000"/>
                        </a:buClr>
                        <a:buFont typeface="Tahoma"/>
                        <a:buChar char="•"/>
                        <a:tabLst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0, 1, or many paths   </a:t>
                      </a:r>
                      <a:r>
                        <a:rPr b="0" i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(independent tests; not exclusive)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2743200">
                        <a:lnSpc>
                          <a:spcPct val="80000"/>
                        </a:lnSpc>
                        <a:spcBef>
                          <a:spcPts val="224"/>
                        </a:spcBef>
                        <a:tabLst>
                          <a:tab algn="l" pos="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test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) {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statement(s)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17880" indent="-289080">
                        <a:lnSpc>
                          <a:spcPct val="8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	</a:t>
                      </a: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 w="2880">
                      <a:solidFill>
                        <a:srgbClr val="808080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sp>
        <p:nvSpPr>
          <p:cNvPr id="59" name="TextBox 1"/>
          <p:cNvSpPr/>
          <p:nvPr/>
        </p:nvSpPr>
        <p:spPr>
          <a:xfrm>
            <a:off x="2676960" y="1828800"/>
            <a:ext cx="1678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Most common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use case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0" name="Straight Arrow Connector 3"/>
          <p:cNvCxnSpPr/>
          <p:nvPr/>
        </p:nvCxnSpPr>
        <p:spPr>
          <a:xfrm flipH="1">
            <a:off x="2666520" y="2474640"/>
            <a:ext cx="850320" cy="345240"/>
          </a:xfrm>
          <a:prstGeom prst="straightConnector1">
            <a:avLst/>
          </a:prstGeom>
          <a:ln w="25560">
            <a:solidFill>
              <a:srgbClr val="000000"/>
            </a:solidFill>
            <a:miter/>
            <a:tailEnd len="med" type="triangle" w="med"/>
          </a:ln>
        </p:spPr>
      </p:cxn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Type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boolean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7878"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logical type whose values are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false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It is legal to: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create a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variable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pass a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value as a parameter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 a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value from methods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call a method that returns a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and use it as a test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age = 22;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 minor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age &lt; 21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</a:t>
            </a:r>
            <a:r>
              <a:rPr b="0" lang="en-US" sz="2200" spc="-1" strike="noStrike">
                <a:solidFill>
                  <a:srgbClr val="00b050"/>
                </a:solidFill>
                <a:latin typeface="Courier New"/>
              </a:rPr>
              <a:t>// false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 lovesAPCS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 is1049Prime = isPrime(1049);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1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8080"/>
                </a:solidFill>
                <a:latin typeface="Courier New"/>
              </a:rPr>
              <a:t>	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nodeType="clickEffect" fill="hold">
                      <p:stCondLst>
                        <p:cond delay="indefinite"/>
                      </p:stCondLst>
                      <p:childTnLst>
                        <p:par>
                          <p:cTn id="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nodeType="clickEffect" fill="hold">
                      <p:stCondLst>
                        <p:cond delay="indefinite"/>
                      </p:stCondLst>
                      <p:childTnLst>
                        <p:par>
                          <p:cTn id="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Which nested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628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(1) if/if/if   (2) nested if/else   (3) nested if/else if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Whether a user is lower, middle, or upper-class based on income.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(2)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nested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/ else if / else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Whether you made the dean's list (GPA ≥ 3.8) or honor roll (3.5-3.8).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(3)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nested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/ else if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Whether a number is divisible by 2, 3, and/or 5.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(1)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sequential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/ if / if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Computing a grade of A, B, C, D, or F based on a percentage.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(2)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nested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/ else if / else if / else if / else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23" dur="indefinite" restart="never" nodeType="tmRoot">
          <p:childTnLst>
            <p:seq>
              <p:cTn id="124" dur="indefinite" nodeType="mainSeq">
                <p:childTnLst>
                  <p:par>
                    <p:cTn id="125" nodeType="clickEffect" fill="hold">
                      <p:stCondLst>
                        <p:cond delay="indefinite"/>
                      </p:stCondLst>
                      <p:childTnLst>
                        <p:par>
                          <p:cTn id="1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9" dur="10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nodeType="clickEffect" fill="hold">
                      <p:stCondLst>
                        <p:cond delay="indefinite"/>
                      </p:stCondLst>
                      <p:childTnLst>
                        <p:par>
                          <p:cTn id="1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4" dur="1000"/>
                                        <p:tgtEl>
                                          <p:spTgt spid="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nodeType="clickEffect" fill="hold">
                      <p:stCondLst>
                        <p:cond delay="indefinite"/>
                      </p:stCondLst>
                      <p:childTnLst>
                        <p:par>
                          <p:cTn id="1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9" dur="1000"/>
                                        <p:tgtEl>
                                          <p:spTgt spid="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nodeType="clickEffect" fill="hold">
                      <p:stCondLst>
                        <p:cond delay="indefinite"/>
                      </p:stCondLst>
                      <p:childTnLst>
                        <p:par>
                          <p:cTn id="14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4" dur="1000"/>
                                        <p:tgtEl>
                                          <p:spTgt spid="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"Boolean Zen", part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Students new to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often test if a result is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Suppose isPrime(n) returns whether n is prime(a boolean).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isPrime(57) == true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bad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But this is unnecessary and redundant.  Preferred: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3399"/>
                </a:solidFill>
                <a:latin typeface="Courier New"/>
              </a:rPr>
              <a:t>isPrime(57)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    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good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45" dur="indefinite" restart="never" nodeType="tmRoot">
          <p:childTnLst>
            <p:seq>
              <p:cTn id="146" dur="indefinite" nodeType="mainSeq">
                <p:childTnLst>
                  <p:par>
                    <p:cTn id="147" nodeType="clickEffect" fill="hold">
                      <p:stCondLst>
                        <p:cond delay="indefinite"/>
                      </p:stCondLst>
                      <p:childTnLst>
                        <p:par>
                          <p:cTn id="14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1" dur="1000"/>
                                        <p:tgtEl>
                                          <p:spTgt spid="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4" dur="1000"/>
                                        <p:tgtEl>
                                          <p:spTgt spid="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7" dur="1000"/>
                                        <p:tgtEl>
                                          <p:spTgt spid="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0" dur="1000"/>
                                        <p:tgtEl>
                                          <p:spTgt spid="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"Boolean Zen", part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similar pattern can be used for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false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test: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isPrime(57) == false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bad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…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3399"/>
                </a:solidFill>
                <a:latin typeface="Courier New"/>
              </a:rPr>
              <a:t>!isPrime(57)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   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good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…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Note: ! is the "not" operator, which flips the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boolean value from true to false and false to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true.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61" dur="indefinite" restart="never" nodeType="tmRoot">
          <p:childTnLst>
            <p:seq>
              <p:cTn id="162" dur="indefinite" nodeType="mainSeq">
                <p:childTnLst>
                  <p:par>
                    <p:cTn id="163" nodeType="clickEffect" fill="hold">
                      <p:stCondLst>
                        <p:cond delay="indefinite"/>
                      </p:stCondLst>
                      <p:childTnLst>
                        <p:par>
                          <p:cTn id="1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7" dur="10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0" dur="1000"/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3" dur="1000"/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6" dur="1000"/>
                                        <p:tgtEl>
                                          <p:spTgt spid="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9" dur="1000"/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2" dur="1000"/>
                                        <p:tgtEl>
                                          <p:spTgt spid="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5" dur="1000"/>
                                        <p:tgtEl>
                                          <p:spTgt spid="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8" dur="1000"/>
                                        <p:tgtEl>
                                          <p:spTgt spid="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1" dur="1000"/>
                                        <p:tgtEl>
                                          <p:spTgt spid="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4" dur="1000"/>
                                        <p:tgtEl>
                                          <p:spTgt spid="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"Boolean Zen", part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Methods that return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often have an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if/else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returns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or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false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odd(int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(n % 2 != 0)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true;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false;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But the code above is unnecessarily verbose.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"Boolean Zen", part 3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90000"/>
              </a:lnSpc>
              <a:spcBef>
                <a:spcPts val="624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000000"/>
                </a:solidFill>
                <a:latin typeface="Tahoma"/>
              </a:rPr>
              <a:t>We could store the result of the logical test.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both(int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boolean test =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 % 2 !=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test ==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true;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 {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test == 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false;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Notice: Whatever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is, we want to return that.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true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we want to return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true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false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, we want to return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false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95" dur="indefinite" restart="never" nodeType="tmRoot">
          <p:childTnLst>
            <p:seq>
              <p:cTn id="196" dur="indefinite" nodeType="mainSeq">
                <p:childTnLst>
                  <p:par>
                    <p:cTn id="197" nodeType="clickEffect" fill="hold">
                      <p:stCondLst>
                        <p:cond delay="indefinite"/>
                      </p:stCondLst>
                      <p:childTnLst>
                        <p:par>
                          <p:cTn id="1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Final "Boolean Zen"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marL="231840" indent="-23184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Observation: 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if/else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unnecessary.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variable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stores a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value;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its value is exactly what you want to return.  So return that!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odd(int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 test = n % 2 !=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return test;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 even shorter version: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We don't even need the variable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We can just perform the test and return its result in one step.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odd(int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return n % 2 !=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05" dur="indefinite" restart="never" nodeType="tmRoot">
          <p:childTnLst>
            <p:seq>
              <p:cTn id="206" dur="indefinite" nodeType="mainSeq">
                <p:childTnLst>
                  <p:par>
                    <p:cTn id="207" nodeType="clickEffect" fill="hold">
                      <p:stCondLst>
                        <p:cond delay="indefinite"/>
                      </p:stCondLst>
                      <p:childTnLst>
                        <p:par>
                          <p:cTn id="2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"Boolean Zen" template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Replace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parameters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800000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return true;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} else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return false;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with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boolean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parameters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3399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3399"/>
                </a:solidFill>
                <a:latin typeface="Courier New"/>
              </a:rPr>
              <a:t>return </a:t>
            </a:r>
            <a:r>
              <a:rPr b="1" lang="en-US" sz="2000" spc="-1" strike="noStrike">
                <a:solidFill>
                  <a:srgbClr val="003399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3399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19" dur="indefinite" restart="never" nodeType="tmRoot">
          <p:childTnLst>
            <p:seq>
              <p:cTn id="220" dur="indefinite" nodeType="mainSeq">
                <p:childTnLst>
                  <p:par>
                    <p:cTn id="221" nodeType="clickEffect" fill="hold">
                      <p:stCondLst>
                        <p:cond delay="indefinite"/>
                      </p:stCondLst>
                      <p:childTnLst>
                        <p:par>
                          <p:cTn id="2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Day Of the Week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7465"/>
          </a:bodyPr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Create a new repl on replit. Write a program that outputs the day of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week for a given date! You program has just the main method and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dayOfWeek method below.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Given the month, m, day, d and year y, the day of the week(Sunday =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0, Monday = 1, …, Saturday = 6) D is given by: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Note: the division above is integer division. mod is the % operator.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Your program needs one method: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Tahoma"/>
              </a:rPr>
              <a:t>public static String dayOfWeek(int m, int d, int y){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Tahoma"/>
              </a:rPr>
              <a:t>// fill in code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Tahoma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77" name="Picture 1" descr=""/>
          <p:cNvPicPr/>
          <p:nvPr/>
        </p:nvPicPr>
        <p:blipFill>
          <a:blip r:embed="rId1"/>
          <a:stretch/>
        </p:blipFill>
        <p:spPr>
          <a:xfrm>
            <a:off x="2514600" y="3317760"/>
            <a:ext cx="4367160" cy="1635120"/>
          </a:xfrm>
          <a:prstGeom prst="rect">
            <a:avLst/>
          </a:prstGeom>
          <a:ln w="0">
            <a:noFill/>
          </a:ln>
        </p:spPr>
      </p:pic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Day Of the Week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294" lnSpcReduction="10000"/>
          </a:bodyPr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the main method so that the output is similar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to the following: (Use scanner)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Enter month: 10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Enter day: 15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Enter year: 2019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Day of the week: Tuesday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Use conditionals! And try entering your birthday and test your parents!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u="sng">
                <a:solidFill>
                  <a:srgbClr val="009999"/>
                </a:solidFill>
                <a:uFillTx/>
                <a:latin typeface="Tahoma"/>
                <a:hlinkClick r:id="rId1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82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</a:t>
            </a: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2"/>
              </a:rPr>
              <a:t>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Relational 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345960" indent="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Tests use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relational operators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1" name=""/>
          <p:cNvGraphicFramePr/>
          <p:nvPr/>
        </p:nvGraphicFramePr>
        <p:xfrm>
          <a:off x="609480" y="2590920"/>
          <a:ext cx="8229600" cy="3911400"/>
        </p:xfrm>
        <a:graphic>
          <a:graphicData uri="http://schemas.openxmlformats.org/drawingml/2006/table">
            <a:tbl>
              <a:tblPr/>
              <a:tblGrid>
                <a:gridCol w="1629000"/>
                <a:gridCol w="3601800"/>
                <a:gridCol w="1893960"/>
                <a:gridCol w="1104840"/>
              </a:tblGrid>
              <a:tr h="35568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Operator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Meaning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Example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Value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0460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==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equals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1 + 1 == 2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0948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!=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does not equal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3.2 != 2.5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960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&lt;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less than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10 &lt; 5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960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&gt;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greater than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10 &gt; 5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0804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&lt;=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less than or equal to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126 &lt;= 100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08040"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&gt;=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greater than or equal to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5.0 &gt;= 5.0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2040" bIns="3204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2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Relational 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Boolean_Class{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2, y = 3;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System.out.println(x == y);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System.out.println(x != y);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System.out.println(2 + 4 * 3 &lt;= 15);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System.out.println(x &gt; 5);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System.out.println(y &gt;= 3);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1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nodeType="clickEffect" fill="hold">
                      <p:stCondLst>
                        <p:cond delay="indefinite"/>
                      </p:stCondLst>
                      <p:childTnLst>
                        <p:par>
                          <p:cTn id="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nodeType="clickEffect" fill="hold">
                      <p:stCondLst>
                        <p:cond delay="indefinite"/>
                      </p:stCondLst>
                      <p:childTnLst>
                        <p:par>
                          <p:cTn id="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nodeType="clickEffect" fill="hold">
                      <p:stCondLst>
                        <p:cond delay="indefinite"/>
                      </p:stCondLst>
                      <p:childTnLst>
                        <p:par>
                          <p:cTn id="4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nodeType="clickEffect" fill="hold">
                      <p:stCondLst>
                        <p:cond delay="indefinite"/>
                      </p:stCondLst>
                      <p:childTnLst>
                        <p:par>
                          <p:cTn id="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nodeType="clickEffect" fill="hold">
                      <p:stCondLst>
                        <p:cond delay="indefinite"/>
                      </p:stCondLst>
                      <p:childTnLst>
                        <p:par>
                          <p:cTn id="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statement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algn="ctr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Executes a block of statements only if a test is true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26" name="Picture 4" descr="if_statement"/>
          <p:cNvPicPr/>
          <p:nvPr/>
        </p:nvPicPr>
        <p:blipFill>
          <a:blip r:embed="rId1"/>
          <a:stretch/>
        </p:blipFill>
        <p:spPr>
          <a:xfrm>
            <a:off x="4191120" y="1905120"/>
            <a:ext cx="4221000" cy="3948120"/>
          </a:xfrm>
          <a:prstGeom prst="rect">
            <a:avLst/>
          </a:prstGeom>
          <a:ln w="0">
            <a:noFill/>
          </a:ln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statement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gpa = 2.1;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if (gpa &gt;= 2.0)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System.out.println("Application accepted.");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Application accepted.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gpa = 1.9;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if (gpa &gt;= 2.0)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System.out.println("Application accepted.");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 (No output)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nodeType="clickEffect" fill="hold">
                      <p:stCondLst>
                        <p:cond delay="indefinite"/>
                      </p:stCondLst>
                      <p:childTnLst>
                        <p:par>
                          <p:cTn id="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nodeType="clickEffect" fill="hold">
                      <p:stCondLst>
                        <p:cond delay="indefinite"/>
                      </p:stCondLst>
                      <p:childTnLst>
                        <p:par>
                          <p:cTn id="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nodeType="clickEffect" fill="hold">
                      <p:stCondLst>
                        <p:cond delay="indefinite"/>
                      </p:stCondLst>
                      <p:childTnLst>
                        <p:par>
                          <p:cTn id="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if/if/if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statement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1828800" indent="0">
              <a:spcBef>
                <a:spcPts val="601"/>
              </a:spcBef>
              <a:buNone/>
              <a:tabLst>
                <a:tab algn="l" pos="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executes any block whose condition is true (independent tests; not exclusive)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ff0000"/>
                </a:solidFill>
                <a:latin typeface="Tahoma"/>
              </a:rPr>
              <a:t>Any, all or none of the above can execute.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statement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algn="ctr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Executes one block if a test is true, another if false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 else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statement(s)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33" name="Picture 4" descr="if_else"/>
          <p:cNvPicPr/>
          <p:nvPr/>
        </p:nvPicPr>
        <p:blipFill>
          <a:blip r:embed="rId1"/>
          <a:stretch/>
        </p:blipFill>
        <p:spPr>
          <a:xfrm>
            <a:off x="3406680" y="2003400"/>
            <a:ext cx="5486400" cy="3559320"/>
          </a:xfrm>
          <a:prstGeom prst="rect">
            <a:avLst/>
          </a:prstGeom>
          <a:ln w="0">
            <a:noFill/>
          </a:ln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statement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ff0000"/>
                </a:solidFill>
                <a:latin typeface="Courier New"/>
              </a:rPr>
              <a:t>double gpa = 3.0;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if (gpa &gt;= 2.0){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System.out.println("Welcome to Mars University!");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} else{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System.out.println("Application denied.");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Output: 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Welcome to Mars University.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75" dur="indefinite" restart="never" nodeType="tmRoot">
          <p:childTnLst>
            <p:seq>
              <p:cTn id="76" dur="indefinite" nodeType="mainSeq">
                <p:childTnLst>
                  <p:par>
                    <p:cTn id="77" nodeType="clickEffect" fill="hold">
                      <p:stCondLst>
                        <p:cond delay="indefinite"/>
                      </p:stCondLst>
                      <p:childTnLst>
                        <p:par>
                          <p:cTn id="7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2019-10-17T13:02:48Z</cp:lastPrinted>
  <dcterms:modified xsi:type="dcterms:W3CDTF">2022-09-26T13:23:44Z</dcterms:modified>
  <cp:revision>278</cp:revision>
  <dc:subject/>
  <dc:title>CSE 142 Python Slides</dc:title>
</cp:coreProperties>
</file>