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67" r:id="rId16"/>
    <p:sldId id="268" r:id="rId17"/>
    <p:sldId id="269" r:id="rId18"/>
    <p:sldId id="270" r:id="rId19"/>
    <p:sldId id="271" r:id="rId20"/>
    <p:sldId id="272" r:id="rId21"/>
    <p:sldId id="274" r:id="rId23"/>
    <p:sldId id="275" r:id="rId24"/>
    <p:sldId id="277" r:id="rId26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6" Type="http://schemas.openxmlformats.org/officeDocument/2006/relationships/slide" Target="slides/slide2.xml"/><Relationship Id="rId17" Type="http://schemas.openxmlformats.org/officeDocument/2006/relationships/slide" Target="slides/slide3.xml"/><Relationship Id="rId18" Type="http://schemas.openxmlformats.org/officeDocument/2006/relationships/slide" Target="slides/slide4.xml"/><Relationship Id="rId19" Type="http://schemas.openxmlformats.org/officeDocument/2006/relationships/slide" Target="slides/slide5.xml"/><Relationship Id="rId20" Type="http://schemas.openxmlformats.org/officeDocument/2006/relationships/slide" Target="slides/slide6.xml"/><Relationship Id="rId21" Type="http://schemas.openxmlformats.org/officeDocument/2006/relationships/slide" Target="slides/slide7.xml"/><Relationship Id="rId23" Type="http://schemas.openxmlformats.org/officeDocument/2006/relationships/slide" Target="slides/slide8.xml"/><Relationship Id="rId24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presProps" Target="presProp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05AB7A00-150A-4818-8FD8-F7B4249070F6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0DE2D9D4-B06F-4109-9D63-9664CA8F68BF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4: Data Collections</a:t>
            </a:r>
            <a:br>
              <a:rPr sz="3400"/>
            </a:br>
            <a:r>
              <a:rPr b="1" lang="en-US" sz="3400" spc="-1" strike="noStrike">
                <a:solidFill>
                  <a:srgbClr val="000000"/>
                </a:solidFill>
                <a:latin typeface="Tahoma"/>
              </a:rPr>
              <a:t>  Wrapper Classes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Adapted from: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1) Building Java Programs: A Back to Basics Approach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by Stuart Reges and Marty Stepp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2) Runestone CSAwesome Curriculum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TextBox 4"/>
          <p:cNvSpPr/>
          <p:nvPr/>
        </p:nvSpPr>
        <p:spPr>
          <a:xfrm>
            <a:off x="163800" y="5688000"/>
            <a:ext cx="685872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This work is licensed under the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Creative Commons Attribution-NonCommercial-ShareAlike 4.0 International License.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3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more tutorials/lecture notes in Java, Python, game programming, artificial intelligence with neural networks: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https://longbaonguyen.github.io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4" name="Rectangle 1"/>
          <p:cNvSpPr/>
          <p:nvPr/>
        </p:nvSpPr>
        <p:spPr>
          <a:xfrm>
            <a:off x="228600" y="1447920"/>
            <a:ext cx="8458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343080" indent="-343080">
              <a:buClr>
                <a:srgbClr val="000000"/>
              </a:buClr>
              <a:buFont typeface="Arial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Building Java Programs: A Back to Basics Approach by Stuart Reges and Marty Stepp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2) Runestone CSAwesome Curriculum: https://runestone.academy/runestone/books/published/csawesome/index.html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Wrapper Classes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 wrapper class takes an existing value of primitive type and “wraps” or “boxes” it in an object and provides a new set of methods for that type.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It can be used in Java container classes that requires the item to be objects. (Arraylist)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3" dur="indefinite" restart="never" nodeType="tmRoot">
          <p:childTnLst>
            <p:seq>
              <p:cTn id="114" dur="indefinite" nodeType="mainSeq">
                <p:childTnLst>
                  <p:par>
                    <p:cTn id="115" nodeType="clickEffect" fill="hold">
                      <p:stCondLst>
                        <p:cond delay="indefinite"/>
                      </p:stCondLst>
                      <p:childTnLst>
                        <p:par>
                          <p:cTn id="11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nodeType="clickEffect" fill="hold">
                      <p:stCondLst>
                        <p:cond delay="indefinite"/>
                      </p:stCondLst>
                      <p:childTnLst>
                        <p:par>
                          <p:cTn id="1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Wrapper Classes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wrapper class allows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Clr>
                <a:srgbClr val="000000"/>
              </a:buClr>
              <a:buFont typeface="Tahoma"/>
              <a:buAutoNum type="arabicPeriod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 primitive value to be stored in an object (wrapping or boxing the primitive in a wrapper object). Java does this for you automatically, which is called autoboxing.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Clr>
                <a:srgbClr val="000000"/>
              </a:buClr>
              <a:buFont typeface="Tahoma"/>
              <a:buAutoNum type="arabicPeriod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primitive value to be retrieved again (unwrapping or unboxing from the wrapper object), which Java also does for you.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3" dur="indefinite" restart="never" nodeType="tmRoot">
          <p:childTnLst>
            <p:seq>
              <p:cTn id="124" dur="indefinite" nodeType="mainSeq">
                <p:childTnLst>
                  <p:par>
                    <p:cTn id="125" nodeType="clickEffect" fill="hold">
                      <p:stCondLst>
                        <p:cond delay="indefinite"/>
                      </p:stCondLst>
                      <p:childTnLst>
                        <p:par>
                          <p:cTn id="12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nodeType="clickEffect" fill="hold">
                      <p:stCondLst>
                        <p:cond delay="indefinite"/>
                      </p:stCondLst>
                      <p:childTnLst>
                        <p:par>
                          <p:cTn id="13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nodeType="clickEffect" fill="hold">
                      <p:stCondLst>
                        <p:cond delay="indefinite"/>
                      </p:stCondLst>
                      <p:childTnLst>
                        <p:par>
                          <p:cTn id="13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Wrapper Classes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You will need to know two wrapper classes: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Clr>
                <a:srgbClr val="000000"/>
              </a:buClr>
              <a:buFont typeface="Tahoma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Integer class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Clr>
                <a:srgbClr val="000000"/>
              </a:buClr>
              <a:buFont typeface="Tahoma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Double class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Wrapper Classes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Integer and Double are wrapper classes…not Rapper Classes.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These are Rapper Classes: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public class Tupac{…}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public class Biggie{…}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public class Kanye{…}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public class KendrickLamar{…}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47" name="Picture 73" descr=""/>
          <p:cNvPicPr/>
          <p:nvPr/>
        </p:nvPicPr>
        <p:blipFill>
          <a:blip r:embed="rId1"/>
          <a:stretch/>
        </p:blipFill>
        <p:spPr>
          <a:xfrm>
            <a:off x="3352680" y="4495680"/>
            <a:ext cx="1887480" cy="1836720"/>
          </a:xfrm>
          <a:prstGeom prst="rect">
            <a:avLst/>
          </a:prstGeom>
          <a:ln w="0">
            <a:noFill/>
          </a:ln>
        </p:spPr>
      </p:pic>
      <p:sp>
        <p:nvSpPr>
          <p:cNvPr id="48" name="Straight Connector 2"/>
          <p:cNvSpPr/>
          <p:nvPr/>
        </p:nvSpPr>
        <p:spPr>
          <a:xfrm>
            <a:off x="2590920" y="3733920"/>
            <a:ext cx="914400" cy="0"/>
          </a:xfrm>
          <a:prstGeom prst="line">
            <a:avLst/>
          </a:prstGeom>
          <a:ln w="381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-46800" bIns="-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5"/>
          <p:cNvSpPr/>
          <p:nvPr/>
        </p:nvSpPr>
        <p:spPr>
          <a:xfrm>
            <a:off x="2812680" y="3211560"/>
            <a:ext cx="459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Ye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7" dur="indefinite" restart="never" nodeType="tmRoot">
          <p:childTnLst>
            <p:seq>
              <p:cTn id="138" dur="indefinite" nodeType="mainSeq">
                <p:childTnLst>
                  <p:par>
                    <p:cTn id="139" nodeType="clickEffect" fill="hold">
                      <p:stCondLst>
                        <p:cond delay="indefinite"/>
                      </p:stCondLst>
                      <p:childTnLst>
                        <p:par>
                          <p:cTn id="14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nodeType="clickEffect" fill="hold">
                      <p:stCondLst>
                        <p:cond delay="indefinite"/>
                      </p:stCondLst>
                      <p:childTnLst>
                        <p:par>
                          <p:cTn id="14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nodeType="clickEffect" fill="hold">
                      <p:stCondLst>
                        <p:cond delay="indefinite"/>
                      </p:stCondLst>
                      <p:childTnLst>
                        <p:par>
                          <p:cTn id="14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nodeType="clickEffect" fill="hold">
                      <p:stCondLst>
                        <p:cond delay="indefinite"/>
                      </p:stCondLst>
                      <p:childTnLst>
                        <p:par>
                          <p:cTn id="15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nodeType="clickEffect" fill="hold">
                      <p:stCondLst>
                        <p:cond delay="indefinite"/>
                      </p:stCondLst>
                      <p:childTnLst>
                        <p:par>
                          <p:cTn id="15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nodeType="clickEffect" fill="hold">
                      <p:stCondLst>
                        <p:cond delay="indefinite"/>
                      </p:stCondLst>
                      <p:childTnLst>
                        <p:par>
                          <p:cTn id="16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Integer Class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pic>
        <p:nvPicPr>
          <p:cNvPr id="51" name="Rectangle 3" descr=""/>
          <p:cNvPicPr/>
          <p:nvPr/>
        </p:nvPicPr>
        <p:blipFill>
          <a:blip r:embed="rId1"/>
          <a:stretch/>
        </p:blipFill>
        <p:spPr>
          <a:xfrm>
            <a:off x="152280" y="1295280"/>
            <a:ext cx="8991720" cy="5194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Double Class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The Double class wraps a value of type double in an object.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Here is the one method you need to know: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static double parseDouble(String s):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Returns the double that the string s represents.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Autoboxing: 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you never construct a wrapper object yourself. Double d = 2.5; is all you need.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Auto-Boxing and Unboxing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Auto-boxing is the automatic boxing of primitive types in their wrapper classes.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Auto-unboxing is the automatic conversion of a wrapper object back to its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corresponding primitive type.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Java does both for you, so you never write the boxing code yourself. </a:t>
            </a:r>
            <a:r>
              <a:rPr b="0" lang="en-US" sz="2000" spc="-1" strike="noStrike">
                <a:solidFill>
                  <a:srgbClr val="ff0000"/>
                </a:solidFill>
                <a:latin typeface="Tahoma"/>
              </a:rPr>
              <a:t>The Integer(int) and Double(double) constructors, and the intValue() and doubleValue() methods, are no longer on the AP reference sheet.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3400" spc="-1" strike="noStrike">
                <a:solidFill>
                  <a:srgbClr val="ffffff"/>
                </a:solidFill>
                <a:latin typeface="Tahoma"/>
              </a:rPr>
              <a:t>Autoboxing and Auto-unboxing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Integer a = 5;             // auto-boxing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x = a;                 // auto-unboxing, x = 5</a:t>
            </a:r>
            <a:r>
              <a:rPr b="0" lang="en-US" sz="2000" spc="-1" strike="noStrike">
                <a:solidFill>
                  <a:srgbClr val="008000"/>
                </a:solidFill>
                <a:latin typeface="Tahoma"/>
              </a:rPr>
              <a:t/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y = a + x;             // auto-unboxing, y = 10</a:t>
            </a:r>
            <a:r>
              <a:rPr b="0" lang="en-US" sz="2000" spc="-1" strike="noStrike">
                <a:solidFill>
                  <a:srgbClr val="008000"/>
                </a:solidFill>
                <a:latin typeface="Tahoma"/>
              </a:rPr>
              <a:t/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Integer b = 7;             // auto-boxing</a:t>
            </a:r>
            <a:r>
              <a:rPr b="0" lang="en-US" sz="2000" spc="-1" strike="noStrike">
                <a:solidFill>
                  <a:srgbClr val="008000"/>
                </a:solidFill>
                <a:latin typeface="Tahoma"/>
              </a:rPr>
              <a:t/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n = Integer.parseInt("42");   // n = 42</a:t>
            </a:r>
            <a:r>
              <a:rPr b="0" lang="en-US" sz="2000" spc="-1" strike="noStrike">
                <a:solidFill>
                  <a:srgbClr val="008000"/>
                </a:solidFill>
                <a:latin typeface="Tahoma"/>
              </a:rPr>
              <a:t/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Double d = 7.5;            // auto-boxing</a:t>
            </a: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/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/>
            </a:r>
            <a:r>
              <a:rPr b="0" lang="en-US" sz="2000" spc="-1" strike="noStrike">
                <a:solidFill>
                  <a:srgbClr val="ff0000"/>
                </a:solidFill>
                <a:latin typeface="Tahoma"/>
              </a:rPr>
              <a:t/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double e = d;              // auto-unboxing</a:t>
            </a:r>
            <a:r>
              <a:rPr b="0" lang="en-US" sz="2000" spc="-1" strike="noStrike">
                <a:solidFill>
                  <a:srgbClr val="008000"/>
                </a:solidFill>
                <a:latin typeface="Tahoma"/>
              </a:rPr>
              <a:t/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double f = d + 2.0;        // auto-unboxing</a:t>
            </a:r>
            <a:r>
              <a:rPr b="0" lang="en-US" sz="2000" spc="-1" strike="noStrike">
                <a:solidFill>
                  <a:srgbClr val="008000"/>
                </a:solidFill>
                <a:latin typeface="Tahoma"/>
              </a:rPr>
              <a:t/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double g = Double.parseDouble("3.5");</a:t>
            </a:r>
            <a:r>
              <a:rPr b="0" lang="en-US" sz="2000" spc="-1" strike="noStrike">
                <a:solidFill>
                  <a:srgbClr val="ff0000"/>
                </a:solidFill>
                <a:latin typeface="Courier New"/>
              </a:rPr>
              <a:t/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/>
            </a:r>
            <a:r>
              <a:rPr b="0" lang="en-US" sz="2000" spc="-1" strike="noStrike">
                <a:solidFill>
                  <a:srgbClr val="ff0000"/>
                </a:solidFill>
                <a:latin typeface="Tahoma"/>
              </a:rPr>
              <a:t/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2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7" dur="indefinite" restart="never" nodeType="tmRoot">
          <p:childTnLst>
            <p:seq>
              <p:cTn id="188" dur="indefinite" nodeType="mainSeq">
                <p:childTnLst>
                  <p:par>
                    <p:cTn id="189" nodeType="clickEffect" fill="hold">
                      <p:stCondLst>
                        <p:cond delay="0"/>
                      </p:stCondLst>
                      <p:childTnLst>
                        <p:par>
                          <p:cTn id="19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nodeType="clickEffect" fill="hold">
                      <p:stCondLst>
                        <p:cond delay="indefinite"/>
                      </p:stCondLst>
                      <p:childTnLst>
                        <p:par>
                          <p:cTn id="19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nodeType="clickEffect" fill="hold">
                      <p:stCondLst>
                        <p:cond delay="indefinite"/>
                      </p:stCondLst>
                      <p:childTnLst>
                        <p:par>
                          <p:cTn id="19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nodeType="clickEffect" fill="hold">
                      <p:stCondLst>
                        <p:cond delay="indefinite"/>
                      </p:stCondLst>
                      <p:childTnLst>
                        <p:par>
                          <p:cTn id="20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nodeType="clickEffect" fill="hold">
                      <p:stCondLst>
                        <p:cond delay="indefinite"/>
                      </p:stCondLst>
                      <p:childTnLst>
                        <p:par>
                          <p:cTn id="20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nodeType="clickEffect" fill="hold">
                      <p:stCondLst>
                        <p:cond delay="indefinite"/>
                      </p:stCondLst>
                      <p:childTnLst>
                        <p:par>
                          <p:cTn id="21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nodeType="clickEffect" fill="hold">
                      <p:stCondLst>
                        <p:cond delay="indefinite"/>
                      </p:stCondLst>
                      <p:childTnLst>
                        <p:par>
                          <p:cTn id="21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nodeType="clickEffect" fill="hold">
                      <p:stCondLst>
                        <p:cond delay="indefinite"/>
                      </p:stCondLst>
                      <p:childTnLst>
                        <p:par>
                          <p:cTn id="21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nodeType="clickEffect" fill="hold">
                      <p:stCondLst>
                        <p:cond delay="indefinite"/>
                      </p:stCondLst>
                      <p:childTnLst>
                        <p:par>
                          <p:cTn id="22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2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5757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B Nguyen</cp:lastModifiedBy>
  <dcterms:modified xsi:type="dcterms:W3CDTF">2021-10-27T12:57:08Z</dcterms:modified>
  <cp:revision>273</cp:revision>
  <dc:subject/>
  <dc:title>CSE 142 Python Slides</dc:title>
</cp:coreProperties>
</file>