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6" r:id="rId25"/>
    <p:sldId id="277" r:id="rId26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5AB7A00-150A-4818-8FD8-F7B4249070F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670051A-EF6B-4F41-9B62-58B2B5CC1E38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DE2D9D4-B06F-4109-9D63-9664CA8F68BF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1: Using Objects and Methods </a:t>
            </a:r>
            <a:br>
              <a:rPr sz="3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  Math Class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8800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Random Integers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How do we generate random integers? Use casting!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 = (int)(100 * Math.random());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random integer 0 to 99 inclusive.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y = (int)(100 * Math.random()) + 4;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random integer 4 to 103 inclusive.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z = (int)(2 * Math.random());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random integer 0 or 1, useful for heads/tails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57" dur="indefinite" restart="never" nodeType="tmRoot">
          <p:childTnLst>
            <p:seq>
              <p:cTn id="58" dur="indefinite" nodeType="mainSeq">
                <p:childTnLst>
                  <p:par>
                    <p:cTn id="59" nodeType="clickEffect" fill="hold">
                      <p:stCondLst>
                        <p:cond delay="indefinite"/>
                      </p:stCondLst>
                      <p:childTnLst>
                        <p:par>
                          <p:cTn id="6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nodeType="clickEffect" fill="hold">
                      <p:stCondLst>
                        <p:cond delay="indefinite"/>
                      </p:stCondLst>
                      <p:childTnLst>
                        <p:par>
                          <p:cTn id="6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nodeType="clickEffect" fill="hold">
                      <p:stCondLst>
                        <p:cond delay="indefinite"/>
                      </p:stCondLst>
                      <p:childTnLst>
                        <p:par>
                          <p:cTn id="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nodeType="clickEffect" fill="hold">
                      <p:stCondLst>
                        <p:cond delay="indefinite"/>
                      </p:stCondLst>
                      <p:childTnLst>
                        <p:par>
                          <p:cTn id="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nodeType="clickEffect" fill="hold">
                      <p:stCondLst>
                        <p:cond delay="indefinite"/>
                      </p:stCondLst>
                      <p:childTnLst>
                        <p:par>
                          <p:cTn id="7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nodeType="clickEffect" fill="hold">
                      <p:stCondLst>
                        <p:cond delay="indefinite"/>
                      </p:stCondLst>
                      <p:childTnLst>
                        <p:par>
                          <p:cTn id="8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nodeType="clickEffect" fill="hold">
                      <p:stCondLst>
                        <p:cond delay="indefinite"/>
                      </p:stCondLst>
                      <p:childTnLst>
                        <p:par>
                          <p:cTn id="8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More Examples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 = (int) Math.random() * 5;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x = 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y = (int)(6 * Math.random()) - 10;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integer from -10 to -5 inclusive.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z = 3 * Math.random() + 5;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//random double in [5.0,8.0)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87" dur="indefinite" restart="never" nodeType="tmRoot">
          <p:childTnLst>
            <p:seq>
              <p:cTn id="88" dur="indefinite" nodeType="mainSeq">
                <p:childTnLst>
                  <p:par>
                    <p:cTn id="89" nodeType="clickEffect" fill="hold">
                      <p:stCondLst>
                        <p:cond delay="indefinite"/>
                      </p:stCondLst>
                      <p:childTnLst>
                        <p:par>
                          <p:cTn id="9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nodeType="clickEffect" fill="hold">
                      <p:stCondLst>
                        <p:cond delay="indefinite"/>
                      </p:stCondLst>
                      <p:childTnLst>
                        <p:par>
                          <p:cTn id="9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nodeType="clickEffect" fill="hold">
                      <p:stCondLst>
                        <p:cond delay="indefinite"/>
                      </p:stCondLst>
                      <p:childTnLst>
                        <p:par>
                          <p:cTn id="9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nodeType="clickEffect" fill="hold">
                      <p:stCondLst>
                        <p:cond delay="indefinite"/>
                      </p:stCondLst>
                      <p:childTnLst>
                        <p:par>
                          <p:cTn id="10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nodeType="clickEffect" fill="hold">
                      <p:stCondLst>
                        <p:cond delay="indefinite"/>
                      </p:stCondLst>
                      <p:childTnLst>
                        <p:par>
                          <p:cTn id="10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nodeType="clickEffect" fill="hold">
                      <p:stCondLst>
                        <p:cond delay="indefinite"/>
                      </p:stCondLst>
                      <p:childTnLst>
                        <p:par>
                          <p:cTn id="1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Static Methods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Math class has many useful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static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methods. The class is part of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java.lang package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(group of classes) that is available by default(no need to import to use). To call these, use the syntax: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Math.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methodName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parameters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 answer = Math.sqrt(9.2);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int b = Math.round(5.6755);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Go to the following repl on repl.it: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https://repl.it/@LongNguyen18/Unit2MathClassLab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Fork it and follow the comments to complete the code.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4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Java's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Math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class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graphicFrame>
        <p:nvGraphicFramePr>
          <p:cNvPr id="21" name=""/>
          <p:cNvGraphicFramePr/>
          <p:nvPr/>
        </p:nvGraphicFramePr>
        <p:xfrm>
          <a:off x="457200" y="1219320"/>
          <a:ext cx="7772400" cy="2809800"/>
        </p:xfrm>
        <a:graphic>
          <a:graphicData uri="http://schemas.openxmlformats.org/drawingml/2006/table">
            <a:tbl>
              <a:tblPr/>
              <a:tblGrid>
                <a:gridCol w="3166920"/>
                <a:gridCol w="4605480"/>
              </a:tblGrid>
              <a:tr h="3355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Method name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Description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30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ff0000"/>
                          </a:solidFill>
                          <a:latin typeface="Courier New"/>
                        </a:rPr>
                        <a:t>int abs(int x)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ff0000"/>
                          </a:solidFill>
                          <a:latin typeface="Courier New"/>
                        </a:rPr>
                        <a:t>double abs(double x)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7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returns the absolute value of a int or double value (overloaded method)</a:t>
                      </a:r>
                      <a:endParaRPr b="0" lang="en-US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694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ff0000"/>
                          </a:solidFill>
                          <a:latin typeface="Courier New"/>
                        </a:rPr>
                        <a:t>double pow(double base, double exponent)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7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Returns the value of the first parameter raised to the power of the second parameter </a:t>
                      </a:r>
                      <a:endParaRPr b="0" lang="en-US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30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ff0000"/>
                          </a:solidFill>
                          <a:latin typeface="Courier New"/>
                        </a:rPr>
                        <a:t>double sqrt(double x)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7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Returns the positive square root of a double value </a:t>
                      </a:r>
                      <a:endParaRPr b="0" lang="en-US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102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ff0000"/>
                          </a:solidFill>
                          <a:latin typeface="Courier New"/>
                        </a:rPr>
                        <a:t>double random()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7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Returns a random double value </a:t>
                      </a:r>
                      <a:r>
                        <a:rPr b="1" lang="en-US" sz="17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greater than or equal</a:t>
                      </a:r>
                      <a:r>
                        <a:rPr b="0" lang="en-US" sz="17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to 0.0 and </a:t>
                      </a:r>
                      <a:r>
                        <a:rPr b="1" lang="en-US" sz="17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less than </a:t>
                      </a:r>
                      <a:r>
                        <a:rPr b="0" lang="en-US" sz="17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1.0 </a:t>
                      </a:r>
                      <a:endParaRPr b="0" lang="en-US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"/>
          <p:cNvGraphicFramePr/>
          <p:nvPr/>
        </p:nvGraphicFramePr>
        <p:xfrm>
          <a:off x="457200" y="4952880"/>
          <a:ext cx="2771640" cy="1006560"/>
        </p:xfrm>
        <a:graphic>
          <a:graphicData uri="http://schemas.openxmlformats.org/drawingml/2006/table">
            <a:tbl>
              <a:tblPr/>
              <a:tblGrid>
                <a:gridCol w="1219320"/>
                <a:gridCol w="1552320"/>
              </a:tblGrid>
              <a:tr h="3355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Constant 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Description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355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Math.E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2.7182818...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355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Math.PI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3.1415926...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Calling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Math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methods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Examples: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squareRoot =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Math.sqrt(121.0)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System.out.println(squareRoot);     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11.0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absoluteValue =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Math.abs(-50)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System.out.println(absoluteValue);  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50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Math.min(3, 7)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+ 2);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5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Math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methods do not print to the console.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Each method produces ("returns") a numeric result.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ff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Remember to store, print or use the result in some expression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Math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questions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Evaluate the following expressions: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x = Math.abs(-1.23) </a:t>
            </a:r>
            <a:r>
              <a:rPr b="0" lang="en-US" sz="2200" spc="-1" strike="noStrike">
                <a:solidFill>
                  <a:srgbClr val="00b050"/>
                </a:solidFill>
                <a:latin typeface="Courier New"/>
              </a:rPr>
              <a:t>//1.23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y = Math.pow(3, 2) </a:t>
            </a:r>
            <a:r>
              <a:rPr b="0" lang="en-US" sz="2200" spc="-1" strike="noStrike">
                <a:solidFill>
                  <a:srgbClr val="00b050"/>
                </a:solidFill>
                <a:latin typeface="Courier New"/>
              </a:rPr>
              <a:t>//9.0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z = Math.pow(10, -2) </a:t>
            </a:r>
            <a:r>
              <a:rPr b="0" lang="en-US" sz="2200" spc="-1" strike="noStrike">
                <a:solidFill>
                  <a:srgbClr val="00b050"/>
                </a:solidFill>
                <a:latin typeface="Courier New"/>
              </a:rPr>
              <a:t>//0.01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w = Math.sqrt(121.0)-Math.sqrt(256.0) </a:t>
            </a:r>
            <a:r>
              <a:rPr b="0" lang="en-US" sz="2200" spc="-1" strike="noStrike">
                <a:solidFill>
                  <a:srgbClr val="00b050"/>
                </a:solidFill>
                <a:latin typeface="Courier New"/>
              </a:rPr>
              <a:t>// -5.0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Math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questions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345960" indent="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Tahoma"/>
              </a:rPr>
              <a:t>Write a method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withinHalf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Tahoma"/>
              </a:rPr>
              <a:t> which takes two double parameters and return true if they are within .5 of each other and false otherwise.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withinHalf(4,5.1) </a:t>
            </a:r>
            <a:r>
              <a:rPr b="0" lang="en-US" sz="2200" spc="-1" strike="noStrike">
                <a:solidFill>
                  <a:srgbClr val="008000"/>
                </a:solidFill>
                <a:latin typeface="Tahoma"/>
                <a:ea typeface="Tahoma"/>
              </a:rPr>
              <a:t>// returns false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withinHalf(3.4,3.9) </a:t>
            </a:r>
            <a:r>
              <a:rPr b="0" lang="en-US" sz="2200" spc="-1" strike="noStrike">
                <a:solidFill>
                  <a:srgbClr val="008000"/>
                </a:solidFill>
                <a:latin typeface="Tahoma"/>
                <a:ea typeface="Tahoma"/>
              </a:rPr>
              <a:t>// returns true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withinHalf(3.9,3.4) </a:t>
            </a:r>
            <a:r>
              <a:rPr b="0" lang="en-US" sz="2200" spc="-1" strike="noStrike">
                <a:solidFill>
                  <a:srgbClr val="008000"/>
                </a:solidFill>
                <a:latin typeface="Tahoma"/>
                <a:ea typeface="Tahoma"/>
              </a:rPr>
              <a:t>// returns true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withinHalf(-1.2,-1.1) </a:t>
            </a:r>
            <a:r>
              <a:rPr b="0" lang="en-US" sz="2200" spc="-1" strike="noStrike">
                <a:solidFill>
                  <a:srgbClr val="008000"/>
                </a:solidFill>
                <a:latin typeface="Tahoma"/>
                <a:ea typeface="Tahoma"/>
              </a:rPr>
              <a:t>// returns true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boolean withinHalf(double x, double y)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Math.abs(x - y) &lt;= .5;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nodeType="clickEffect" fill="hold">
                      <p:stCondLst>
                        <p:cond delay="indefinite"/>
                      </p:stCondLst>
                      <p:childTnLst>
                        <p:par>
                          <p:cTn id="1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Quirks of real numbers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628" lnSpcReduction="10000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Some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Math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methods return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or other non-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int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types.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int x = Math.pow(10, 3); 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// ERROR: incompat. types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Some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values print poorly (too many digits).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result = 1.0 / 3.0;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System.out.println(result);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0.3333333333333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computer represents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 in an imprecise way.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System.out.println(0.1 + 0.2);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Instead of 0.3, the output 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0.30000000000000004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5" dur="indefinite" restart="never" nodeType="tmRoot">
          <p:childTnLst>
            <p:seq>
              <p:cTn id="26" dur="indefinite" nodeType="mainSeq">
                <p:childTnLst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nodeType="clickEffect" fill="hold">
                      <p:stCondLst>
                        <p:cond delay="indefinite"/>
                      </p:stCondLst>
                      <p:childTnLst>
                        <p:par>
                          <p:cTn id="3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Random Numbers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ubTitle"/>
          </p:nvPr>
        </p:nvSpPr>
        <p:spPr>
          <a:xfrm>
            <a:off x="1371600" y="4038120"/>
            <a:ext cx="6400800" cy="175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1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Random numbers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171000" y="1447560"/>
            <a:ext cx="8991720" cy="518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7461"/>
          </a:bodyPr>
          <a:p>
            <a:pPr marL="231840" indent="-23184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Math.random() produces a number from 0(inclusive) to 1 exclusive.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x = Math.random();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0.0 &lt;= x &lt; 1.0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x = 3 * Math.random();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0.0 &lt;= x &lt; 3.0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x = Math.random() + 2;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2.0 &lt;= x &lt; 3.0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x = 5 * Math.random() + 4;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4.0 &lt;= x &lt;9.0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In general, to produce a random real number in the range [low,high),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x = (high - low) * Math.random() + low;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Generate a random real value in [7.0,15.0).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double x = 8 * Math.random() + 7; 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nodeType="clickEffect" fill="hold">
                      <p:stCondLst>
                        <p:cond delay="indefinite"/>
                      </p:stCondLst>
                      <p:childTnLst>
                        <p:par>
                          <p:cTn id="4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nodeType="clickEffect" fill="hold">
                      <p:stCondLst>
                        <p:cond delay="indefinite"/>
                      </p:stCondLst>
                      <p:childTnLst>
                        <p:par>
                          <p:cTn id="5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3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5757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B Nguyen</cp:lastModifiedBy>
  <dcterms:modified xsi:type="dcterms:W3CDTF">2021-10-27T12:57:08Z</dcterms:modified>
  <cp:revision>273</cp:revision>
  <dc:subject/>
  <dc:title>CSE 142 Python Slides</dc:title>
</cp:coreProperties>
</file>