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7" r:id="rId27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presProps" Target="presProps.xml"/><Relationship Id="rId2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0CC4B10-92CC-4FBD-BC4C-41055812595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F61CF72-2056-4282-826F-4B3D4CADF712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C519454-A1BD-422A-9B94-42D3A07E47FE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A82AF45-6FAC-4568-A9DF-5B12148BC7B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0A626DD-A760-4072-8FB2-FAD66D08887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0F42A9C-0B57-4B73-9C4D-639C371546FD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D7DE87E-91A4-4467-B24E-C5E22501B07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98882E2-7F99-40DF-A872-DF8E7474B45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29C1DE0-AED7-4F74-A6BC-E1ADC6CFDEEF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BD4FF34-409E-4C3C-AD5E-3D12DE5D27D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9FD8D7-522B-49D1-A2BB-12DED10114D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Strings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split method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split breaks a string into pieces and returns them in an array of Strings. You give it the delimiter, which is the text that separates the pieces.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String[] split(String del)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 csv = "Ada,Grace,Alan";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String[] names = csv.split(",");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// names[0] is "Ada",  names[1] is "Grace",  names[2] is "Alan"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// names.length is 3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single space is the other common delimiter: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String[] words = "the quick fox".split(" ");   // 3 words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split is how you pull apart a line of text read from a file, so it appears wherever data sets do.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String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Given the following string: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index       0123456789012345678901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book = "Building Java Programs";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How would you extract the word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"Java"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String word = book.substring(9,13);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String’s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Tahoma"/>
              </a:rPr>
              <a:t>equals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a = “hello”, b = “Hello”;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System.out.println(a.equals(b)); </a:t>
            </a:r>
            <a:r>
              <a:rPr b="1" lang="en-US" sz="2000" spc="-1" strike="noStrike">
                <a:solidFill>
                  <a:srgbClr val="92d050"/>
                </a:solidFill>
                <a:latin typeface="Courier New"/>
              </a:rPr>
              <a:t>// 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System.out.println(a.equals(“hello”)); </a:t>
            </a:r>
            <a:r>
              <a:rPr b="1" lang="en-US" sz="2000" spc="-1" strike="noStrike">
                <a:solidFill>
                  <a:srgbClr val="92d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61" dur="indefinite" restart="never" nodeType="tmRoot">
          <p:childTnLst>
            <p:seq>
              <p:cTn id="162" dur="indefinite" nodeType="mainSeq">
                <p:childTnLst>
                  <p:par>
                    <p:cTn id="163" nodeType="clickEffect" fill="hold">
                      <p:stCondLst>
                        <p:cond delay="indefinite"/>
                      </p:stCondLst>
                      <p:childTnLst>
                        <p:par>
                          <p:cTn id="1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nodeType="clickEffect" fill="hold">
                      <p:stCondLst>
                        <p:cond delay="indefinite"/>
                      </p:stCondLst>
                      <p:childTnLst>
                        <p:par>
                          <p:cTn id="1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nodeType="clickEffect" fill="hold">
                      <p:stCondLst>
                        <p:cond delay="indefinite"/>
                      </p:stCondLst>
                      <p:childTnLst>
                        <p:par>
                          <p:cTn id="1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nodeType="clickEffect" fill="hold">
                      <p:stCondLst>
                        <p:cond delay="indefinite"/>
                      </p:stCondLst>
                      <p:childTnLst>
                        <p:par>
                          <p:cTn id="18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Comparing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599840"/>
            <a:ext cx="8229600" cy="518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When the operator == is used with object variables it returns true when the two variables </a:t>
            </a: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refer to the same object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Two object variables that refer to the same object are called 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aliases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 for the object.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a = new Point(3, 5);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b = new Point(3, 5);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 == b); 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// false, same content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// but different objects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c = new Point(10, -2);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d = c;     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// copies address/reference.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System.out.println(c == d); 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// true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8000"/>
                </a:solidFill>
                <a:latin typeface="Courier New"/>
              </a:rPr>
              <a:t>// same object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83" dur="indefinite" restart="never" nodeType="tmRoot">
          <p:childTnLst>
            <p:seq>
              <p:cTn id="184" dur="indefinite" nodeType="mainSeq">
                <p:childTnLst>
                  <p:par>
                    <p:cTn id="185" nodeType="clickEffect" fill="hold">
                      <p:stCondLst>
                        <p:cond delay="indefinite"/>
                      </p:stCondLst>
                      <p:childTnLst>
                        <p:par>
                          <p:cTn id="1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Comparing strings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304920" y="1600200"/>
            <a:ext cx="8534160" cy="4997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With String objects, you must use the 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equals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 method to test if two strings have the same characters in the same order instead of == which is used for primitive types.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you use the 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new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 keyword to create a string it will create a new string object. So, even if we create two string objects with the same characters using the new operator they will not refer to the same object.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a = new String("hi");;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b = new String("hi");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 == b); </a:t>
            </a:r>
            <a:r>
              <a:rPr b="0" lang="en-US" sz="1800" spc="-1" strike="noStrike">
                <a:solidFill>
                  <a:srgbClr val="008000"/>
                </a:solidFill>
                <a:latin typeface="Courier New"/>
              </a:rPr>
              <a:t>//false, not same objects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System.out.println(a.equals(b)); </a:t>
            </a:r>
            <a:r>
              <a:rPr b="0" lang="en-US" sz="1600" spc="-1" strike="noStrike">
                <a:solidFill>
                  <a:srgbClr val="008000"/>
                </a:solidFill>
                <a:latin typeface="Courier New"/>
              </a:rPr>
              <a:t>//true, same characters &amp; order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393840"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03" dur="indefinite" restart="never" nodeType="tmRoot">
          <p:childTnLst>
            <p:seq>
              <p:cTn id="204" dur="indefinite" nodeType="mainSeq">
                <p:childTnLst>
                  <p:par>
                    <p:cTn id="205" nodeType="clickEffect" fill="hold">
                      <p:stCondLst>
                        <p:cond delay="indefinite"/>
                      </p:stCondLst>
                      <p:childTnLst>
                        <p:par>
                          <p:cTn id="2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nodeType="clickEffect" fill="hold">
                      <p:stCondLst>
                        <p:cond delay="indefinite"/>
                      </p:stCondLst>
                      <p:childTnLst>
                        <p:par>
                          <p:cTn id="2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nodeType="clickEffect" fill="hold">
                      <p:stCondLst>
                        <p:cond delay="indefinite"/>
                      </p:stCondLst>
                      <p:childTnLst>
                        <p:par>
                          <p:cTn id="2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nodeType="clickEffect" fill="hold">
                      <p:stCondLst>
                        <p:cond delay="indefinite"/>
                      </p:stCondLst>
                      <p:childTnLst>
                        <p:par>
                          <p:cTn id="2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nodeType="clickEffect" fill="hold">
                      <p:stCondLst>
                        <p:cond delay="indefinite"/>
                      </p:stCondLst>
                      <p:childTnLst>
                        <p:par>
                          <p:cTn id="2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nodeType="clickEffect" fill="hold">
                      <p:stCondLst>
                        <p:cond delay="indefinite"/>
                      </p:stCondLst>
                      <p:childTnLst>
                        <p:par>
                          <p:cTn id="2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compareTo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4997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compareTo method compares strings in dictionary (lexicographical) order: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string1.compareTo(string2) &lt; 0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then string1 precedes string2 in the dictionary.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string1.compareTo(string2) &gt; 0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then string1 follows string2 in the dictionary.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string1.compareTo(string2)==0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then string1 and string2 are identical. (This test is an alternative to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string1.equals(string2)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.)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All you need to know is that all digits precede all capital letters, which precede all lowercase letters. Thus "5" comes before "R", which comes before "a".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compareTo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4997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s1 = "HOT", s2 = "HOTEL", s3 = "dog”;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s4 = “hot”;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s5 = new String("hot");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s1.compareTo(s2)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 a negative number(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&lt;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0) since s1 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&lt;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s2.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s4.compareTo(s3)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 a positive number(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&gt;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0) since s4 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&gt;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s3.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s4.compareTo(s5)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 0 since s4 is equal to s5.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Modifying strings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Methods like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substring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build and return a new string, rather than modifying the current string.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String is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immutable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; once created, its value cannot be changed.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 s = ”kendrick";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 = “snoop dog”;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//”kendrick” is discarded and a new String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 object “snoop dog” is created.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a50021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a50021"/>
                </a:solidFill>
                <a:latin typeface="Courier New"/>
              </a:rPr>
              <a:t>s.substring(0, 5); 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//returns snoop, not stored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System.out.println(s);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00"/>
                </a:solidFill>
                <a:latin typeface="Courier New"/>
              </a:rPr>
              <a:t>// snoop dog, s is not changed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Modifying strings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To modify a variable's value, you must reassign it: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 s = "lil bow wow";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s = 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s.substring(0,3);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System.out.println(s);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lil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Value semantics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Value semantics: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String is the only object class that follows value semantics. Modifying the parameter will not affect the variable passed in.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class MyClass{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String x = “hi”;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changeMe(x);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System.out.println(x); </a:t>
            </a:r>
            <a:r>
              <a:rPr b="0" lang="en-US" sz="1600" spc="-1" strike="noStrike">
                <a:solidFill>
                  <a:srgbClr val="008000"/>
                </a:solidFill>
                <a:latin typeface="Courier New"/>
              </a:rPr>
              <a:t>// hi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static void changeMe(String x){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x = ”hello”;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Note: The value of x in main did not change.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Silly Strings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beans;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cheese;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quartet;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bikini;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theory;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school = "Hogwarts: School for Pigs";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headmaster = "Kevin Bacon";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teacher = "Brad Pig";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gf = "Piggy Azalea";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fav_book = "Hamlet";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fav_char_star_wars = "Ham Solo";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fav_char_star_wars_2 = "ChewBacon";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9" dur="indefinite" restart="never" nodeType="tmRoot">
          <p:childTnLst>
            <p:seq>
              <p:cTn id="230" dur="indefinite" nodeType="mainSeq">
                <p:childTnLst>
                  <p:par>
                    <p:cTn id="231" nodeType="clickEffect" fill="hold">
                      <p:stCondLst>
                        <p:cond delay="indefinite"/>
                      </p:stCondLst>
                      <p:childTnLst>
                        <p:par>
                          <p:cTn id="2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nodeType="clickEffect" fill="hold">
                      <p:stCondLst>
                        <p:cond delay="indefinite"/>
                      </p:stCondLst>
                      <p:childTnLst>
                        <p:par>
                          <p:cTn id="2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nodeType="clickEffect" fill="hold">
                      <p:stCondLst>
                        <p:cond delay="indefinite"/>
                      </p:stCondLst>
                      <p:childTnLst>
                        <p:par>
                          <p:cTn id="2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nodeType="clickEffect" fill="hold">
                      <p:stCondLst>
                        <p:cond delay="indefinite"/>
                      </p:stCondLst>
                      <p:childTnLst>
                        <p:par>
                          <p:cTn id="2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nodeType="clickEffect" fill="hold">
                      <p:stCondLst>
                        <p:cond delay="indefinite"/>
                      </p:stCondLst>
                      <p:childTnLst>
                        <p:par>
                          <p:cTn id="2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nodeType="clickEffect" fill="hold">
                      <p:stCondLst>
                        <p:cond delay="indefinite"/>
                      </p:stCondLst>
                      <p:childTnLst>
                        <p:par>
                          <p:cTn id="2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nodeType="clickEffect" fill="hold">
                      <p:stCondLst>
                        <p:cond delay="indefinite"/>
                      </p:stCondLst>
                      <p:childTnLst>
                        <p:par>
                          <p:cTn id="2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nodeType="clickEffect" fill="hold">
                      <p:stCondLst>
                        <p:cond delay="indefinite"/>
                      </p:stCondLst>
                      <p:childTnLst>
                        <p:par>
                          <p:cTn id="2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nodeType="clickEffect" fill="hold">
                      <p:stCondLst>
                        <p:cond delay="indefinite"/>
                      </p:stCondLst>
                      <p:childTnLst>
                        <p:par>
                          <p:cTn id="2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nodeType="clickEffect" fill="hold">
                      <p:stCondLst>
                        <p:cond delay="indefinite"/>
                      </p:stCondLst>
                      <p:childTnLst>
                        <p:par>
                          <p:cTn id="2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nodeType="clickEffect" fill="hold">
                      <p:stCondLst>
                        <p:cond delay="indefinite"/>
                      </p:stCondLst>
                      <p:childTnLst>
                        <p:par>
                          <p:cTn id="2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Strings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An object storing a sequence of text characters.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String is not a primitive type. String is an object type.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Three ways to initialize a string: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97000" indent="-457200">
              <a:spcBef>
                <a:spcPts val="499"/>
              </a:spcBef>
              <a:buClr>
                <a:srgbClr val="000000"/>
              </a:buClr>
              <a:buFont typeface="Tahoma"/>
              <a:buAutoNum type="arabicPeriod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String a = new String(“text”);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97000" indent="-457200">
              <a:spcBef>
                <a:spcPts val="499"/>
              </a:spcBef>
              <a:buClr>
                <a:srgbClr val="000000"/>
              </a:buClr>
              <a:buFont typeface="Tahoma"/>
              <a:buAutoNum type="arabicPeriod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String b = “text”;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97000" indent="-457200">
              <a:spcBef>
                <a:spcPts val="499"/>
              </a:spcBef>
              <a:buClr>
                <a:srgbClr val="000000"/>
              </a:buClr>
              <a:buFont typeface="Tahoma"/>
              <a:buAutoNum type="arabicPeriod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String c = expression;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Tahoma"/>
              </a:rPr>
              <a:t>    </a:t>
            </a:r>
            <a:r>
              <a:rPr b="0" lang="en-US" sz="9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Examples:</a:t>
            </a:r>
            <a:br>
              <a:rPr sz="2200"/>
            </a:br>
            <a:br>
              <a:rPr sz="900"/>
            </a:br>
            <a:r>
              <a:rPr b="0" lang="en-US" sz="900" spc="-1" strike="noStrike">
                <a:solidFill>
                  <a:srgbClr val="000000"/>
                </a:solidFill>
                <a:latin typeface="Tahoma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String a = new String(”John Smith”);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String b = “John Smith”;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String c = ”John” + " " + “Smith”;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String class is part of the java.lang package. Classes in the java.lang package are available by default.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0381"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Create a new repl on repl.it.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Implement the driver class(Main.java) to include two methods: printName and pigLatin.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printName: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static, void method which takes a String input which represents a full name in the format: first name, a space, middle name, space and last name. The method extracts first, middle and last name and prints them. Use Scanner class to take input.(String full_name = console.nextLine();).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input: "Michael Benjamin Smith"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print 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First: Michael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Middle: Benjamin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Last: Smith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Extracting Substring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pigLatin: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static, method which takes a String input and returns the string in Pig Latin:take the first letter and put it at the end of the word and add the letters “ay” to the end. For example: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input: "pig"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returns: "igpay"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7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Indexes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-3430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Characters of a string are numbered with 0-based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indexes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 a = ”J. Smith";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First character's index : 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Last character's index : 1 less than the string's length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2" name=""/>
          <p:cNvGraphicFramePr/>
          <p:nvPr/>
        </p:nvGraphicFramePr>
        <p:xfrm>
          <a:off x="1397160" y="2446200"/>
          <a:ext cx="5891040" cy="830520"/>
        </p:xfrm>
        <a:graphic>
          <a:graphicData uri="http://schemas.openxmlformats.org/drawingml/2006/table">
            <a:tbl>
              <a:tblPr/>
              <a:tblGrid>
                <a:gridCol w="1242720"/>
                <a:gridCol w="581040"/>
                <a:gridCol w="582840"/>
                <a:gridCol w="579240"/>
                <a:gridCol w="581040"/>
                <a:gridCol w="581040"/>
                <a:gridCol w="581040"/>
                <a:gridCol w="581040"/>
                <a:gridCol w="581040"/>
              </a:tblGrid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character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J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.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S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m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i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h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nodeType="clickEffect" fill="hold">
                      <p:stCondLst>
                        <p:cond delay="indefinite"/>
                      </p:stCondLst>
                      <p:childTnLst>
                        <p:par>
                          <p:cTn id="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nodeType="clickEffect" fill="hold">
                      <p:stCondLst>
                        <p:cond delay="indefinite"/>
                      </p:stCondLst>
                      <p:childTnLst>
                        <p:par>
                          <p:cTn id="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String concatenation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4129"/>
          </a:bodyPr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string concatenation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: primitive values can be concatenated with a String object using +. This causes implicit conversion of the values to String objects.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"hello" + 42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+ "abc" + 2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"abc" + 1 + 2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+ 2 + "abc"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"abc" + 9 * 3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"1" + 1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4 - 1 + "abc"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10000"/>
              </a:lnSpc>
              <a:spcBef>
                <a:spcPts val="601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Use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to print a string and an expression's value together.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"Grade: " +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(95.1 + 71.9) / 2);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Grade: 83.5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25" name="TextBox 2"/>
          <p:cNvSpPr/>
          <p:nvPr/>
        </p:nvSpPr>
        <p:spPr>
          <a:xfrm>
            <a:off x="3505320" y="2120760"/>
            <a:ext cx="2286000" cy="64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"hello42”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TextBox 5"/>
          <p:cNvSpPr/>
          <p:nvPr/>
        </p:nvSpPr>
        <p:spPr>
          <a:xfrm>
            <a:off x="3505320" y="2473200"/>
            <a:ext cx="2971800" cy="6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"1abc2"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TextBox 6"/>
          <p:cNvSpPr/>
          <p:nvPr/>
        </p:nvSpPr>
        <p:spPr>
          <a:xfrm>
            <a:off x="3535200" y="2841480"/>
            <a:ext cx="2971800" cy="6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"abc12"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TextBox 7"/>
          <p:cNvSpPr/>
          <p:nvPr/>
        </p:nvSpPr>
        <p:spPr>
          <a:xfrm>
            <a:off x="3535200" y="3162240"/>
            <a:ext cx="2971800" cy="6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"3abc"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TextBox 8"/>
          <p:cNvSpPr/>
          <p:nvPr/>
        </p:nvSpPr>
        <p:spPr>
          <a:xfrm>
            <a:off x="3535200" y="3813120"/>
            <a:ext cx="2971800" cy="6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"11"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TextBox 9"/>
          <p:cNvSpPr/>
          <p:nvPr/>
        </p:nvSpPr>
        <p:spPr>
          <a:xfrm>
            <a:off x="3535200" y="3500280"/>
            <a:ext cx="297180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"abc27"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TextBox 10"/>
          <p:cNvSpPr/>
          <p:nvPr/>
        </p:nvSpPr>
        <p:spPr>
          <a:xfrm>
            <a:off x="3535200" y="4116240"/>
            <a:ext cx="2971800" cy="6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743040" indent="-285840">
              <a:lnSpc>
                <a:spcPct val="8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"3abc"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nodeType="clickEffect" fill="hold">
                      <p:stCondLst>
                        <p:cond delay="indefinite"/>
                      </p:stCondLst>
                      <p:childTnLst>
                        <p:par>
                          <p:cTn id="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nodeType="clickEffect" fill="hold">
                      <p:stCondLst>
                        <p:cond delay="indefinite"/>
                      </p:stCondLst>
                      <p:childTnLst>
                        <p:par>
                          <p:cTn id="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nodeType="clickEffect" fill="hold">
                      <p:stCondLst>
                        <p:cond delay="indefinite"/>
                      </p:stCondLst>
                      <p:childTnLst>
                        <p:par>
                          <p:cTn id="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nodeType="clickEffect" fill="hold">
                      <p:stCondLst>
                        <p:cond delay="indefinite"/>
                      </p:stCondLst>
                      <p:childTnLst>
                        <p:par>
                          <p:cTn id="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nodeType="clickEffect" fill="hold">
                      <p:stCondLst>
                        <p:cond delay="indefinite"/>
                      </p:stCondLst>
                      <p:childTnLst>
                        <p:par>
                          <p:cTn id="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nodeType="clickEffect" fill="hold">
                      <p:stCondLst>
                        <p:cond delay="indefinite"/>
                      </p:stCondLst>
                      <p:childTnLst>
                        <p:par>
                          <p:cTn id="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nodeType="clickEffect" fill="hold">
                      <p:stCondLst>
                        <p:cond delay="indefinite"/>
                      </p:stCondLst>
                      <p:childTnLst>
                        <p:par>
                          <p:cTn id="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nodeType="clickEffect" fill="hold">
                      <p:stCondLst>
                        <p:cond delay="indefinite"/>
                      </p:stCondLst>
                      <p:childTnLst>
                        <p:par>
                          <p:cTn id="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Escape sequences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GB" sz="2400" spc="-1" strike="noStrike">
                <a:solidFill>
                  <a:srgbClr val="000000"/>
                </a:solidFill>
                <a:latin typeface="Tahoma"/>
              </a:rPr>
              <a:t>escape sequence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: A special sequence of characters used to represent certain special characters in a string.</a:t>
            </a:r>
            <a:br>
              <a:rPr sz="2400"/>
            </a:b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\n   </a:t>
            </a:r>
            <a:r>
              <a:rPr b="0" lang="en-GB" sz="2200" spc="-1" strike="noStrike">
                <a:solidFill>
                  <a:srgbClr val="000000"/>
                </a:solidFill>
                <a:latin typeface="Tahoma"/>
              </a:rPr>
              <a:t>new line character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\"   </a:t>
            </a:r>
            <a:r>
              <a:rPr b="0" lang="en-GB" sz="2200" spc="-1" strike="noStrike">
                <a:solidFill>
                  <a:srgbClr val="000000"/>
                </a:solidFill>
                <a:latin typeface="Tahoma"/>
              </a:rPr>
              <a:t>quotation mark character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\\   </a:t>
            </a:r>
            <a:r>
              <a:rPr b="0" lang="en-GB" sz="2200" spc="-1" strike="noStrike">
                <a:solidFill>
                  <a:srgbClr val="000000"/>
                </a:solidFill>
                <a:latin typeface="Tahoma"/>
              </a:rPr>
              <a:t>backslash character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br>
              <a:rPr sz="2200"/>
            </a:b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System.out.println("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\\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hello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\n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how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are 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\"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you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\"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?</a:t>
            </a:r>
            <a:r>
              <a:rPr b="1" lang="en-GB" sz="2000" spc="-1" strike="noStrike">
                <a:solidFill>
                  <a:srgbClr val="000000"/>
                </a:solidFill>
                <a:latin typeface="Courier New"/>
              </a:rPr>
              <a:t>\\\\</a:t>
            </a: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");</a:t>
            </a:r>
            <a:br>
              <a:rPr sz="2000"/>
            </a:br>
            <a:r>
              <a:rPr b="0" lang="en-GB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br>
              <a:rPr sz="2200"/>
            </a:b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\hello</a:t>
            </a:r>
            <a:br>
              <a:rPr sz="2200"/>
            </a:b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how are "you"?\\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nodeType="clickEffect" fill="hold">
                      <p:stCondLst>
                        <p:cond delay="indefinite"/>
                      </p:stCondLst>
                      <p:childTnLst>
                        <p:par>
                          <p:cTn id="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nodeType="clickEffect" fill="hold">
                      <p:stCondLst>
                        <p:cond delay="indefinite"/>
                      </p:stCondLst>
                      <p:childTnLst>
                        <p:par>
                          <p:cTn id="9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nodeType="clickEffect" fill="hold">
                      <p:stCondLst>
                        <p:cond delay="indefinite"/>
                      </p:stCondLst>
                      <p:childTnLst>
                        <p:par>
                          <p:cTn id="9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What is the output of the following </a:t>
            </a:r>
            <a:r>
              <a:rPr b="0" lang="en-GB" sz="2400" spc="-1" strike="noStrike">
                <a:solidFill>
                  <a:srgbClr val="000000"/>
                </a:solidFill>
                <a:latin typeface="Courier New"/>
              </a:rPr>
              <a:t>println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 statements?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System.out.println("\\\\");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System.out.println("'");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System.out.println("\"\"\"");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Write a </a:t>
            </a:r>
            <a:r>
              <a:rPr b="0" lang="en-GB" sz="2400" spc="-1" strike="noStrike">
                <a:solidFill>
                  <a:srgbClr val="000000"/>
                </a:solidFill>
                <a:latin typeface="Courier New"/>
              </a:rPr>
              <a:t>println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 statement to produce this output: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/ \ // \\ /// \\\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Answers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Output of each </a:t>
            </a:r>
            <a:r>
              <a:rPr b="0" lang="en-GB" sz="2400" spc="-1" strike="noStrike">
                <a:solidFill>
                  <a:srgbClr val="000000"/>
                </a:solidFill>
                <a:latin typeface="Courier New"/>
              </a:rPr>
              <a:t>println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 statement: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\\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'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"""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Courier New"/>
              </a:rPr>
              <a:t>println</a:t>
            </a:r>
            <a:r>
              <a:rPr b="0" lang="en-GB" sz="2400" spc="-1" strike="noStrike">
                <a:solidFill>
                  <a:srgbClr val="000000"/>
                </a:solidFill>
                <a:latin typeface="Tahoma"/>
              </a:rPr>
              <a:t> statement to produce the line of output: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Courier New"/>
              </a:rPr>
              <a:t>System.out.println("/ \\ // \\\\ /// \\\\\\");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String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marL="27288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40" name=""/>
          <p:cNvGraphicFramePr/>
          <p:nvPr/>
        </p:nvGraphicFramePr>
        <p:xfrm>
          <a:off x="152280" y="1371600"/>
          <a:ext cx="8839440" cy="4809960"/>
        </p:xfrm>
        <a:graphic>
          <a:graphicData uri="http://schemas.openxmlformats.org/drawingml/2006/table">
            <a:tbl>
              <a:tblPr/>
              <a:tblGrid>
                <a:gridCol w="3695760"/>
                <a:gridCol w="5143680"/>
              </a:tblGrid>
              <a:tr h="3661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Method name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Description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147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String(String str)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Constructs a new String object that represents the same sequence of characters as str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66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int length()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Returns number of characters in this string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72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substring(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index1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index2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or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substring(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index1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Returns the characters in this string from 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index1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 (inclusive) to 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index2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 (</a:t>
                      </a:r>
                      <a:r>
                        <a:rPr b="0" lang="en-US" sz="1800" spc="-1" strike="noStrike" u="sng">
                          <a:solidFill>
                            <a:srgbClr val="000000"/>
                          </a:solidFill>
                          <a:uFillTx/>
                          <a:latin typeface="Tahoma"/>
                          <a:ea typeface="Times New Roman"/>
                        </a:rPr>
                        <a:t>exclusive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);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if 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index2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 is omitted, grabs till end of string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40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boolean equals(String other)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true if this is equal to other; returns false otherwise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890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int compareTo(String other)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a value &lt; 0 if this is less than other; returns zero if this is equal to other; returns a value &gt; 0 if this is greater than other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890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int indexOf(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str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Returns index where the start of the given string appears in this string (-1 if not found)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String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index     0123456789012345678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s1 = ”programming in java";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s1.length()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    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19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s1.indexOf(“i")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8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s1.indexOf(“gram")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s1.indexOf(“hi")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-1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s1.substring(7, 10)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”min"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s1.substring(12)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”in java”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s1.substring(2,3)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”o”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s1.substring(2,2)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””, empty string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s2 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s1.substring(10, 17);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”g in ja”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99" dur="indefinite" restart="never" nodeType="tmRoot">
          <p:childTnLst>
            <p:seq>
              <p:cTn id="100" dur="indefinite" nodeType="mainSeq">
                <p:childTnLst>
                  <p:par>
                    <p:cTn id="101" nodeType="clickEffect" fill="hold">
                      <p:stCondLst>
                        <p:cond delay="indefinite"/>
                      </p:stCondLst>
                      <p:childTnLst>
                        <p:par>
                          <p:cTn id="1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nodeType="clickEffect" fill="hold">
                      <p:stCondLst>
                        <p:cond delay="indefinite"/>
                      </p:stCondLst>
                      <p:childTnLst>
                        <p:par>
                          <p:cTn id="1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nodeType="clickEffect" fill="hold">
                      <p:stCondLst>
                        <p:cond delay="indefinite"/>
                      </p:stCondLst>
                      <p:childTnLst>
                        <p:par>
                          <p:cTn id="1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nodeType="clickEffect" fill="hold">
                      <p:stCondLst>
                        <p:cond delay="indefinite"/>
                      </p:stCondLst>
                      <p:childTnLst>
                        <p:par>
                          <p:cTn id="1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nodeType="clickEffect" fill="hold">
                      <p:stCondLst>
                        <p:cond delay="indefinite"/>
                      </p:stCondLst>
                      <p:childTnLst>
                        <p:par>
                          <p:cTn id="1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nodeType="clickEffect" fill="hold">
                      <p:stCondLst>
                        <p:cond delay="indefinite"/>
                      </p:stCondLst>
                      <p:childTnLst>
                        <p:par>
                          <p:cTn id="1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nodeType="clickEffect" fill="hold">
                      <p:stCondLst>
                        <p:cond delay="indefinite"/>
                      </p:stCondLst>
                      <p:childTnLst>
                        <p:par>
                          <p:cTn id="1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nodeType="clickEffect" fill="hold">
                      <p:stCondLst>
                        <p:cond delay="indefinite"/>
                      </p:stCondLst>
                      <p:childTnLst>
                        <p:par>
                          <p:cTn id="1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nodeType="clickEffect" fill="hold">
                      <p:stCondLst>
                        <p:cond delay="indefinite"/>
                      </p:stCondLst>
                      <p:childTnLst>
                        <p:par>
                          <p:cTn id="1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nodeType="clickEffect" fill="hold">
                      <p:stCondLst>
                        <p:cond delay="indefinite"/>
                      </p:stCondLst>
                      <p:childTnLst>
                        <p:par>
                          <p:cTn id="14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nodeType="clickEffect" fill="hold">
                      <p:stCondLst>
                        <p:cond delay="indefinite"/>
                      </p:stCondLst>
                      <p:childTnLst>
                        <p:par>
                          <p:cTn id="1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nodeType="clickEffect" fill="hold">
                      <p:stCondLst>
                        <p:cond delay="indefinite"/>
                      </p:stCondLst>
                      <p:childTnLst>
                        <p:par>
                          <p:cTn id="1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nodeType="clickEffect" fill="hold">
                      <p:stCondLst>
                        <p:cond delay="indefinite"/>
                      </p:stCondLst>
                      <p:childTnLst>
                        <p:par>
                          <p:cTn id="1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nodeType="clickEffect" fill="hold">
                      <p:stCondLst>
                        <p:cond delay="indefinite"/>
                      </p:stCondLst>
                      <p:childTnLst>
                        <p:par>
                          <p:cTn id="15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2019-10-07T11:45:46Z</cp:lastPrinted>
  <dcterms:modified xsi:type="dcterms:W3CDTF">2023-03-01T14:46:30Z</dcterms:modified>
  <cp:revision>291</cp:revision>
  <dc:subject/>
  <dc:title>CSE 142 Python Slides</dc:title>
</cp:coreProperties>
</file>