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14.xml" ContentType="application/vnd.openxmlformats-officedocument.presentationml.notesSlide+xml"/>
  <Override PartName="/ppt/notesSlides/notesSlide18.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Types>
</file>

<file path=_rels/.rels><?xml version='1.0' encoding='UTF-8' standalone='yes'?>
<Relationships xmlns="http://schemas.openxmlformats.org/package/2006/relationships"><Relationship Id="rId1" Type="http://schemas.openxmlformats.org/officedocument/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50"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 id="286" r:id="rId35"/>
    <p:sldId id="287" r:id="rId36"/>
    <p:sldId id="288" r:id="rId37"/>
  </p:sldIdLst>
  <p:sldSz cx="9144000" cy="6858000"/>
  <p:notesSz cx="6858000" cy="91440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standalone='yes'?>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notesMaster" Target="notesMasters/notesMaster1.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slide" Target="slides/slide13.xml"/><Relationship Id="rId18" Type="http://schemas.openxmlformats.org/officeDocument/2006/relationships/slide" Target="slides/slide14.xml"/><Relationship Id="rId19" Type="http://schemas.openxmlformats.org/officeDocument/2006/relationships/slide" Target="slides/slide15.xml"/><Relationship Id="rId20" Type="http://schemas.openxmlformats.org/officeDocument/2006/relationships/slide" Target="slides/slide16.xml"/><Relationship Id="rId21" Type="http://schemas.openxmlformats.org/officeDocument/2006/relationships/slide" Target="slides/slide17.xml"/><Relationship Id="rId22" Type="http://schemas.openxmlformats.org/officeDocument/2006/relationships/slide" Target="slides/slide18.xml"/><Relationship Id="rId23" Type="http://schemas.openxmlformats.org/officeDocument/2006/relationships/slide" Target="slides/slide19.xml"/><Relationship Id="rId24" Type="http://schemas.openxmlformats.org/officeDocument/2006/relationships/slide" Target="slides/slide20.xml"/><Relationship Id="rId25" Type="http://schemas.openxmlformats.org/officeDocument/2006/relationships/slide" Target="slides/slide21.xml"/><Relationship Id="rId26" Type="http://schemas.openxmlformats.org/officeDocument/2006/relationships/slide" Target="slides/slide22.xml"/><Relationship Id="rId27" Type="http://schemas.openxmlformats.org/officeDocument/2006/relationships/slide" Target="slides/slide23.xml"/><Relationship Id="rId28" Type="http://schemas.openxmlformats.org/officeDocument/2006/relationships/slide" Target="slides/slide24.xml"/><Relationship Id="rId29" Type="http://schemas.openxmlformats.org/officeDocument/2006/relationships/slide" Target="slides/slide25.xml"/><Relationship Id="rId30" Type="http://schemas.openxmlformats.org/officeDocument/2006/relationships/slide" Target="slides/slide26.xml"/><Relationship Id="rId31" Type="http://schemas.openxmlformats.org/officeDocument/2006/relationships/slide" Target="slides/slide27.xml"/><Relationship Id="rId32" Type="http://schemas.openxmlformats.org/officeDocument/2006/relationships/slide" Target="slides/slide28.xml"/><Relationship Id="rId33" Type="http://schemas.openxmlformats.org/officeDocument/2006/relationships/slide" Target="slides/slide29.xml"/><Relationship Id="rId34" Type="http://schemas.openxmlformats.org/officeDocument/2006/relationships/slide" Target="slides/slide30.xml"/><Relationship Id="rId35" Type="http://schemas.openxmlformats.org/officeDocument/2006/relationships/slide" Target="slides/slide31.xml"/><Relationship Id="rId36" Type="http://schemas.openxmlformats.org/officeDocument/2006/relationships/slide" Target="slides/slide32.xml"/><Relationship Id="rId37" Type="http://schemas.openxmlformats.org/officeDocument/2006/relationships/slide" Target="slides/slide33.xml"/><Relationship Id="rId38"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 name=""/>
          <p:cNvSpPr/>
          <p:nvPr/>
        </p:nvSpPr>
        <p:spPr>
          <a:xfrm>
            <a:off x="0" y="0"/>
            <a:ext cx="6858000" cy="9144000"/>
          </a:xfrm>
          <a:prstGeom prst="rect">
            <a:avLst/>
          </a:prstGeom>
          <a:solidFill>
            <a:srgbClr val="ffffff"/>
          </a:solidFill>
          <a:ln w="0">
            <a:noFill/>
          </a:ln>
        </p:spPr>
        <p:txBody>
          <a:bodyPr lIns="90000" rIns="90000" tIns="45000" bIns="45000" anchor="ctr" anchorCtr="1">
            <a:noAutofit/>
          </a:bodyPr>
          <a:p>
            <a:endParaRPr b="0" lang="en-US" sz="1800" spc="-1" strike="noStrike">
              <a:solidFill>
                <a:srgbClr val="000000"/>
              </a:solidFill>
              <a:latin typeface="Arial"/>
            </a:endParaRPr>
          </a:p>
        </p:txBody>
      </p:sp>
      <p:sp>
        <p:nvSpPr>
          <p:cNvPr id="8" name="PlaceHolder 1"/>
          <p:cNvSpPr>
            <a:spLocks noGrp="1"/>
          </p:cNvSpPr>
          <p:nvPr>
            <p:ph type="hdr"/>
          </p:nvPr>
        </p:nvSpPr>
        <p:spPr>
          <a:xfrm>
            <a:off x="-360" y="0"/>
            <a:ext cx="2971800" cy="457200"/>
          </a:xfrm>
          <a:prstGeom prst="rect">
            <a:avLst/>
          </a:prstGeom>
          <a:noFill/>
          <a:ln w="0">
            <a:noFill/>
          </a:ln>
        </p:spPr>
        <p:txBody>
          <a:bodyPr lIns="90000" rIns="90000" tIns="46800" bIns="46800" anchor="t">
            <a:noAutofit/>
          </a:bodyPr>
          <a:p>
            <a:pPr indent="0">
              <a:buNone/>
            </a:pPr>
            <a:endParaRPr b="0" lang="en-US" sz="2400" spc="-1" strike="noStrike">
              <a:solidFill>
                <a:srgbClr val="000000"/>
              </a:solidFill>
              <a:latin typeface="Times New Roman"/>
            </a:endParaRPr>
          </a:p>
        </p:txBody>
      </p:sp>
      <p:sp>
        <p:nvSpPr>
          <p:cNvPr id="9" name="PlaceHolder 2"/>
          <p:cNvSpPr>
            <a:spLocks noGrp="1"/>
          </p:cNvSpPr>
          <p:nvPr>
            <p:ph type="dt" idx="1"/>
          </p:nvPr>
        </p:nvSpPr>
        <p:spPr>
          <a:xfrm>
            <a:off x="3884400" y="0"/>
            <a:ext cx="2971800" cy="457200"/>
          </a:xfrm>
          <a:prstGeom prst="rect">
            <a:avLst/>
          </a:prstGeom>
          <a:noFill/>
          <a:ln w="0">
            <a:noFill/>
          </a:ln>
        </p:spPr>
        <p:txBody>
          <a:bodyPr lIns="90000" rIns="90000" tIns="46800" bIns="46800" anchor="t">
            <a:noAutofit/>
          </a:bodyPr>
          <a:p>
            <a:pPr indent="0">
              <a:buNone/>
            </a:pPr>
            <a:endParaRPr b="0" lang="en-US" sz="2400" spc="-1" strike="noStrike">
              <a:solidFill>
                <a:srgbClr val="000000"/>
              </a:solidFill>
              <a:latin typeface="Times New Roman"/>
            </a:endParaRPr>
          </a:p>
        </p:txBody>
      </p:sp>
      <p:sp>
        <p:nvSpPr>
          <p:cNvPr id="10" name="PlaceHolder 3"/>
          <p:cNvSpPr>
            <a:spLocks noGrp="1"/>
          </p:cNvSpPr>
          <p:nvPr>
            <p:ph type="sldImg"/>
          </p:nvPr>
        </p:nvSpPr>
        <p:spPr>
          <a:xfrm>
            <a:off x="1143000" y="685440"/>
            <a:ext cx="4572000" cy="3429000"/>
          </a:xfrm>
          <a:prstGeom prst="rect">
            <a:avLst/>
          </a:prstGeom>
          <a:noFill/>
          <a:ln w="9360">
            <a:solidFill>
              <a:srgbClr val="000000"/>
            </a:solidFill>
            <a:miter/>
          </a:ln>
        </p:spPr>
        <p:txBody>
          <a:bodyPr lIns="90000" rIns="90000" tIns="46800" bIns="46800" anchor="t">
            <a:noAutofit/>
          </a:bodyPr>
          <a:p>
            <a:pPr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4400" spc="-1" strike="noStrike">
                <a:solidFill>
                  <a:srgbClr val="ffffff"/>
                </a:solidFill>
                <a:latin typeface="Tahoma"/>
              </a:rPr>
              <a:t>Click to move the slide</a:t>
            </a:r>
            <a:endParaRPr b="1" lang="en-US" sz="4400" spc="-1" strike="noStrike">
              <a:solidFill>
                <a:srgbClr val="ffffff"/>
              </a:solidFill>
              <a:latin typeface="Tahoma"/>
            </a:endParaRPr>
          </a:p>
        </p:txBody>
      </p:sp>
      <p:sp>
        <p:nvSpPr>
          <p:cNvPr id="11" name="PlaceHolder 4"/>
          <p:cNvSpPr>
            <a:spLocks noGrp="1"/>
          </p:cNvSpPr>
          <p:nvPr>
            <p:ph type="body"/>
          </p:nvPr>
        </p:nvSpPr>
        <p:spPr>
          <a:xfrm>
            <a:off x="685800" y="4343400"/>
            <a:ext cx="5486400" cy="4114800"/>
          </a:xfrm>
          <a:prstGeom prst="rect">
            <a:avLst/>
          </a:prstGeom>
          <a:noFill/>
          <a:ln w="0">
            <a:noFill/>
          </a:ln>
        </p:spPr>
        <p:txBody>
          <a:bodyPr lIns="90000" rIns="90000" tIns="46800" bIns="46800" anchor="t">
            <a:noAutofit/>
          </a:bodyPr>
          <a:p>
            <a:pPr indent="0">
              <a:spcBef>
                <a:spcPts val="45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200" spc="-1" strike="noStrike">
                <a:solidFill>
                  <a:srgbClr val="000000"/>
                </a:solidFill>
                <a:latin typeface="Arial"/>
              </a:rPr>
              <a:t>Click to edit the notes format</a:t>
            </a:r>
            <a:endParaRPr b="0" lang="en-US" sz="1200" spc="-1" strike="noStrike">
              <a:solidFill>
                <a:srgbClr val="000000"/>
              </a:solidFill>
              <a:latin typeface="Arial"/>
            </a:endParaRPr>
          </a:p>
        </p:txBody>
      </p:sp>
      <p:sp>
        <p:nvSpPr>
          <p:cNvPr id="12" name="PlaceHolder 5"/>
          <p:cNvSpPr>
            <a:spLocks noGrp="1"/>
          </p:cNvSpPr>
          <p:nvPr>
            <p:ph type="ftr" idx="2"/>
          </p:nvPr>
        </p:nvSpPr>
        <p:spPr>
          <a:xfrm>
            <a:off x="-360" y="8685360"/>
            <a:ext cx="2971800" cy="457200"/>
          </a:xfrm>
          <a:prstGeom prst="rect">
            <a:avLst/>
          </a:prstGeom>
          <a:noFill/>
          <a:ln w="0">
            <a:noFill/>
          </a:ln>
        </p:spPr>
        <p:txBody>
          <a:bodyPr lIns="90000" rIns="90000" tIns="46800" bIns="46800" anchor="b">
            <a:noAutofit/>
          </a:bodyPr>
          <a:p>
            <a:pPr indent="0">
              <a:buNone/>
            </a:pPr>
            <a:endParaRPr b="0" lang="en-US" sz="2400" spc="-1" strike="noStrike">
              <a:solidFill>
                <a:srgbClr val="000000"/>
              </a:solidFill>
              <a:latin typeface="Times New Roman"/>
            </a:endParaRPr>
          </a:p>
        </p:txBody>
      </p:sp>
      <p:sp>
        <p:nvSpPr>
          <p:cNvPr id="13" name="PlaceHolder 6"/>
          <p:cNvSpPr>
            <a:spLocks noGrp="1"/>
          </p:cNvSpPr>
          <p:nvPr>
            <p:ph type="sldNum" idx="3"/>
          </p:nvPr>
        </p:nvSpPr>
        <p:spPr>
          <a:xfrm>
            <a:off x="3884400" y="8685360"/>
            <a:ext cx="2971800" cy="457200"/>
          </a:xfrm>
          <a:prstGeom prst="rect">
            <a:avLst/>
          </a:prstGeom>
          <a:noFill/>
          <a:ln w="0">
            <a:noFill/>
          </a:ln>
        </p:spPr>
        <p:txBody>
          <a:bodyPr lIns="90000" rIns="90000" tIns="46800" bIns="46800" anchor="b">
            <a:noAutofit/>
          </a:bodyPr>
          <a:lstStyle>
            <a:lvl1pPr marL="216000" indent="0" algn="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defRPr b="0" lang="en-US" sz="1200" spc="-1" strike="noStrike">
                <a:solidFill>
                  <a:srgbClr val="000000"/>
                </a:solidFill>
                <a:latin typeface="Times New Roman"/>
              </a:defRPr>
            </a:lvl1pPr>
          </a:lstStyle>
          <a:p>
            <a:pPr marL="216000" indent="0" algn="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fld id="{5D17D528-B36C-4D5B-8604-3F4607AE504E}" type="slidenum">
              <a:rPr b="0" lang="en-US" sz="1200" spc="-1" strike="noStrike">
                <a:solidFill>
                  <a:srgbClr val="000000"/>
                </a:solidFill>
                <a:latin typeface="Times New Roman"/>
              </a:rPr>
              <a:t>&lt;number&gt;</a:t>
            </a:fld>
            <a:endParaRPr b="0" lang="en-US" sz="1200" spc="-1" strike="noStrike">
              <a:solidFill>
                <a:srgbClr val="000000"/>
              </a:solidFill>
              <a:latin typeface="Times New Roman"/>
            </a:endParaRPr>
          </a:p>
        </p:txBody>
      </p:sp>
    </p:spTree>
  </p:cSld>
  <p:clrMap bg1="lt1" bg2="lt2" tx1="dk1" tx2="dk2" accent1="accent1" accent2="accent2" accent3="accent3" accent4="accent4" accent5="accent5" accent6="accent6" hlink="hlink" folHlink="folHlink"/>
</p:notesMaster>
</file>

<file path=ppt/notesSlides/_rels/notesSlide14.xml.rels><?xml version='1.0' encoding='UTF-8' standalone='yes'?>
<Relationships xmlns="http://schemas.openxmlformats.org/package/2006/relationships"><Relationship Id="rId1" Type="http://schemas.openxmlformats.org/officeDocument/2006/relationships/slide" Target="../slides/slide14.xml"/><Relationship Id="rId2"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slide" Target="../slides/slide18.xml"/><Relationship Id="rId2" Type="http://schemas.openxmlformats.org/officeDocument/2006/relationships/notesMaster" Target="../notesMasters/notesMaster1.xml"/></Relationships>
</file>

<file path=ppt/notesSlides/notesSlide14.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2" name="Rectangle 7"/>
          <p:cNvSpPr/>
          <p:nvPr/>
        </p:nvSpPr>
        <p:spPr>
          <a:xfrm>
            <a:off x="3884760" y="8685360"/>
            <a:ext cx="2971800" cy="457200"/>
          </a:xfrm>
          <a:prstGeom prst="rect">
            <a:avLst/>
          </a:prstGeom>
          <a:noFill/>
          <a:ln w="0">
            <a:noFill/>
          </a:ln>
        </p:spPr>
        <p:style>
          <a:lnRef idx="0"/>
          <a:fillRef idx="0"/>
          <a:effectRef idx="0"/>
          <a:fontRef idx="minor"/>
        </p:style>
        <p:txBody>
          <a:bodyPr lIns="90000" rIns="90000" tIns="46800" bIns="46800" anchor="b">
            <a:noAutofit/>
          </a:bodyPr>
          <a:p>
            <a:pPr algn="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fld id="{25DB657A-B20F-4C74-BDD0-CCBCF5141559}" type="slidenum">
              <a:rPr b="0" lang="en-US" sz="1200" spc="-1" strike="noStrike">
                <a:solidFill>
                  <a:srgbClr val="000000"/>
                </a:solidFill>
                <a:latin typeface="Arial"/>
              </a:rPr>
              <a:t>&lt;number&gt;</a:t>
            </a:fld>
            <a:endParaRPr b="0" lang="en-US" sz="1200" spc="-1" strike="noStrike">
              <a:solidFill>
                <a:srgbClr val="000000"/>
              </a:solidFill>
              <a:latin typeface="Arial"/>
            </a:endParaRPr>
          </a:p>
        </p:txBody>
      </p:sp>
    </p:spTree>
  </p:cSld>
</p:notes>
</file>

<file path=ppt/notesSlides/notesSlide18.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3" name="Rectangle 7"/>
          <p:cNvSpPr/>
          <p:nvPr/>
        </p:nvSpPr>
        <p:spPr>
          <a:xfrm>
            <a:off x="3884760" y="8685360"/>
            <a:ext cx="2971800" cy="457200"/>
          </a:xfrm>
          <a:prstGeom prst="rect">
            <a:avLst/>
          </a:prstGeom>
          <a:noFill/>
          <a:ln w="0">
            <a:noFill/>
          </a:ln>
        </p:spPr>
        <p:style>
          <a:lnRef idx="0"/>
          <a:fillRef idx="0"/>
          <a:effectRef idx="0"/>
          <a:fontRef idx="minor"/>
        </p:style>
        <p:txBody>
          <a:bodyPr lIns="90000" rIns="90000" tIns="46800" bIns="46800" anchor="b">
            <a:noAutofit/>
          </a:bodyPr>
          <a:p>
            <a:pPr algn="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fld id="{D0C406EA-C008-4128-814A-12C05B6A6163}" type="slidenum">
              <a:rPr b="0" lang="en-US" sz="1200" spc="-1" strike="noStrike">
                <a:solidFill>
                  <a:srgbClr val="000000"/>
                </a:solidFill>
                <a:latin typeface="Arial"/>
              </a:rPr>
              <a:t>&lt;number&gt;</a:t>
            </a:fld>
            <a:endParaRPr b="0" lang="en-US" sz="1200" spc="-1" strike="noStrike">
              <a:solidFill>
                <a:srgbClr val="000000"/>
              </a:solidFill>
              <a:latin typeface="Arial"/>
            </a:endParaRPr>
          </a:p>
        </p:txBody>
      </p:sp>
      <p:sp>
        <p:nvSpPr>
          <p:cNvPr id="144" name="PlaceHolder 1"/>
          <p:cNvSpPr>
            <a:spLocks noGrp="1"/>
          </p:cNvSpPr>
          <p:nvPr>
            <p:ph type="sldImg"/>
          </p:nvPr>
        </p:nvSpPr>
        <p:spPr>
          <a:xfrm>
            <a:off x="1143000" y="685800"/>
            <a:ext cx="4572000" cy="3429000"/>
          </a:xfrm>
          <a:prstGeom prst="rect">
            <a:avLst/>
          </a:prstGeom>
          <a:ln w="0">
            <a:noFill/>
          </a:ln>
        </p:spPr>
      </p:sp>
      <p:sp>
        <p:nvSpPr>
          <p:cNvPr id="145" name="PlaceHolder 2"/>
          <p:cNvSpPr>
            <a:spLocks noGrp="1"/>
          </p:cNvSpPr>
          <p:nvPr>
            <p:ph type="body"/>
          </p:nvPr>
        </p:nvSpPr>
        <p:spPr>
          <a:xfrm>
            <a:off x="914400" y="4343400"/>
            <a:ext cx="5029200" cy="4114800"/>
          </a:xfrm>
          <a:prstGeom prst="rect">
            <a:avLst/>
          </a:prstGeom>
          <a:noFill/>
          <a:ln w="0">
            <a:noFill/>
          </a:ln>
        </p:spPr>
        <p:txBody>
          <a:bodyPr lIns="0" rIns="0" tIns="0" bIns="0" anchor="t">
            <a:noAutofit/>
          </a:bodyPr>
          <a:p>
            <a:pPr indent="0">
              <a:spcBef>
                <a:spcPts val="45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1200" spc="-1" strike="noStrike">
              <a:solidFill>
                <a:srgbClr val="000000"/>
              </a:solidFill>
              <a:latin typeface="Arial"/>
            </a:endParaRPr>
          </a:p>
        </p:txBody>
      </p:sp>
    </p:spTree>
  </p:cSld>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Default">
    <p:spTree>
      <p:nvGrpSpPr>
        <p:cNvPr id="1" name=""/>
        <p:cNvGrpSpPr/>
        <p:nvPr/>
      </p:nvGrpSpPr>
      <p:grpSpPr>
        <a:xfrm>
          <a:off x="0" y="0"/>
          <a:ext cx="0" cy="0"/>
          <a:chOff x="0" y="0"/>
          <a:chExt cx="0" cy="0"/>
        </a:xfrm>
      </p:grpSpPr>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1">
    <p:spTree>
      <p:nvGrpSpPr>
        <p:cNvPr id="1" name=""/>
        <p:cNvGrpSpPr/>
        <p:nvPr/>
      </p:nvGrpSpPr>
      <p:grpSpPr>
        <a:xfrm>
          <a:off x="0" y="0"/>
          <a:ext cx="0" cy="0"/>
          <a:chOff x="0" y="0"/>
          <a:chExt cx="0" cy="0"/>
        </a:xfrm>
      </p:grpSpPr>
    </p:spTree>
  </p:cSld>
</p:sldLayout>
</file>

<file path=ppt/slideMasters/_rels/slideMaster1.xml.rels><?xml version='1.0' encoding='UTF-8' standalone='yes'?>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1" Type="http://schemas.openxmlformats.org/officeDocument/2006/relationships/theme" Target="../theme/theme2.xml"/><Relationship Id="rId2" Type="http://schemas.openxmlformats.org/officeDocument/2006/relationships/slideLayout" Target="../slideLayouts/slideLayout2.xml"/></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0" name="AutoShape 3"/>
          <p:cNvSpPr/>
          <p:nvPr/>
        </p:nvSpPr>
        <p:spPr>
          <a:xfrm>
            <a:off x="0" y="0"/>
            <a:ext cx="9144000" cy="1066680"/>
          </a:xfrm>
          <a:prstGeom prst="roundRect">
            <a:avLst>
              <a:gd name="adj" fmla="val 111"/>
            </a:avLst>
          </a:prstGeom>
          <a:gradFill rotWithShape="0">
            <a:gsLst>
              <a:gs pos="0">
                <a:srgbClr val="244e72"/>
              </a:gs>
              <a:gs pos="100000">
                <a:srgbClr val="5a9fd4"/>
              </a:gs>
            </a:gsLst>
            <a:lin ang="4500000"/>
          </a:gradFill>
          <a:ln w="9360">
            <a:solidFill>
              <a:srgbClr val="000000"/>
            </a:solidFill>
            <a:miter/>
          </a:ln>
        </p:spPr>
        <p:style>
          <a:lnRef idx="0"/>
          <a:fillRef idx="0"/>
          <a:effectRef idx="0"/>
          <a:fontRef idx="minor"/>
        </p:style>
        <p:txBody>
          <a:bodyPr wrap="none" anchor="ctr">
            <a:noAutofit/>
          </a:bodyPr>
          <a:p>
            <a:pPr>
              <a:lnSpc>
                <a:spcPct val="93000"/>
              </a:lnSpc>
              <a:tabLst>
                <a:tab algn="l" pos="0"/>
                <a:tab algn="l" pos="457200"/>
                <a:tab algn="l" pos="914400"/>
                <a:tab algn="l" pos="1371600"/>
                <a:tab algn="l" pos="1828800"/>
                <a:tab algn="l" pos="2286000"/>
                <a:tab algn="l" pos="2743200"/>
                <a:tab algn="l" pos="3200400"/>
                <a:tab algn="l" pos="3657600"/>
                <a:tab algn="l" pos="4114800"/>
                <a:tab algn="l" pos="4572000"/>
                <a:tab algn="l" pos="5029200"/>
                <a:tab algn="l" pos="5486400"/>
                <a:tab algn="l" pos="5943600"/>
                <a:tab algn="l" pos="6400800"/>
                <a:tab algn="l" pos="6858000"/>
                <a:tab algn="l" pos="7315200"/>
                <a:tab algn="l" pos="7772400"/>
                <a:tab algn="l" pos="8229600"/>
                <a:tab algn="l" pos="8686800"/>
                <a:tab algn="l" pos="9144000"/>
              </a:tabLst>
            </a:pPr>
            <a:endParaRPr b="0" lang="en-US" sz="1800" spc="-1" strike="noStrike">
              <a:solidFill>
                <a:srgbClr val="000000"/>
              </a:solidFill>
              <a:latin typeface="Arial"/>
            </a:endParaRPr>
          </a:p>
        </p:txBody>
      </p:sp>
      <p:sp>
        <p:nvSpPr>
          <p:cNvPr id="1" name="PlaceHolder 1"/>
          <p:cNvSpPr>
            <a:spLocks noGrp="1"/>
          </p:cNvSpPr>
          <p:nvPr>
            <p:ph type="title"/>
          </p:nvPr>
        </p:nvSpPr>
        <p:spPr>
          <a:xfrm>
            <a:off x="457200" y="-360"/>
            <a:ext cx="8229600" cy="1143000"/>
          </a:xfrm>
          <a:prstGeom prst="rect">
            <a:avLst/>
          </a:prstGeom>
          <a:noFill/>
          <a:ln w="0">
            <a:noFill/>
          </a:ln>
        </p:spPr>
        <p:txBody>
          <a:bodyPr lIns="90000" rIns="90000" tIns="46800" bIns="46800" anchor="ctr">
            <a:noAutofit/>
          </a:bodyPr>
          <a:p>
            <a:pPr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4400" spc="-1" strike="noStrike">
                <a:solidFill>
                  <a:srgbClr val="ffffff"/>
                </a:solidFill>
                <a:latin typeface="Tahoma"/>
              </a:rPr>
              <a:t>Click to edit the title text format</a:t>
            </a:r>
            <a:endParaRPr b="1" lang="en-US" sz="4400" spc="-1" strike="noStrike">
              <a:solidFill>
                <a:srgbClr val="ffffff"/>
              </a:solidFill>
              <a:latin typeface="Tahoma"/>
            </a:endParaRPr>
          </a:p>
        </p:txBody>
      </p:sp>
      <p:sp>
        <p:nvSpPr>
          <p:cNvPr id="2" name="PlaceHolder 2"/>
          <p:cNvSpPr>
            <a:spLocks noGrp="1"/>
          </p:cNvSpPr>
          <p:nvPr>
            <p:ph type="body"/>
          </p:nvPr>
        </p:nvSpPr>
        <p:spPr>
          <a:xfrm>
            <a:off x="151920" y="1295280"/>
            <a:ext cx="8991720" cy="5181840"/>
          </a:xfrm>
          <a:prstGeom prst="rect">
            <a:avLst/>
          </a:prstGeom>
          <a:noFill/>
          <a:ln w="0">
            <a:noFill/>
          </a:ln>
        </p:spPr>
        <p:txBody>
          <a:bodyPr lIns="90000" rIns="90000" tIns="46800" bIns="46800" anchor="t">
            <a:normAutofit/>
          </a:bodyPr>
          <a:p>
            <a:pPr marL="231840" indent="-231840">
              <a:spcBef>
                <a:spcPts val="601"/>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Click to edit the outline text format</a:t>
            </a:r>
            <a:endParaRPr b="0" lang="en-US" sz="2400" spc="-1" strike="noStrike">
              <a:solidFill>
                <a:srgbClr val="000000"/>
              </a:solidFill>
              <a:latin typeface="Tahoma"/>
            </a:endParaRPr>
          </a:p>
          <a:p>
            <a:pPr lvl="1" marL="625320" indent="-279360">
              <a:spcBef>
                <a:spcPts val="601"/>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Second Outline Level</a:t>
            </a:r>
            <a:endParaRPr b="0" lang="en-US" sz="2400" spc="-1" strike="noStrike">
              <a:solidFill>
                <a:srgbClr val="000000"/>
              </a:solidFill>
              <a:latin typeface="Tahoma"/>
            </a:endParaRPr>
          </a:p>
          <a:p>
            <a:pPr lvl="2" marL="914400" indent="-174600">
              <a:spcBef>
                <a:spcPts val="601"/>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Third Outline Level</a:t>
            </a:r>
            <a:endParaRPr b="0" lang="en-US" sz="2400" spc="-1" strike="noStrike">
              <a:solidFill>
                <a:srgbClr val="000000"/>
              </a:solidFill>
              <a:latin typeface="Tahoma"/>
            </a:endParaRPr>
          </a:p>
          <a:p>
            <a:pPr lvl="3" marL="1203480" indent="-173160">
              <a:spcBef>
                <a:spcPts val="601"/>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Fourth Outline Level</a:t>
            </a:r>
            <a:endParaRPr b="0" lang="en-US" sz="2400" spc="-1" strike="noStrike">
              <a:solidFill>
                <a:srgbClr val="000000"/>
              </a:solidFill>
              <a:latin typeface="Tahoma"/>
            </a:endParaRPr>
          </a:p>
          <a:p>
            <a:pPr lvl="4" marL="1596960" indent="-220680">
              <a:spcBef>
                <a:spcPts val="601"/>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Fifth Outline Level</a:t>
            </a:r>
            <a:endParaRPr b="0" lang="en-US" sz="2400" spc="-1" strike="noStrike">
              <a:solidFill>
                <a:srgbClr val="000000"/>
              </a:solidFill>
              <a:latin typeface="Tahoma"/>
            </a:endParaRPr>
          </a:p>
          <a:p>
            <a:pPr lvl="5" marL="1596960" indent="-220680">
              <a:spcBef>
                <a:spcPts val="601"/>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Sixth Outline Level</a:t>
            </a:r>
            <a:endParaRPr b="0" lang="en-US" sz="2400" spc="-1" strike="noStrike">
              <a:solidFill>
                <a:srgbClr val="000000"/>
              </a:solidFill>
              <a:latin typeface="Tahoma"/>
            </a:endParaRPr>
          </a:p>
          <a:p>
            <a:pPr lvl="6" marL="1596960" indent="-220680">
              <a:spcBef>
                <a:spcPts val="601"/>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Seventh Outline Level</a:t>
            </a:r>
            <a:endParaRPr b="0" lang="en-US" sz="2400" spc="-1" strike="noStrike">
              <a:solidFill>
                <a:srgbClr val="000000"/>
              </a:solidFill>
              <a:latin typeface="Tahoma"/>
            </a:endParaRPr>
          </a:p>
        </p:txBody>
      </p:sp>
      <p:sp>
        <p:nvSpPr>
          <p:cNvPr id="3" name="Slide Number Placeholder 3"/>
          <p:cNvSpPr/>
          <p:nvPr/>
        </p:nvSpPr>
        <p:spPr>
          <a:xfrm>
            <a:off x="8229600" y="6356520"/>
            <a:ext cx="762120" cy="365040"/>
          </a:xfrm>
          <a:prstGeom prst="rect">
            <a:avLst/>
          </a:prstGeom>
          <a:noFill/>
          <a:ln w="0">
            <a:noFill/>
          </a:ln>
        </p:spPr>
        <p:style>
          <a:lnRef idx="0"/>
          <a:fillRef idx="0"/>
          <a:effectRef idx="0"/>
          <a:fontRef idx="minor"/>
        </p:style>
        <p:txBody>
          <a:bodyPr lIns="0" rIns="0" tIns="0" bIns="0" anchor="b">
            <a:noAutofit/>
          </a:bodyPr>
          <a:p>
            <a:pPr indent="0" algn="r">
              <a:lnSpc>
                <a:spcPct val="10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fld id="{9758BD04-E4C7-4070-838B-4D7D831464C5}" type="slidenum">
              <a:rPr b="0" lang="en-US" sz="1200" spc="-1" strike="noStrike">
                <a:solidFill>
                  <a:srgbClr val="424242"/>
                </a:solidFill>
                <a:latin typeface="Verdana"/>
              </a:rPr>
              <a:t>&lt;number&gt;</a:t>
            </a:fld>
            <a:endParaRPr b="0" lang="en-US" sz="12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49" r:id="rId2"/>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4" name="AutoShape 3"/>
          <p:cNvSpPr/>
          <p:nvPr/>
        </p:nvSpPr>
        <p:spPr>
          <a:xfrm>
            <a:off x="0" y="0"/>
            <a:ext cx="9144000" cy="1390680"/>
          </a:xfrm>
          <a:prstGeom prst="roundRect">
            <a:avLst>
              <a:gd name="adj" fmla="val 111"/>
            </a:avLst>
          </a:prstGeom>
          <a:gradFill rotWithShape="0">
            <a:gsLst>
              <a:gs pos="0">
                <a:srgbClr val="244e72"/>
              </a:gs>
              <a:gs pos="100000">
                <a:srgbClr val="5a9fd4"/>
              </a:gs>
            </a:gsLst>
            <a:lin ang="4500000"/>
          </a:gradFill>
          <a:ln w="9360">
            <a:solidFill>
              <a:srgbClr val="000000"/>
            </a:solidFill>
            <a:miter/>
          </a:ln>
        </p:spPr>
        <p:style>
          <a:lnRef idx="0"/>
          <a:fillRef idx="0"/>
          <a:effectRef idx="0"/>
          <a:fontRef idx="minor"/>
        </p:style>
        <p:txBody>
          <a:bodyPr wrap="none" anchor="ctr">
            <a:noAutofit/>
          </a:bodyPr>
          <a:p>
            <a:pPr>
              <a:lnSpc>
                <a:spcPct val="93000"/>
              </a:lnSpc>
              <a:tabLst>
                <a:tab algn="l" pos="0"/>
                <a:tab algn="l" pos="457200"/>
                <a:tab algn="l" pos="914400"/>
                <a:tab algn="l" pos="1371600"/>
                <a:tab algn="l" pos="1828800"/>
                <a:tab algn="l" pos="2286000"/>
                <a:tab algn="l" pos="2743200"/>
                <a:tab algn="l" pos="3200400"/>
                <a:tab algn="l" pos="3657600"/>
                <a:tab algn="l" pos="4114800"/>
                <a:tab algn="l" pos="4572000"/>
                <a:tab algn="l" pos="5029200"/>
                <a:tab algn="l" pos="5486400"/>
                <a:tab algn="l" pos="5943600"/>
                <a:tab algn="l" pos="6400800"/>
                <a:tab algn="l" pos="6858000"/>
                <a:tab algn="l" pos="7315200"/>
                <a:tab algn="l" pos="7772400"/>
                <a:tab algn="l" pos="8229600"/>
                <a:tab algn="l" pos="8686800"/>
                <a:tab algn="l" pos="9144000"/>
              </a:tabLst>
            </a:pPr>
            <a:endParaRPr b="0" lang="en-US" sz="1800" spc="-1" strike="noStrike">
              <a:solidFill>
                <a:srgbClr val="000000"/>
              </a:solidFill>
              <a:latin typeface="Arial"/>
            </a:endParaRPr>
          </a:p>
        </p:txBody>
      </p:sp>
      <p:sp>
        <p:nvSpPr>
          <p:cNvPr id="5" name="PlaceHolder 1"/>
          <p:cNvSpPr>
            <a:spLocks noGrp="1"/>
          </p:cNvSpPr>
          <p:nvPr>
            <p:ph type="title"/>
          </p:nvPr>
        </p:nvSpPr>
        <p:spPr>
          <a:xfrm>
            <a:off x="457200" y="-360"/>
            <a:ext cx="8229600" cy="1143000"/>
          </a:xfrm>
          <a:prstGeom prst="rect">
            <a:avLst/>
          </a:prstGeom>
          <a:noFill/>
          <a:ln w="0">
            <a:noFill/>
          </a:ln>
        </p:spPr>
        <p:txBody>
          <a:bodyPr lIns="90000" rIns="90000" tIns="46800" bIns="46800" anchor="ctr">
            <a:noAutofit/>
          </a:bodyPr>
          <a:p>
            <a:pPr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4400" spc="-1" strike="noStrike">
                <a:solidFill>
                  <a:srgbClr val="ffffff"/>
                </a:solidFill>
                <a:latin typeface="Tahoma"/>
              </a:rPr>
              <a:t>Click to edit the title text format</a:t>
            </a:r>
            <a:endParaRPr b="1" lang="en-US" sz="4400" spc="-1" strike="noStrike">
              <a:solidFill>
                <a:srgbClr val="ffffff"/>
              </a:solidFill>
              <a:latin typeface="Tahoma"/>
            </a:endParaRPr>
          </a:p>
        </p:txBody>
      </p:sp>
      <p:sp>
        <p:nvSpPr>
          <p:cNvPr id="6" name="PlaceHolder 2"/>
          <p:cNvSpPr>
            <a:spLocks noGrp="1"/>
          </p:cNvSpPr>
          <p:nvPr>
            <p:ph type="body"/>
          </p:nvPr>
        </p:nvSpPr>
        <p:spPr>
          <a:xfrm>
            <a:off x="151920" y="1295280"/>
            <a:ext cx="8991720" cy="5181840"/>
          </a:xfrm>
          <a:prstGeom prst="rect">
            <a:avLst/>
          </a:prstGeom>
          <a:noFill/>
          <a:ln w="0">
            <a:noFill/>
          </a:ln>
        </p:spPr>
        <p:txBody>
          <a:bodyPr lIns="90000" rIns="90000" tIns="46800" bIns="46800" anchor="t">
            <a:normAutofit/>
          </a:bodyPr>
          <a:p>
            <a:pPr marL="231840" indent="-231840">
              <a:spcBef>
                <a:spcPts val="601"/>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Click to edit the outline text format</a:t>
            </a:r>
            <a:endParaRPr b="0" lang="en-US" sz="2400" spc="-1" strike="noStrike">
              <a:solidFill>
                <a:srgbClr val="000000"/>
              </a:solidFill>
              <a:latin typeface="Tahoma"/>
            </a:endParaRPr>
          </a:p>
          <a:p>
            <a:pPr lvl="1" marL="625320" indent="-279360">
              <a:spcBef>
                <a:spcPts val="601"/>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Second Outline Level</a:t>
            </a:r>
            <a:endParaRPr b="0" lang="en-US" sz="2400" spc="-1" strike="noStrike">
              <a:solidFill>
                <a:srgbClr val="000000"/>
              </a:solidFill>
              <a:latin typeface="Tahoma"/>
            </a:endParaRPr>
          </a:p>
          <a:p>
            <a:pPr lvl="2" marL="914400" indent="-174600">
              <a:spcBef>
                <a:spcPts val="601"/>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Third Outline Level</a:t>
            </a:r>
            <a:endParaRPr b="0" lang="en-US" sz="2400" spc="-1" strike="noStrike">
              <a:solidFill>
                <a:srgbClr val="000000"/>
              </a:solidFill>
              <a:latin typeface="Tahoma"/>
            </a:endParaRPr>
          </a:p>
          <a:p>
            <a:pPr lvl="3" marL="1203480" indent="-173160">
              <a:spcBef>
                <a:spcPts val="601"/>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Fourth Outline Level</a:t>
            </a:r>
            <a:endParaRPr b="0" lang="en-US" sz="2400" spc="-1" strike="noStrike">
              <a:solidFill>
                <a:srgbClr val="000000"/>
              </a:solidFill>
              <a:latin typeface="Tahoma"/>
            </a:endParaRPr>
          </a:p>
          <a:p>
            <a:pPr lvl="4" marL="1596960" indent="-220680">
              <a:spcBef>
                <a:spcPts val="601"/>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Fifth Outline Level</a:t>
            </a:r>
            <a:endParaRPr b="0" lang="en-US" sz="2400" spc="-1" strike="noStrike">
              <a:solidFill>
                <a:srgbClr val="000000"/>
              </a:solidFill>
              <a:latin typeface="Tahoma"/>
            </a:endParaRPr>
          </a:p>
          <a:p>
            <a:pPr lvl="5" marL="1596960" indent="-220680">
              <a:spcBef>
                <a:spcPts val="601"/>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Sixth Outline Level</a:t>
            </a:r>
            <a:endParaRPr b="0" lang="en-US" sz="2400" spc="-1" strike="noStrike">
              <a:solidFill>
                <a:srgbClr val="000000"/>
              </a:solidFill>
              <a:latin typeface="Tahoma"/>
            </a:endParaRPr>
          </a:p>
          <a:p>
            <a:pPr lvl="6" marL="1596960" indent="-220680">
              <a:spcBef>
                <a:spcPts val="601"/>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Seventh Outline Level</a:t>
            </a:r>
            <a:endParaRPr b="0" lang="en-US" sz="2400" spc="-1" strike="noStrike">
              <a:solidFill>
                <a:srgbClr val="000000"/>
              </a:solidFill>
              <a:latin typeface="Tahoma"/>
            </a:endParaRPr>
          </a:p>
        </p:txBody>
      </p:sp>
    </p:spTree>
  </p:cSld>
  <p:clrMap bg1="lt1" bg2="lt2" tx1="dk1" tx2="dk2" accent1="accent1" accent2="accent2" accent3="accent3" accent4="accent4" accent5="accent5" accent6="accent6" hlink="hlink" folHlink="folHlink"/>
  <p:sldLayoutIdLst>
    <p:sldLayoutId id="2147483651" r:id="rId2"/>
  </p:sldLayoutId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image" Target="../media/image1.png"/><Relationship Id="rId2"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 name="PlaceHolder 1"/>
          <p:cNvSpPr>
            <a:spLocks noGrp="1"/>
          </p:cNvSpPr>
          <p:nvPr>
            <p:ph type="title"/>
          </p:nvPr>
        </p:nvSpPr>
        <p:spPr>
          <a:xfrm>
            <a:off x="685800" y="1600200"/>
            <a:ext cx="7772400" cy="2286000"/>
          </a:xfrm>
          <a:prstGeom prst="rect">
            <a:avLst/>
          </a:prstGeom>
          <a:noFill/>
          <a:ln w="0">
            <a:noFill/>
          </a:ln>
        </p:spPr>
        <p:txBody>
          <a:bodyPr lIns="91440" rIns="91440" tIns="45720" bIns="45720" anchor="ctr">
            <a:noAutofit/>
          </a:bodyPr>
          <a:p>
            <a:pPr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4400" spc="-1" strike="noStrike">
                <a:solidFill>
                  <a:srgbClr val="000000"/>
                </a:solidFill>
                <a:latin typeface="Tahoma"/>
              </a:rPr>
              <a:t>Unit 1: Using Objects and Methods </a:t>
            </a:r>
            <a:br>
              <a:rPr sz="3400"/>
            </a:br>
            <a:r>
              <a:rPr b="1" lang="en-US" sz="3400" spc="-1" strike="noStrike">
                <a:solidFill>
                  <a:srgbClr val="000000"/>
                </a:solidFill>
                <a:latin typeface="Tahoma"/>
              </a:rPr>
              <a:t> Methods</a:t>
            </a:r>
            <a:endParaRPr b="1" lang="en-US" sz="3400" spc="-1" strike="noStrike">
              <a:solidFill>
                <a:srgbClr val="ffffff"/>
              </a:solidFill>
              <a:latin typeface="Tahoma"/>
            </a:endParaRPr>
          </a:p>
        </p:txBody>
      </p:sp>
      <p:sp>
        <p:nvSpPr>
          <p:cNvPr id="15" name="Rectangle 3"/>
          <p:cNvSpPr/>
          <p:nvPr/>
        </p:nvSpPr>
        <p:spPr>
          <a:xfrm>
            <a:off x="1360440" y="4114800"/>
            <a:ext cx="6400800" cy="1752480"/>
          </a:xfrm>
          <a:prstGeom prst="rect">
            <a:avLst/>
          </a:prstGeom>
          <a:noFill/>
          <a:ln w="0">
            <a:noFill/>
          </a:ln>
        </p:spPr>
        <p:style>
          <a:lnRef idx="0"/>
          <a:fillRef idx="0"/>
          <a:effectRef idx="0"/>
          <a:fontRef idx="minor"/>
        </p:style>
        <p:txBody>
          <a:bodyPr lIns="90000" rIns="90000" tIns="46800" bIns="46800" anchor="t">
            <a:normAutofit fontScale="93333" lnSpcReduction="10000"/>
          </a:bodyPr>
          <a:p>
            <a:pPr>
              <a:lnSpc>
                <a:spcPct val="100000"/>
              </a:lnSpc>
              <a:spcBef>
                <a:spcPts val="6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Adapted from:</a:t>
            </a:r>
            <a:endParaRPr b="0" lang="en-US" sz="2400" spc="-1" strike="noStrike">
              <a:solidFill>
                <a:srgbClr val="000000"/>
              </a:solidFill>
              <a:latin typeface="Arial"/>
            </a:endParaRPr>
          </a:p>
          <a:p>
            <a:pP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1) Building Java Programs: A Back to Basics Approach </a:t>
            </a:r>
            <a:endParaRPr b="0" lang="en-US" sz="2000" spc="-1" strike="noStrike">
              <a:solidFill>
                <a:srgbClr val="000000"/>
              </a:solidFill>
              <a:latin typeface="Arial"/>
            </a:endParaRPr>
          </a:p>
          <a:p>
            <a:pP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by Stuart Reges and Marty Stepp</a:t>
            </a:r>
            <a:endParaRPr b="0" lang="en-US" sz="2000" spc="-1" strike="noStrike">
              <a:solidFill>
                <a:srgbClr val="000000"/>
              </a:solidFill>
              <a:latin typeface="Arial"/>
            </a:endParaRPr>
          </a:p>
          <a:p>
            <a:pP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2) Runestone CSAwesome Curriculum</a:t>
            </a:r>
            <a:endParaRPr b="0" lang="en-US" sz="2000" spc="-1" strike="noStrike">
              <a:solidFill>
                <a:srgbClr val="000000"/>
              </a:solidFill>
              <a:latin typeface="Arial"/>
            </a:endParaRPr>
          </a:p>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Arial"/>
            </a:endParaRPr>
          </a:p>
        </p:txBody>
      </p:sp>
      <p:sp>
        <p:nvSpPr>
          <p:cNvPr id="16" name="TextBox 4"/>
          <p:cNvSpPr/>
          <p:nvPr/>
        </p:nvSpPr>
        <p:spPr>
          <a:xfrm>
            <a:off x="169560" y="6248520"/>
            <a:ext cx="3356640" cy="368280"/>
          </a:xfrm>
          <a:prstGeom prst="rect">
            <a:avLst/>
          </a:prstGeom>
          <a:noFill/>
          <a:ln w="0">
            <a:noFill/>
          </a:ln>
        </p:spPr>
        <p:style>
          <a:lnRef idx="0"/>
          <a:fillRef idx="0"/>
          <a:effectRef idx="0"/>
          <a:fontRef idx="minor"/>
        </p:style>
        <p:txBody>
          <a:bodyPr wrap="none" lIns="90000" rIns="90000" tIns="46800" bIns="46800" anchor="t">
            <a:spAutoFit/>
          </a:bodyPr>
          <a:p>
            <a:pP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Arial"/>
              </a:rPr>
              <a:t>https://longbaonguyen.github.io</a:t>
            </a:r>
            <a:endParaRPr b="0" lang="en-US" sz="1800" spc="-1" strike="noStrike">
              <a:solidFill>
                <a:srgbClr val="000000"/>
              </a:solidFill>
              <a:latin typeface="Arial"/>
            </a:endParaRPr>
          </a:p>
        </p:txBody>
      </p:sp>
      <p:sp>
        <p:nvSpPr>
          <p:cNvPr id="17" name="TextBox 4"/>
          <p:cNvSpPr/>
          <p:nvPr/>
        </p:nvSpPr>
        <p:spPr>
          <a:xfrm>
            <a:off x="163800" y="5656320"/>
            <a:ext cx="6858720" cy="734400"/>
          </a:xfrm>
          <a:prstGeom prst="rect">
            <a:avLst/>
          </a:prstGeom>
          <a:noFill/>
          <a:ln w="0">
            <a:noFill/>
          </a:ln>
        </p:spPr>
        <p:style>
          <a:lnRef idx="0"/>
          <a:fillRef idx="0"/>
          <a:effectRef idx="0"/>
          <a:fontRef idx="minor"/>
        </p:style>
        <p:txBody>
          <a:bodyPr wrap="none" lIns="90000" rIns="90000" tIns="46800" bIns="46800" anchor="t">
            <a:spAutoFit/>
          </a:bodyPr>
          <a:p>
            <a:pP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400" spc="-1" strike="noStrike">
                <a:solidFill>
                  <a:srgbClr val="000000"/>
                </a:solidFill>
                <a:latin typeface="Arial"/>
              </a:rPr>
              <a:t>This work is licensed under the </a:t>
            </a:r>
            <a:endParaRPr b="0" lang="en-US" sz="1400" spc="-1" strike="noStrike">
              <a:solidFill>
                <a:srgbClr val="000000"/>
              </a:solidFill>
              <a:latin typeface="Arial"/>
            </a:endParaRPr>
          </a:p>
          <a:p>
            <a:pP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400" spc="-1" strike="noStrike">
                <a:solidFill>
                  <a:srgbClr val="000000"/>
                </a:solidFill>
                <a:latin typeface="Arial"/>
              </a:rPr>
              <a:t>Creative Commons Attribution-NonCommercial-ShareAlike 4.0 International License.</a:t>
            </a:r>
            <a:endParaRPr b="0" lang="en-US" sz="1400" spc="-1" strike="noStrike">
              <a:solidFill>
                <a:srgbClr val="000000"/>
              </a:solidFill>
              <a:latin typeface="Arial"/>
            </a:endParaRPr>
          </a:p>
          <a:p>
            <a:pP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400" spc="-1" strike="noStrike">
                <a:solidFill>
                  <a:srgbClr val="000000"/>
                </a:solidFill>
                <a:latin typeface="Arial"/>
              </a:rPr>
              <a:t> </a:t>
            </a:r>
            <a:endParaRPr b="0" lang="en-US" sz="14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9" name="PlaceHolder 1"/>
          <p:cNvSpPr>
            <a:spLocks noGrp="1"/>
          </p:cNvSpPr>
          <p:nvPr>
            <p:ph type="title"/>
          </p:nvPr>
        </p:nvSpPr>
        <p:spPr>
          <a:xfrm>
            <a:off x="457200" y="-360"/>
            <a:ext cx="8229600" cy="1143000"/>
          </a:xfrm>
          <a:prstGeom prst="rect">
            <a:avLst/>
          </a:prstGeom>
          <a:noFill/>
          <a:ln w="0">
            <a:noFill/>
          </a:ln>
        </p:spPr>
        <p:txBody>
          <a:bodyPr lIns="91440" rIns="91440" tIns="45720" bIns="45720" anchor="ctr">
            <a:noAutofit/>
          </a:bodyPr>
          <a:p>
            <a:pPr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4400" spc="-1" strike="noStrike">
                <a:solidFill>
                  <a:srgbClr val="ffffff"/>
                </a:solidFill>
                <a:latin typeface="Tahoma"/>
              </a:rPr>
              <a:t>static vs non-static</a:t>
            </a:r>
            <a:endParaRPr b="1" lang="en-US" sz="4400" spc="-1" strike="noStrike">
              <a:solidFill>
                <a:srgbClr val="ffffff"/>
              </a:solidFill>
              <a:latin typeface="Tahoma"/>
            </a:endParaRPr>
          </a:p>
        </p:txBody>
      </p:sp>
      <p:sp>
        <p:nvSpPr>
          <p:cNvPr id="40" name="PlaceHolder 2"/>
          <p:cNvSpPr>
            <a:spLocks noGrp="1"/>
          </p:cNvSpPr>
          <p:nvPr>
            <p:ph/>
          </p:nvPr>
        </p:nvSpPr>
        <p:spPr>
          <a:xfrm>
            <a:off x="76320" y="1143000"/>
            <a:ext cx="8991360" cy="5410080"/>
          </a:xfrm>
          <a:prstGeom prst="rect">
            <a:avLst/>
          </a:prstGeom>
          <a:noFill/>
          <a:ln w="0">
            <a:noFill/>
          </a:ln>
        </p:spPr>
        <p:txBody>
          <a:bodyPr lIns="91440" rIns="91440" tIns="45720" bIns="45720" anchor="t">
            <a:normAutofit fontScale="77052"/>
          </a:bodyPr>
          <a:p>
            <a:pPr indent="0">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Variables and methods can be classified as </a:t>
            </a:r>
            <a:r>
              <a:rPr b="1" lang="en-US" sz="2000" spc="-1" strike="noStrike">
                <a:solidFill>
                  <a:srgbClr val="000000"/>
                </a:solidFill>
                <a:latin typeface="Tahoma"/>
              </a:rPr>
              <a:t>static</a:t>
            </a:r>
            <a:r>
              <a:rPr b="0" lang="en-US" sz="2000" spc="-1" strike="noStrike">
                <a:solidFill>
                  <a:srgbClr val="000000"/>
                </a:solidFill>
                <a:latin typeface="Tahoma"/>
              </a:rPr>
              <a:t> or </a:t>
            </a:r>
            <a:r>
              <a:rPr b="1" lang="en-US" sz="2000" spc="-1" strike="noStrike">
                <a:solidFill>
                  <a:srgbClr val="000000"/>
                </a:solidFill>
                <a:latin typeface="Tahoma"/>
              </a:rPr>
              <a:t>nonstatic(instance)</a:t>
            </a:r>
            <a:r>
              <a:rPr b="0" lang="en-US" sz="2000" spc="-1" strike="noStrike">
                <a:solidFill>
                  <a:srgbClr val="000000"/>
                </a:solidFill>
                <a:latin typeface="Tahoma"/>
              </a:rPr>
              <a:t>. </a:t>
            </a:r>
            <a:endParaRPr b="0" lang="en-US" sz="2000" spc="-1" strike="noStrike">
              <a:solidFill>
                <a:srgbClr val="000000"/>
              </a:solidFill>
              <a:latin typeface="Tahoma"/>
            </a:endParaRPr>
          </a:p>
          <a:p>
            <a:pPr indent="0">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Tahoma"/>
            </a:endParaRPr>
          </a:p>
          <a:p>
            <a:pPr indent="0">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2000" spc="-1" strike="noStrike">
                <a:solidFill>
                  <a:srgbClr val="000000"/>
                </a:solidFill>
                <a:latin typeface="Tahoma"/>
              </a:rPr>
              <a:t>Non-static or instance</a:t>
            </a:r>
            <a:r>
              <a:rPr b="0" lang="en-US" sz="2000" spc="-1" strike="noStrike">
                <a:solidFill>
                  <a:srgbClr val="000000"/>
                </a:solidFill>
                <a:latin typeface="Tahoma"/>
              </a:rPr>
              <a:t>: Part of an object, rather than shared by the class. </a:t>
            </a:r>
            <a:r>
              <a:rPr b="0" lang="en-US" sz="2000" spc="-1" strike="noStrike">
                <a:solidFill>
                  <a:srgbClr val="ff0000"/>
                </a:solidFill>
                <a:latin typeface="Tahoma"/>
              </a:rPr>
              <a:t>Non-static methods are called using the dot operator along with the object variable name. </a:t>
            </a:r>
            <a:endParaRPr b="0" lang="en-US" sz="2000" spc="-1" strike="noStrike">
              <a:solidFill>
                <a:srgbClr val="000000"/>
              </a:solidFill>
              <a:latin typeface="Tahoma"/>
            </a:endParaRPr>
          </a:p>
          <a:p>
            <a:pPr indent="0">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Tahoma"/>
            </a:endParaRPr>
          </a:p>
          <a:p>
            <a:pPr indent="0">
              <a:lnSpc>
                <a:spcPct val="100000"/>
              </a:lnSpc>
              <a:spcBef>
                <a:spcPts val="476"/>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900" spc="-1" strike="noStrike">
                <a:solidFill>
                  <a:srgbClr val="000000"/>
                </a:solidFill>
                <a:latin typeface="Courier New"/>
              </a:rPr>
              <a:t>Scanner console = new Scanner(System.in);</a:t>
            </a:r>
            <a:endParaRPr b="0" lang="en-US" sz="1900" spc="-1" strike="noStrike">
              <a:solidFill>
                <a:srgbClr val="000000"/>
              </a:solidFill>
              <a:latin typeface="Tahoma"/>
            </a:endParaRPr>
          </a:p>
          <a:p>
            <a:pPr indent="0">
              <a:lnSpc>
                <a:spcPct val="100000"/>
              </a:lnSpc>
              <a:spcBef>
                <a:spcPts val="476"/>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900" spc="-1" strike="noStrike">
                <a:solidFill>
                  <a:srgbClr val="00b050"/>
                </a:solidFill>
                <a:latin typeface="Courier New"/>
              </a:rPr>
              <a:t>// the code for accepting user input is found in the </a:t>
            </a:r>
            <a:endParaRPr b="0" lang="en-US" sz="1900" spc="-1" strike="noStrike">
              <a:solidFill>
                <a:srgbClr val="000000"/>
              </a:solidFill>
              <a:latin typeface="Tahoma"/>
            </a:endParaRPr>
          </a:p>
          <a:p>
            <a:pPr indent="0">
              <a:lnSpc>
                <a:spcPct val="100000"/>
              </a:lnSpc>
              <a:spcBef>
                <a:spcPts val="476"/>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900" spc="-1" strike="noStrike">
                <a:solidFill>
                  <a:srgbClr val="00b050"/>
                </a:solidFill>
                <a:latin typeface="Courier New"/>
              </a:rPr>
              <a:t>// Scanner class</a:t>
            </a:r>
            <a:endParaRPr b="0" lang="en-US" sz="1900" spc="-1" strike="noStrike">
              <a:solidFill>
                <a:srgbClr val="000000"/>
              </a:solidFill>
              <a:latin typeface="Tahoma"/>
            </a:endParaRPr>
          </a:p>
          <a:p>
            <a:pPr indent="0">
              <a:lnSpc>
                <a:spcPct val="100000"/>
              </a:lnSpc>
              <a:spcBef>
                <a:spcPts val="476"/>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1900" spc="-1" strike="noStrike">
              <a:solidFill>
                <a:srgbClr val="000000"/>
              </a:solidFill>
              <a:latin typeface="Tahoma"/>
            </a:endParaRPr>
          </a:p>
          <a:p>
            <a:pPr indent="0">
              <a:lnSpc>
                <a:spcPct val="100000"/>
              </a:lnSpc>
              <a:spcBef>
                <a:spcPts val="476"/>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900" spc="-1" strike="noStrike">
                <a:solidFill>
                  <a:srgbClr val="00b050"/>
                </a:solidFill>
                <a:latin typeface="Courier New"/>
              </a:rPr>
              <a:t>// the nextInt() method is non-static or instance, it is </a:t>
            </a:r>
            <a:endParaRPr b="0" lang="en-US" sz="1900" spc="-1" strike="noStrike">
              <a:solidFill>
                <a:srgbClr val="000000"/>
              </a:solidFill>
              <a:latin typeface="Tahoma"/>
            </a:endParaRPr>
          </a:p>
          <a:p>
            <a:pPr indent="0">
              <a:lnSpc>
                <a:spcPct val="100000"/>
              </a:lnSpc>
              <a:spcBef>
                <a:spcPts val="476"/>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900" spc="-1" strike="noStrike">
                <a:solidFill>
                  <a:srgbClr val="00b050"/>
                </a:solidFill>
                <a:latin typeface="Courier New"/>
              </a:rPr>
              <a:t>// called through an object(console) rather than the class. </a:t>
            </a:r>
            <a:endParaRPr b="0" lang="en-US" sz="1900" spc="-1" strike="noStrike">
              <a:solidFill>
                <a:srgbClr val="000000"/>
              </a:solidFill>
              <a:latin typeface="Tahoma"/>
            </a:endParaRPr>
          </a:p>
          <a:p>
            <a:pPr indent="0">
              <a:lnSpc>
                <a:spcPct val="100000"/>
              </a:lnSpc>
              <a:spcBef>
                <a:spcPts val="476"/>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900" spc="-1" strike="noStrike">
                <a:solidFill>
                  <a:srgbClr val="000000"/>
                </a:solidFill>
                <a:latin typeface="Courier New"/>
              </a:rPr>
              <a:t>int num = console.nextInt();</a:t>
            </a:r>
            <a:endParaRPr b="0" lang="en-US" sz="1900" spc="-1" strike="noStrike">
              <a:solidFill>
                <a:srgbClr val="000000"/>
              </a:solidFill>
              <a:latin typeface="Tahoma"/>
            </a:endParaRPr>
          </a:p>
          <a:p>
            <a:pPr indent="0">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Tahoma"/>
            </a:endParaRPr>
          </a:p>
          <a:p>
            <a:pPr indent="0">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Tahoma"/>
            </a:endParaRPr>
          </a:p>
          <a:p>
            <a:pPr indent="0">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Tahoma"/>
            </a:endParaRPr>
          </a:p>
          <a:p>
            <a:pPr indent="0">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Tahoma"/>
            </a:endParaRPr>
          </a:p>
          <a:p>
            <a:pPr indent="0">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Tahoma"/>
            </a:endParaRPr>
          </a:p>
          <a:p>
            <a:pPr indent="0">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We will further clarify this distinction in Unit 5 when we learn to write our own classes. </a:t>
            </a:r>
            <a:r>
              <a:rPr b="0" lang="en-US" sz="2000" spc="-1" strike="noStrike">
                <a:solidFill>
                  <a:srgbClr val="ff0000"/>
                </a:solidFill>
                <a:latin typeface="Tahoma"/>
              </a:rPr>
              <a:t>We will focus more on static methods in this lecture. </a:t>
            </a:r>
            <a:endParaRPr b="0" lang="en-US" sz="2000" spc="-1" strike="noStrike">
              <a:solidFill>
                <a:srgbClr val="000000"/>
              </a:solidFill>
              <a:latin typeface="Tahoma"/>
            </a:endParaRPr>
          </a:p>
        </p:txBody>
      </p:sp>
    </p:spTree>
  </p:cSld>
  <p:timing>
    <p:tnLst>
      <p:par>
        <p:cTn id="117" dur="indefinite" restart="never" nodeType="tmRoot">
          <p:childTnLst>
            <p:seq>
              <p:cTn id="118" dur="indefinite" nodeType="mainSeq">
                <p:childTnLst>
                  <p:par>
                    <p:cTn id="119" nodeType="clickEffect" fill="hold">
                      <p:stCondLst>
                        <p:cond delay="indefinite"/>
                      </p:stCondLst>
                      <p:childTnLst>
                        <p:par>
                          <p:cTn id="120" nodeType="withEffect" fill="hold">
                            <p:stCondLst>
                              <p:cond delay="0"/>
                            </p:stCondLst>
                            <p:childTnLst>
                              <p:par>
                                <p:cTn id="121" nodeType="clickEffect" fill="hold" presetClass="entr" presetID="1">
                                  <p:stCondLst>
                                    <p:cond delay="0"/>
                                  </p:stCondLst>
                                  <p:childTnLst>
                                    <p:set>
                                      <p:cBhvr>
                                        <p:cTn id="122" dur="1" fill="hold">
                                          <p:stCondLst>
                                            <p:cond delay="0"/>
                                          </p:stCondLst>
                                        </p:cTn>
                                        <p:tgtEl>
                                          <p:spTgt spid="40">
                                            <p:txEl>
                                              <p:pRg st="16" end="16"/>
                                            </p:txEl>
                                          </p:spTgt>
                                        </p:tgtEl>
                                        <p:attrNameLst>
                                          <p:attrName>style.visibility</p:attrName>
                                        </p:attrNameLst>
                                      </p:cBhvr>
                                      <p:to>
                                        <p:strVal val="visible"/>
                                      </p:to>
                                    </p:set>
                                  </p:childTnLst>
                                </p:cTn>
                              </p:par>
                            </p:childTnLst>
                          </p:cTn>
                        </p:par>
                      </p:childTnLst>
                    </p:cTn>
                  </p:par>
                  <p:par>
                    <p:cTn id="123" nodeType="clickEffect" fill="hold">
                      <p:stCondLst>
                        <p:cond delay="indefinite"/>
                      </p:stCondLst>
                      <p:childTnLst>
                        <p:par>
                          <p:cTn id="124" nodeType="withEffect" fill="hold">
                            <p:stCondLst>
                              <p:cond delay="0"/>
                            </p:stCondLst>
                            <p:childTnLst>
                              <p:par>
                                <p:cTn id="125" nodeType="clickEffect" fill="hold" presetClass="entr" presetID="1">
                                  <p:stCondLst>
                                    <p:cond delay="0"/>
                                  </p:stCondLst>
                                  <p:childTnLst>
                                    <p:set>
                                      <p:cBhvr>
                                        <p:cTn id="126" dur="1" fill="hold">
                                          <p:stCondLst>
                                            <p:cond delay="0"/>
                                          </p:stCondLst>
                                        </p:cTn>
                                        <p:tgtEl>
                                          <p:spTgt spid="40">
                                            <p:txEl>
                                              <p:pRg st="2" end="2"/>
                                            </p:txEl>
                                          </p:spTgt>
                                        </p:tgtEl>
                                        <p:attrNameLst>
                                          <p:attrName>style.visibility</p:attrName>
                                        </p:attrNameLst>
                                      </p:cBhvr>
                                      <p:to>
                                        <p:strVal val="visible"/>
                                      </p:to>
                                    </p:set>
                                  </p:childTnLst>
                                </p:cTn>
                              </p:par>
                            </p:childTnLst>
                          </p:cTn>
                        </p:par>
                      </p:childTnLst>
                    </p:cTn>
                  </p:par>
                  <p:par>
                    <p:cTn id="127" nodeType="clickEffect" fill="hold">
                      <p:stCondLst>
                        <p:cond delay="indefinite"/>
                      </p:stCondLst>
                      <p:childTnLst>
                        <p:par>
                          <p:cTn id="128" nodeType="withEffect" fill="hold">
                            <p:stCondLst>
                              <p:cond delay="0"/>
                            </p:stCondLst>
                            <p:childTnLst>
                              <p:par>
                                <p:cTn id="129" nodeType="clickEffect" fill="hold" presetClass="entr" presetID="1">
                                  <p:stCondLst>
                                    <p:cond delay="0"/>
                                  </p:stCondLst>
                                  <p:childTnLst>
                                    <p:set>
                                      <p:cBhvr>
                                        <p:cTn id="130" dur="1" fill="hold">
                                          <p:stCondLst>
                                            <p:cond delay="0"/>
                                          </p:stCondLst>
                                        </p:cTn>
                                        <p:tgtEl>
                                          <p:spTgt spid="40">
                                            <p:txEl>
                                              <p:pRg st="4" end="4"/>
                                            </p:txEl>
                                          </p:spTgt>
                                        </p:tgtEl>
                                        <p:attrNameLst>
                                          <p:attrName>style.visibility</p:attrName>
                                        </p:attrNameLst>
                                      </p:cBhvr>
                                      <p:to>
                                        <p:strVal val="visible"/>
                                      </p:to>
                                    </p:set>
                                  </p:childTnLst>
                                </p:cTn>
                              </p:par>
                              <p:par>
                                <p:cTn id="131" nodeType="withEffect" fill="hold" presetClass="entr" presetID="1">
                                  <p:stCondLst>
                                    <p:cond delay="0"/>
                                  </p:stCondLst>
                                  <p:childTnLst>
                                    <p:set>
                                      <p:cBhvr>
                                        <p:cTn id="132" dur="1" fill="hold">
                                          <p:stCondLst>
                                            <p:cond delay="0"/>
                                          </p:stCondLst>
                                        </p:cTn>
                                        <p:tgtEl>
                                          <p:spTgt spid="40">
                                            <p:txEl>
                                              <p:pRg st="5" end="5"/>
                                            </p:txEl>
                                          </p:spTgt>
                                        </p:tgtEl>
                                        <p:attrNameLst>
                                          <p:attrName>style.visibility</p:attrName>
                                        </p:attrNameLst>
                                      </p:cBhvr>
                                      <p:to>
                                        <p:strVal val="visible"/>
                                      </p:to>
                                    </p:set>
                                  </p:childTnLst>
                                </p:cTn>
                              </p:par>
                              <p:par>
                                <p:cTn id="133" nodeType="withEffect" fill="hold" presetClass="entr" presetID="1">
                                  <p:stCondLst>
                                    <p:cond delay="0"/>
                                  </p:stCondLst>
                                  <p:childTnLst>
                                    <p:set>
                                      <p:cBhvr>
                                        <p:cTn id="134" dur="1" fill="hold">
                                          <p:stCondLst>
                                            <p:cond delay="0"/>
                                          </p:stCondLst>
                                        </p:cTn>
                                        <p:tgtEl>
                                          <p:spTgt spid="40">
                                            <p:txEl>
                                              <p:pRg st="6" end="6"/>
                                            </p:txEl>
                                          </p:spTgt>
                                        </p:tgtEl>
                                        <p:attrNameLst>
                                          <p:attrName>style.visibility</p:attrName>
                                        </p:attrNameLst>
                                      </p:cBhvr>
                                      <p:to>
                                        <p:strVal val="visible"/>
                                      </p:to>
                                    </p:set>
                                  </p:childTnLst>
                                </p:cTn>
                              </p:par>
                            </p:childTnLst>
                          </p:cTn>
                        </p:par>
                      </p:childTnLst>
                    </p:cTn>
                  </p:par>
                  <p:par>
                    <p:cTn id="135" nodeType="clickEffect" fill="hold">
                      <p:stCondLst>
                        <p:cond delay="indefinite"/>
                      </p:stCondLst>
                      <p:childTnLst>
                        <p:par>
                          <p:cTn id="136" nodeType="withEffect" fill="hold">
                            <p:stCondLst>
                              <p:cond delay="0"/>
                            </p:stCondLst>
                            <p:childTnLst>
                              <p:par>
                                <p:cTn id="137" nodeType="clickEffect" fill="hold" presetClass="entr" presetID="1">
                                  <p:stCondLst>
                                    <p:cond delay="0"/>
                                  </p:stCondLst>
                                  <p:childTnLst>
                                    <p:set>
                                      <p:cBhvr>
                                        <p:cTn id="138" dur="1" fill="hold">
                                          <p:stCondLst>
                                            <p:cond delay="0"/>
                                          </p:stCondLst>
                                        </p:cTn>
                                        <p:tgtEl>
                                          <p:spTgt spid="40">
                                            <p:txEl>
                                              <p:pRg st="8" end="8"/>
                                            </p:txEl>
                                          </p:spTgt>
                                        </p:tgtEl>
                                        <p:attrNameLst>
                                          <p:attrName>style.visibility</p:attrName>
                                        </p:attrNameLst>
                                      </p:cBhvr>
                                      <p:to>
                                        <p:strVal val="visible"/>
                                      </p:to>
                                    </p:set>
                                  </p:childTnLst>
                                </p:cTn>
                              </p:par>
                              <p:par>
                                <p:cTn id="139" nodeType="withEffect" fill="hold" presetClass="entr" presetID="1">
                                  <p:stCondLst>
                                    <p:cond delay="0"/>
                                  </p:stCondLst>
                                  <p:childTnLst>
                                    <p:set>
                                      <p:cBhvr>
                                        <p:cTn id="140" dur="1" fill="hold">
                                          <p:stCondLst>
                                            <p:cond delay="0"/>
                                          </p:stCondLst>
                                        </p:cTn>
                                        <p:tgtEl>
                                          <p:spTgt spid="40">
                                            <p:txEl>
                                              <p:pRg st="9" end="9"/>
                                            </p:txEl>
                                          </p:spTgt>
                                        </p:tgtEl>
                                        <p:attrNameLst>
                                          <p:attrName>style.visibility</p:attrName>
                                        </p:attrNameLst>
                                      </p:cBhvr>
                                      <p:to>
                                        <p:strVal val="visible"/>
                                      </p:to>
                                    </p:set>
                                  </p:childTnLst>
                                </p:cTn>
                              </p:par>
                              <p:par>
                                <p:cTn id="141" nodeType="withEffect" fill="hold" presetClass="entr" presetID="1">
                                  <p:stCondLst>
                                    <p:cond delay="0"/>
                                  </p:stCondLst>
                                  <p:childTnLst>
                                    <p:set>
                                      <p:cBhvr>
                                        <p:cTn id="142" dur="1" fill="hold">
                                          <p:stCondLst>
                                            <p:cond delay="0"/>
                                          </p:stCondLst>
                                        </p:cTn>
                                        <p:tgtEl>
                                          <p:spTgt spid="40">
                                            <p:txEl>
                                              <p:pRg st="10" end="10"/>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1" name="PlaceHolder 1"/>
          <p:cNvSpPr>
            <a:spLocks noGrp="1"/>
          </p:cNvSpPr>
          <p:nvPr>
            <p:ph type="title"/>
          </p:nvPr>
        </p:nvSpPr>
        <p:spPr>
          <a:xfrm>
            <a:off x="457200" y="-360"/>
            <a:ext cx="8229600" cy="1143000"/>
          </a:xfrm>
          <a:prstGeom prst="rect">
            <a:avLst/>
          </a:prstGeom>
          <a:noFill/>
          <a:ln w="0">
            <a:noFill/>
          </a:ln>
        </p:spPr>
        <p:txBody>
          <a:bodyPr lIns="90000" rIns="90000" tIns="46800" bIns="46800" anchor="ctr">
            <a:noAutofit/>
          </a:bodyPr>
          <a:p>
            <a:pPr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1" lang="en-US" sz="4400" spc="-1" strike="noStrike">
              <a:solidFill>
                <a:srgbClr val="ffffff"/>
              </a:solidFill>
              <a:latin typeface="Tahoma"/>
            </a:endParaRPr>
          </a:p>
        </p:txBody>
      </p:sp>
      <p:sp>
        <p:nvSpPr>
          <p:cNvPr id="42" name=""/>
          <p:cNvSpPr txBox="1"/>
          <p:nvPr/>
        </p:nvSpPr>
        <p:spPr>
          <a:xfrm>
            <a:off x="152280" y="1294920"/>
            <a:ext cx="8839440" cy="5410440"/>
          </a:xfrm>
          <a:prstGeom prst="rect">
            <a:avLst/>
          </a:prstGeom>
          <a:noFill/>
          <a:ln w="0">
            <a:noFill/>
          </a:ln>
        </p:spPr>
        <p:txBody>
          <a:bodyPr anchor="t">
            <a:normAutofit/>
          </a:bodyPr>
          <a:p>
            <a:pPr>
              <a:lnSpc>
                <a:spcPct val="100000"/>
              </a:lnSpc>
              <a:spcBef>
                <a:spcPts val="476"/>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1900" spc="-1" strike="noStrike">
              <a:solidFill>
                <a:srgbClr val="000000"/>
              </a:solidFill>
              <a:latin typeface="Tahoma"/>
            </a:endParaRPr>
          </a:p>
          <a:p>
            <a:pPr>
              <a:lnSpc>
                <a:spcPct val="100000"/>
              </a:lnSpc>
              <a:spcBef>
                <a:spcPts val="476"/>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1900" spc="-1" strike="noStrike">
              <a:solidFill>
                <a:srgbClr val="000000"/>
              </a:solidFill>
              <a:latin typeface="Tahoma"/>
            </a:endParaRPr>
          </a:p>
          <a:p>
            <a:pPr>
              <a:lnSpc>
                <a:spcPct val="100000"/>
              </a:lnSpc>
              <a:spcBef>
                <a:spcPts val="476"/>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1900" spc="-1" strike="noStrike">
              <a:solidFill>
                <a:srgbClr val="000000"/>
              </a:solidFill>
              <a:latin typeface="Tahoma"/>
            </a:endParaRPr>
          </a:p>
          <a:p>
            <a:pPr>
              <a:lnSpc>
                <a:spcPct val="100000"/>
              </a:lnSpc>
              <a:spcBef>
                <a:spcPts val="476"/>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900" spc="-1" strike="noStrike">
                <a:solidFill>
                  <a:srgbClr val="00b050"/>
                </a:solidFill>
                <a:latin typeface="Courier New"/>
                <a:ea typeface="Courier New"/>
              </a:rPr>
              <a:t>// static methods, called through class name(Math)</a:t>
            </a:r>
            <a:endParaRPr b="0" lang="en-US" sz="1900" spc="-1" strike="noStrike">
              <a:solidFill>
                <a:srgbClr val="000000"/>
              </a:solidFill>
              <a:latin typeface="Tahoma"/>
            </a:endParaRPr>
          </a:p>
          <a:p>
            <a:pPr>
              <a:lnSpc>
                <a:spcPct val="100000"/>
              </a:lnSpc>
              <a:spcBef>
                <a:spcPts val="476"/>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900" spc="-1" strike="noStrike">
                <a:solidFill>
                  <a:srgbClr val="000000"/>
                </a:solidFill>
                <a:latin typeface="Courier New"/>
                <a:ea typeface="Courier New"/>
              </a:rPr>
              <a:t>double x = Math.pow(2, 3); </a:t>
            </a:r>
            <a:endParaRPr b="0" lang="en-US" sz="1900" spc="-1" strike="noStrike">
              <a:solidFill>
                <a:srgbClr val="000000"/>
              </a:solidFill>
              <a:latin typeface="Tahoma"/>
            </a:endParaRPr>
          </a:p>
          <a:p>
            <a:pPr>
              <a:lnSpc>
                <a:spcPct val="100000"/>
              </a:lnSpc>
              <a:spcBef>
                <a:spcPts val="476"/>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900" spc="-1" strike="noStrike">
                <a:solidFill>
                  <a:srgbClr val="000000"/>
                </a:solidFill>
                <a:latin typeface="Courier New"/>
                <a:ea typeface="Courier New"/>
              </a:rPr>
              <a:t>dount y = Math.sqrt(9);</a:t>
            </a:r>
            <a:endParaRPr b="0" lang="en-US" sz="1900" spc="-1" strike="noStrike">
              <a:solidFill>
                <a:srgbClr val="000000"/>
              </a:solidFill>
              <a:latin typeface="Tahoma"/>
            </a:endParaRPr>
          </a:p>
          <a:p>
            <a:pPr>
              <a:lnSpc>
                <a:spcPct val="100000"/>
              </a:lnSpc>
              <a:spcBef>
                <a:spcPts val="476"/>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1900" spc="-1" strike="noStrike">
              <a:solidFill>
                <a:srgbClr val="000000"/>
              </a:solidFill>
              <a:latin typeface="Tahoma"/>
            </a:endParaRPr>
          </a:p>
          <a:p>
            <a:pPr>
              <a:lnSpc>
                <a:spcPct val="100000"/>
              </a:lnSpc>
              <a:spcBef>
                <a:spcPts val="476"/>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1900" spc="-1" strike="noStrike">
              <a:solidFill>
                <a:srgbClr val="000000"/>
              </a:solidFill>
              <a:latin typeface="Tahoma"/>
            </a:endParaRPr>
          </a:p>
          <a:p>
            <a:pPr>
              <a:lnSpc>
                <a:spcPct val="100000"/>
              </a:lnSpc>
              <a:spcBef>
                <a:spcPts val="476"/>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900" spc="-1" strike="noStrike">
                <a:solidFill>
                  <a:srgbClr val="00b050"/>
                </a:solidFill>
                <a:latin typeface="Courier New"/>
                <a:ea typeface="Courier New"/>
              </a:rPr>
              <a:t>// non static or instance methods, call through an object</a:t>
            </a:r>
            <a:endParaRPr b="0" lang="en-US" sz="1900" spc="-1" strike="noStrike">
              <a:solidFill>
                <a:srgbClr val="000000"/>
              </a:solidFill>
              <a:latin typeface="Tahoma"/>
            </a:endParaRPr>
          </a:p>
          <a:p>
            <a:pPr>
              <a:lnSpc>
                <a:spcPct val="100000"/>
              </a:lnSpc>
              <a:spcBef>
                <a:spcPts val="476"/>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900" spc="-1" strike="noStrike">
                <a:solidFill>
                  <a:srgbClr val="000000"/>
                </a:solidFill>
                <a:latin typeface="Courier New"/>
                <a:ea typeface="Courier New"/>
              </a:rPr>
              <a:t>Scanner console = new Scanner(System.in);</a:t>
            </a:r>
            <a:endParaRPr b="0" lang="en-US" sz="1900" spc="-1" strike="noStrike">
              <a:solidFill>
                <a:srgbClr val="000000"/>
              </a:solidFill>
              <a:latin typeface="Tahoma"/>
            </a:endParaRPr>
          </a:p>
          <a:p>
            <a:pPr>
              <a:lnSpc>
                <a:spcPct val="100000"/>
              </a:lnSpc>
              <a:spcBef>
                <a:spcPts val="476"/>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900" spc="-1" strike="noStrike">
                <a:solidFill>
                  <a:srgbClr val="000000"/>
                </a:solidFill>
                <a:latin typeface="Courier New"/>
                <a:ea typeface="Courier New"/>
              </a:rPr>
              <a:t>int num = console.nextInt();</a:t>
            </a:r>
            <a:endParaRPr b="0" lang="en-US" sz="1900" spc="-1" strike="noStrike">
              <a:solidFill>
                <a:srgbClr val="000000"/>
              </a:solidFill>
              <a:latin typeface="Tahoma"/>
            </a:endParaRPr>
          </a:p>
          <a:p>
            <a:pPr>
              <a:lnSpc>
                <a:spcPct val="100000"/>
              </a:lnSpc>
              <a:spcBef>
                <a:spcPts val="476"/>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1900" spc="-1" strike="noStrike">
              <a:solidFill>
                <a:srgbClr val="000000"/>
              </a:solidFill>
              <a:latin typeface="Tahoma"/>
            </a:endParaRPr>
          </a:p>
          <a:p>
            <a:pPr>
              <a:lnSpc>
                <a:spcPct val="100000"/>
              </a:lnSpc>
              <a:spcBef>
                <a:spcPts val="476"/>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1900" spc="-1" strike="noStrike">
              <a:solidFill>
                <a:srgbClr val="000000"/>
              </a:solidFill>
              <a:latin typeface="Tahoma"/>
            </a:endParaRPr>
          </a:p>
        </p:txBody>
      </p:sp>
    </p:spTree>
  </p:cSld>
  <mc:AlternateContent>
    <mc:Choice Requires="p14">
      <p:transition spd="slow" p14:dur="2000"/>
    </mc:Choice>
    <mc:Fallback>
      <p:transition spd="slow"/>
    </mc:Fallback>
  </mc:AlternateContent>
  <p:timing>
    <p:tnLst>
      <p:par>
        <p:cTn id="143" dur="indefinite" restart="never" nodeType="tmRoot">
          <p:childTnLst>
            <p:seq>
              <p:cTn id="144" dur="indefinite" nodeType="mainSeq">
                <p:childTnLst>
                  <p:par>
                    <p:cTn id="145" fill="hold">
                      <p:stCondLst>
                        <p:cond delay="indefinite"/>
                      </p:stCondLst>
                      <p:childTnLst>
                        <p:par>
                          <p:cTn id="146" fill="hold">
                            <p:stCondLst>
                              <p:cond delay="0"/>
                            </p:stCondLst>
                            <p:childTnLst>
                              <p:par>
                                <p:cTn id="147" nodeType="clickEffect" fill="hold" presetClass="entr" presetID="1">
                                  <p:stCondLst>
                                    <p:cond delay="0"/>
                                  </p:stCondLst>
                                  <p:childTnLst>
                                    <p:set>
                                      <p:cBhvr>
                                        <p:cTn id="148" dur="1" fill="hold">
                                          <p:stCondLst>
                                            <p:cond delay="0"/>
                                          </p:stCondLst>
                                        </p:cTn>
                                        <p:tgtEl>
                                          <p:spTgt spid="42">
                                            <p:txEl>
                                              <p:pRg st="3" end="3"/>
                                            </p:txEl>
                                          </p:spTgt>
                                        </p:tgtEl>
                                        <p:attrNameLst>
                                          <p:attrName>style.visibility</p:attrName>
                                        </p:attrNameLst>
                                      </p:cBhvr>
                                      <p:to>
                                        <p:strVal val="visible"/>
                                      </p:to>
                                    </p:set>
                                  </p:childTnLst>
                                </p:cTn>
                              </p:par>
                              <p:par>
                                <p:cTn id="149" nodeType="withEffect" fill="hold" presetClass="entr" presetID="1">
                                  <p:stCondLst>
                                    <p:cond delay="0"/>
                                  </p:stCondLst>
                                  <p:childTnLst>
                                    <p:set>
                                      <p:cBhvr>
                                        <p:cTn id="150" dur="1" fill="hold">
                                          <p:stCondLst>
                                            <p:cond delay="0"/>
                                          </p:stCondLst>
                                        </p:cTn>
                                        <p:tgtEl>
                                          <p:spTgt spid="42">
                                            <p:txEl>
                                              <p:pRg st="4" end="4"/>
                                            </p:txEl>
                                          </p:spTgt>
                                        </p:tgtEl>
                                        <p:attrNameLst>
                                          <p:attrName>style.visibility</p:attrName>
                                        </p:attrNameLst>
                                      </p:cBhvr>
                                      <p:to>
                                        <p:strVal val="visible"/>
                                      </p:to>
                                    </p:set>
                                  </p:childTnLst>
                                </p:cTn>
                              </p:par>
                              <p:par>
                                <p:cTn id="151" nodeType="withEffect" fill="hold" presetClass="entr" presetID="1">
                                  <p:stCondLst>
                                    <p:cond delay="0"/>
                                  </p:stCondLst>
                                  <p:childTnLst>
                                    <p:set>
                                      <p:cBhvr>
                                        <p:cTn id="152" dur="1" fill="hold">
                                          <p:stCondLst>
                                            <p:cond delay="0"/>
                                          </p:stCondLst>
                                        </p:cTn>
                                        <p:tgtEl>
                                          <p:spTgt spid="42">
                                            <p:txEl>
                                              <p:pRg st="5" end="5"/>
                                            </p:txEl>
                                          </p:spTgt>
                                        </p:tgtEl>
                                        <p:attrNameLst>
                                          <p:attrName>style.visibility</p:attrName>
                                        </p:attrNameLst>
                                      </p:cBhvr>
                                      <p:to>
                                        <p:strVal val="visible"/>
                                      </p:to>
                                    </p:set>
                                  </p:childTnLst>
                                </p:cTn>
                              </p:par>
                            </p:childTnLst>
                          </p:cTn>
                        </p:par>
                      </p:childTnLst>
                    </p:cTn>
                  </p:par>
                  <p:par>
                    <p:cTn id="153" nodeType="clickEffect" fill="hold">
                      <p:stCondLst>
                        <p:cond delay="indefinite"/>
                      </p:stCondLst>
                      <p:childTnLst>
                        <p:par>
                          <p:cTn id="154" nodeType="withEffect" fill="hold">
                            <p:stCondLst>
                              <p:cond delay="0"/>
                            </p:stCondLst>
                            <p:childTnLst>
                              <p:par>
                                <p:cTn id="155" nodeType="clickEffect" fill="hold" presetClass="entr" presetID="1">
                                  <p:stCondLst>
                                    <p:cond delay="0"/>
                                  </p:stCondLst>
                                  <p:childTnLst>
                                    <p:set>
                                      <p:cBhvr>
                                        <p:cTn id="156" dur="1" fill="hold">
                                          <p:stCondLst>
                                            <p:cond delay="0"/>
                                          </p:stCondLst>
                                        </p:cTn>
                                        <p:tgtEl>
                                          <p:spTgt spid="42">
                                            <p:txEl>
                                              <p:pRg st="8" end="8"/>
                                            </p:txEl>
                                          </p:spTgt>
                                        </p:tgtEl>
                                        <p:attrNameLst>
                                          <p:attrName>style.visibility</p:attrName>
                                        </p:attrNameLst>
                                      </p:cBhvr>
                                      <p:to>
                                        <p:strVal val="visible"/>
                                      </p:to>
                                    </p:set>
                                  </p:childTnLst>
                                </p:cTn>
                              </p:par>
                              <p:par>
                                <p:cTn id="157" nodeType="withEffect" fill="hold" presetClass="entr" presetID="1">
                                  <p:stCondLst>
                                    <p:cond delay="0"/>
                                  </p:stCondLst>
                                  <p:childTnLst>
                                    <p:set>
                                      <p:cBhvr>
                                        <p:cTn id="158" dur="1" fill="hold">
                                          <p:stCondLst>
                                            <p:cond delay="0"/>
                                          </p:stCondLst>
                                        </p:cTn>
                                        <p:tgtEl>
                                          <p:spTgt spid="42">
                                            <p:txEl>
                                              <p:pRg st="9" end="9"/>
                                            </p:txEl>
                                          </p:spTgt>
                                        </p:tgtEl>
                                        <p:attrNameLst>
                                          <p:attrName>style.visibility</p:attrName>
                                        </p:attrNameLst>
                                      </p:cBhvr>
                                      <p:to>
                                        <p:strVal val="visible"/>
                                      </p:to>
                                    </p:set>
                                  </p:childTnLst>
                                </p:cTn>
                              </p:par>
                              <p:par>
                                <p:cTn id="159" nodeType="withEffect" fill="hold" presetClass="entr" presetID="1">
                                  <p:stCondLst>
                                    <p:cond delay="0"/>
                                  </p:stCondLst>
                                  <p:childTnLst>
                                    <p:set>
                                      <p:cBhvr>
                                        <p:cTn id="160" dur="1" fill="hold">
                                          <p:stCondLst>
                                            <p:cond delay="0"/>
                                          </p:stCondLst>
                                        </p:cTn>
                                        <p:tgtEl>
                                          <p:spTgt spid="42">
                                            <p:txEl>
                                              <p:pRg st="10" end="10"/>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3" name="PlaceHolder 1"/>
          <p:cNvSpPr>
            <a:spLocks noGrp="1"/>
          </p:cNvSpPr>
          <p:nvPr>
            <p:ph type="title"/>
          </p:nvPr>
        </p:nvSpPr>
        <p:spPr>
          <a:xfrm>
            <a:off x="457200" y="-360"/>
            <a:ext cx="8229600" cy="1143000"/>
          </a:xfrm>
          <a:prstGeom prst="rect">
            <a:avLst/>
          </a:prstGeom>
          <a:noFill/>
          <a:ln w="0">
            <a:noFill/>
          </a:ln>
        </p:spPr>
        <p:txBody>
          <a:bodyPr lIns="91440" rIns="91440" tIns="45720" bIns="45720" anchor="ctr">
            <a:noAutofit/>
          </a:bodyPr>
          <a:p>
            <a:pPr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3400" spc="-1" strike="noStrike">
                <a:solidFill>
                  <a:srgbClr val="ffffff"/>
                </a:solidFill>
                <a:latin typeface="Tahoma"/>
              </a:rPr>
              <a:t>Static Method Inside Driver Class</a:t>
            </a:r>
            <a:endParaRPr b="1" lang="en-US" sz="3400" spc="-1" strike="noStrike">
              <a:solidFill>
                <a:srgbClr val="ffffff"/>
              </a:solidFill>
              <a:latin typeface="Tahoma"/>
            </a:endParaRPr>
          </a:p>
        </p:txBody>
      </p:sp>
      <p:sp>
        <p:nvSpPr>
          <p:cNvPr id="44" name=""/>
          <p:cNvSpPr txBox="1"/>
          <p:nvPr/>
        </p:nvSpPr>
        <p:spPr>
          <a:xfrm>
            <a:off x="151920" y="1295280"/>
            <a:ext cx="8991720" cy="5562720"/>
          </a:xfrm>
          <a:prstGeom prst="rect">
            <a:avLst/>
          </a:prstGeom>
          <a:noFill/>
          <a:ln w="25560">
            <a:solidFill>
              <a:srgbClr val="000000"/>
            </a:solidFill>
            <a:miter/>
          </a:ln>
        </p:spPr>
        <p:txBody>
          <a:bodyPr anchor="t">
            <a:normAutofit fontScale="93713"/>
          </a:bodyPr>
          <a:p>
            <a:pPr>
              <a:spcBef>
                <a:spcPts val="4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Tahoma"/>
              </a:rPr>
              <a:t>The </a:t>
            </a:r>
            <a:r>
              <a:rPr b="1" lang="en-US" sz="1800" spc="-1" strike="noStrike">
                <a:solidFill>
                  <a:srgbClr val="000000"/>
                </a:solidFill>
                <a:latin typeface="Tahoma"/>
              </a:rPr>
              <a:t>driver class </a:t>
            </a:r>
            <a:r>
              <a:rPr b="0" lang="en-US" sz="1800" spc="-1" strike="noStrike">
                <a:solidFill>
                  <a:srgbClr val="000000"/>
                </a:solidFill>
                <a:latin typeface="Tahoma"/>
              </a:rPr>
              <a:t>is the class with the main method. Note that the main method is the begin point of a run of any program. The driver class can contain other static methods. You can call a static method from another method </a:t>
            </a:r>
            <a:r>
              <a:rPr b="1" lang="en-US" sz="1800" spc="-1" strike="noStrike">
                <a:solidFill>
                  <a:srgbClr val="000000"/>
                </a:solidFill>
                <a:latin typeface="Tahoma"/>
              </a:rPr>
              <a:t>in the same enclosing class</a:t>
            </a:r>
            <a:r>
              <a:rPr b="0" lang="en-US" sz="1800" spc="-1" strike="noStrike">
                <a:solidFill>
                  <a:srgbClr val="000000"/>
                </a:solidFill>
                <a:latin typeface="Tahoma"/>
              </a:rPr>
              <a:t> </a:t>
            </a:r>
            <a:r>
              <a:rPr b="1" lang="en-US" sz="1800" spc="-1" strike="noStrike">
                <a:solidFill>
                  <a:srgbClr val="000000"/>
                </a:solidFill>
                <a:latin typeface="Tahoma"/>
              </a:rPr>
              <a:t>directly without referencing the name or object of the class. No dot notation is needed.</a:t>
            </a:r>
            <a:endParaRPr b="0" lang="en-US" sz="1800" spc="-1" strike="noStrike">
              <a:solidFill>
                <a:srgbClr val="000000"/>
              </a:solidFill>
              <a:latin typeface="Tahoma"/>
            </a:endParaRPr>
          </a:p>
          <a:p>
            <a:pPr>
              <a:lnSpc>
                <a:spcPct val="100000"/>
              </a:lnSpc>
              <a:spcBef>
                <a:spcPts val="4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1800" spc="-1" strike="noStrike">
              <a:solidFill>
                <a:srgbClr val="000000"/>
              </a:solidFill>
              <a:latin typeface="Tahoma"/>
            </a:endParaRPr>
          </a:p>
          <a:p>
            <a:pPr>
              <a:lnSpc>
                <a:spcPct val="100000"/>
              </a:lnSpc>
              <a:spcBef>
                <a:spcPts val="4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Courier New"/>
              </a:rPr>
              <a:t>public class MyClass{</a:t>
            </a:r>
            <a:endParaRPr b="0" lang="en-US" sz="1800" spc="-1" strike="noStrike">
              <a:solidFill>
                <a:srgbClr val="000000"/>
              </a:solidFill>
              <a:latin typeface="Tahoma"/>
            </a:endParaRPr>
          </a:p>
          <a:p>
            <a:pPr>
              <a:lnSpc>
                <a:spcPct val="100000"/>
              </a:lnSpc>
              <a:spcBef>
                <a:spcPts val="4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Courier New"/>
              </a:rPr>
              <a:t>	</a:t>
            </a:r>
            <a:r>
              <a:rPr b="0" lang="en-US" sz="1800" spc="-1" strike="noStrike">
                <a:solidFill>
                  <a:srgbClr val="000000"/>
                </a:solidFill>
                <a:latin typeface="Courier New"/>
              </a:rPr>
              <a:t>public static void main(String[] args){</a:t>
            </a:r>
            <a:endParaRPr b="0" lang="en-US" sz="1800" spc="-1" strike="noStrike">
              <a:solidFill>
                <a:srgbClr val="000000"/>
              </a:solidFill>
              <a:latin typeface="Tahoma"/>
            </a:endParaRPr>
          </a:p>
          <a:p>
            <a:pPr>
              <a:lnSpc>
                <a:spcPct val="100000"/>
              </a:lnSpc>
              <a:spcBef>
                <a:spcPts val="4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Courier New"/>
              </a:rPr>
              <a:t>	</a:t>
            </a:r>
            <a:r>
              <a:rPr b="0" lang="en-US" sz="1800" spc="-1" strike="noStrike">
                <a:solidFill>
                  <a:srgbClr val="000000"/>
                </a:solidFill>
                <a:latin typeface="Courier New"/>
              </a:rPr>
              <a:t>	</a:t>
            </a:r>
            <a:r>
              <a:rPr b="0" lang="en-US" sz="1800" spc="-1" strike="noStrike">
                <a:solidFill>
                  <a:srgbClr val="000000"/>
                </a:solidFill>
                <a:latin typeface="Courier New"/>
              </a:rPr>
              <a:t>method2();</a:t>
            </a:r>
            <a:endParaRPr b="0" lang="en-US" sz="1800" spc="-1" strike="noStrike">
              <a:solidFill>
                <a:srgbClr val="000000"/>
              </a:solidFill>
              <a:latin typeface="Tahoma"/>
            </a:endParaRPr>
          </a:p>
          <a:p>
            <a:pPr>
              <a:lnSpc>
                <a:spcPct val="100000"/>
              </a:lnSpc>
              <a:spcBef>
                <a:spcPts val="4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Courier New"/>
              </a:rPr>
              <a:t>	</a:t>
            </a:r>
            <a:r>
              <a:rPr b="0" lang="en-US" sz="1800" spc="-1" strike="noStrike">
                <a:solidFill>
                  <a:srgbClr val="000000"/>
                </a:solidFill>
                <a:latin typeface="Courier New"/>
              </a:rPr>
              <a:t>	</a:t>
            </a:r>
            <a:r>
              <a:rPr b="0" lang="en-US" sz="1800" spc="-1" strike="noStrike">
                <a:solidFill>
                  <a:srgbClr val="000000"/>
                </a:solidFill>
                <a:latin typeface="Courier New"/>
              </a:rPr>
              <a:t>method1();</a:t>
            </a:r>
            <a:endParaRPr b="0" lang="en-US" sz="1800" spc="-1" strike="noStrike">
              <a:solidFill>
                <a:srgbClr val="000000"/>
              </a:solidFill>
              <a:latin typeface="Tahoma"/>
            </a:endParaRPr>
          </a:p>
          <a:p>
            <a:pPr>
              <a:lnSpc>
                <a:spcPct val="100000"/>
              </a:lnSpc>
              <a:spcBef>
                <a:spcPts val="4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Courier New"/>
              </a:rPr>
              <a:t>	</a:t>
            </a:r>
            <a:r>
              <a:rPr b="0" lang="en-US" sz="1800" spc="-1" strike="noStrike">
                <a:solidFill>
                  <a:srgbClr val="000000"/>
                </a:solidFill>
                <a:latin typeface="Courier New"/>
              </a:rPr>
              <a:t>}</a:t>
            </a:r>
            <a:endParaRPr b="0" lang="en-US" sz="1800" spc="-1" strike="noStrike">
              <a:solidFill>
                <a:srgbClr val="000000"/>
              </a:solidFill>
              <a:latin typeface="Tahoma"/>
            </a:endParaRPr>
          </a:p>
          <a:p>
            <a:pPr>
              <a:lnSpc>
                <a:spcPct val="100000"/>
              </a:lnSpc>
              <a:spcBef>
                <a:spcPts val="4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Courier New"/>
              </a:rPr>
              <a:t>	</a:t>
            </a:r>
            <a:r>
              <a:rPr b="0" lang="en-US" sz="1800" spc="-1" strike="noStrike">
                <a:solidFill>
                  <a:srgbClr val="000000"/>
                </a:solidFill>
                <a:latin typeface="Courier New"/>
              </a:rPr>
              <a:t>public static void method1(){</a:t>
            </a:r>
            <a:endParaRPr b="0" lang="en-US" sz="1800" spc="-1" strike="noStrike">
              <a:solidFill>
                <a:srgbClr val="000000"/>
              </a:solidFill>
              <a:latin typeface="Tahoma"/>
            </a:endParaRPr>
          </a:p>
          <a:p>
            <a:pPr>
              <a:lnSpc>
                <a:spcPct val="100000"/>
              </a:lnSpc>
              <a:spcBef>
                <a:spcPts val="4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Courier New"/>
              </a:rPr>
              <a:t>	</a:t>
            </a:r>
            <a:r>
              <a:rPr b="0" lang="en-US" sz="1800" spc="-1" strike="noStrike">
                <a:solidFill>
                  <a:srgbClr val="000000"/>
                </a:solidFill>
                <a:latin typeface="Courier New"/>
              </a:rPr>
              <a:t>	</a:t>
            </a:r>
            <a:r>
              <a:rPr b="0" lang="en-US" sz="1800" spc="-1" strike="noStrike">
                <a:solidFill>
                  <a:srgbClr val="000000"/>
                </a:solidFill>
                <a:latin typeface="Courier New"/>
              </a:rPr>
              <a:t>System.out.println(“running method1”);</a:t>
            </a:r>
            <a:endParaRPr b="0" lang="en-US" sz="1800" spc="-1" strike="noStrike">
              <a:solidFill>
                <a:srgbClr val="000000"/>
              </a:solidFill>
              <a:latin typeface="Tahoma"/>
            </a:endParaRPr>
          </a:p>
          <a:p>
            <a:pPr>
              <a:lnSpc>
                <a:spcPct val="100000"/>
              </a:lnSpc>
              <a:spcBef>
                <a:spcPts val="4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Courier New"/>
              </a:rPr>
              <a:t>	</a:t>
            </a:r>
            <a:r>
              <a:rPr b="0" lang="en-US" sz="1800" spc="-1" strike="noStrike">
                <a:solidFill>
                  <a:srgbClr val="000000"/>
                </a:solidFill>
                <a:latin typeface="Courier New"/>
              </a:rPr>
              <a:t>}</a:t>
            </a:r>
            <a:endParaRPr b="0" lang="en-US" sz="1800" spc="-1" strike="noStrike">
              <a:solidFill>
                <a:srgbClr val="000000"/>
              </a:solidFill>
              <a:latin typeface="Tahoma"/>
            </a:endParaRPr>
          </a:p>
          <a:p>
            <a:pPr>
              <a:lnSpc>
                <a:spcPct val="100000"/>
              </a:lnSpc>
              <a:spcBef>
                <a:spcPts val="4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Courier New"/>
              </a:rPr>
              <a:t>	</a:t>
            </a:r>
            <a:r>
              <a:rPr b="0" lang="en-US" sz="1800" spc="-1" strike="noStrike">
                <a:solidFill>
                  <a:srgbClr val="000000"/>
                </a:solidFill>
                <a:latin typeface="Courier New"/>
              </a:rPr>
              <a:t>public static void method2(){</a:t>
            </a:r>
            <a:endParaRPr b="0" lang="en-US" sz="1800" spc="-1" strike="noStrike">
              <a:solidFill>
                <a:srgbClr val="000000"/>
              </a:solidFill>
              <a:latin typeface="Tahoma"/>
            </a:endParaRPr>
          </a:p>
          <a:p>
            <a:pPr>
              <a:lnSpc>
                <a:spcPct val="100000"/>
              </a:lnSpc>
              <a:spcBef>
                <a:spcPts val="4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Courier New"/>
              </a:rPr>
              <a:t>	</a:t>
            </a:r>
            <a:r>
              <a:rPr b="0" lang="en-US" sz="1800" spc="-1" strike="noStrike">
                <a:solidFill>
                  <a:srgbClr val="000000"/>
                </a:solidFill>
                <a:latin typeface="Courier New"/>
              </a:rPr>
              <a:t>	</a:t>
            </a:r>
            <a:r>
              <a:rPr b="0" lang="en-US" sz="1800" spc="-1" strike="noStrike">
                <a:solidFill>
                  <a:srgbClr val="000000"/>
                </a:solidFill>
                <a:latin typeface="Courier New"/>
              </a:rPr>
              <a:t>System.out.println(“running method2”);</a:t>
            </a:r>
            <a:endParaRPr b="0" lang="en-US" sz="1800" spc="-1" strike="noStrike">
              <a:solidFill>
                <a:srgbClr val="000000"/>
              </a:solidFill>
              <a:latin typeface="Tahoma"/>
            </a:endParaRPr>
          </a:p>
          <a:p>
            <a:pPr>
              <a:lnSpc>
                <a:spcPct val="100000"/>
              </a:lnSpc>
              <a:spcBef>
                <a:spcPts val="4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Courier New"/>
              </a:rPr>
              <a:t>	</a:t>
            </a:r>
            <a:r>
              <a:rPr b="0" lang="en-US" sz="1800" spc="-1" strike="noStrike">
                <a:solidFill>
                  <a:srgbClr val="000000"/>
                </a:solidFill>
                <a:latin typeface="Courier New"/>
              </a:rPr>
              <a:t>}</a:t>
            </a:r>
            <a:endParaRPr b="0" lang="en-US" sz="1800" spc="-1" strike="noStrike">
              <a:solidFill>
                <a:srgbClr val="000000"/>
              </a:solidFill>
              <a:latin typeface="Tahoma"/>
            </a:endParaRPr>
          </a:p>
          <a:p>
            <a:pPr>
              <a:lnSpc>
                <a:spcPct val="100000"/>
              </a:lnSpc>
              <a:spcBef>
                <a:spcPts val="4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Courier New"/>
              </a:rPr>
              <a:t>}</a:t>
            </a:r>
            <a:endParaRPr b="0" lang="en-US" sz="1800" spc="-1" strike="noStrike">
              <a:solidFill>
                <a:srgbClr val="000000"/>
              </a:solidFill>
              <a:latin typeface="Tahoma"/>
            </a:endParaRPr>
          </a:p>
          <a:p>
            <a:pPr>
              <a:lnSpc>
                <a:spcPct val="100000"/>
              </a:lnSpc>
              <a:spcBef>
                <a:spcPts val="4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1800" spc="-1" strike="noStrike">
              <a:solidFill>
                <a:srgbClr val="000000"/>
              </a:solidFill>
              <a:latin typeface="Tahoma"/>
            </a:endParaRPr>
          </a:p>
          <a:p>
            <a:pPr>
              <a:lnSpc>
                <a:spcPct val="100000"/>
              </a:lnSpc>
              <a:spcBef>
                <a:spcPts val="4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1800" spc="-1" strike="noStrike">
              <a:solidFill>
                <a:srgbClr val="000000"/>
              </a:solidFill>
              <a:latin typeface="Tahoma"/>
            </a:endParaRPr>
          </a:p>
          <a:p>
            <a:pPr>
              <a:lnSpc>
                <a:spcPct val="100000"/>
              </a:lnSpc>
              <a:spcBef>
                <a:spcPts val="4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1800" spc="-1" strike="noStrike">
              <a:solidFill>
                <a:srgbClr val="000000"/>
              </a:solidFill>
              <a:latin typeface="Tahoma"/>
            </a:endParaRPr>
          </a:p>
        </p:txBody>
      </p:sp>
      <p:sp>
        <p:nvSpPr>
          <p:cNvPr id="45" name="TextBox 1"/>
          <p:cNvSpPr/>
          <p:nvPr/>
        </p:nvSpPr>
        <p:spPr>
          <a:xfrm>
            <a:off x="161640" y="2666880"/>
            <a:ext cx="1538640" cy="368280"/>
          </a:xfrm>
          <a:prstGeom prst="rect">
            <a:avLst/>
          </a:prstGeom>
          <a:noFill/>
          <a:ln w="0">
            <a:noFill/>
          </a:ln>
        </p:spPr>
        <p:style>
          <a:lnRef idx="0"/>
          <a:fillRef idx="0"/>
          <a:effectRef idx="0"/>
          <a:fontRef idx="minor"/>
        </p:style>
        <p:txBody>
          <a:bodyPr wrap="none" lIns="90000" rIns="90000" tIns="46800" bIns="46800" anchor="t">
            <a:spAutoFit/>
          </a:bodyPr>
          <a:p>
            <a:pP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Arial"/>
              </a:rPr>
              <a:t>MyClass.java</a:t>
            </a:r>
            <a:endParaRPr b="0" lang="en-US" sz="1800" spc="-1" strike="noStrike">
              <a:solidFill>
                <a:srgbClr val="000000"/>
              </a:solidFill>
              <a:latin typeface="Arial"/>
            </a:endParaRPr>
          </a:p>
        </p:txBody>
      </p:sp>
      <p:sp>
        <p:nvSpPr>
          <p:cNvPr id="46" name="TextBox 4"/>
          <p:cNvSpPr/>
          <p:nvPr/>
        </p:nvSpPr>
        <p:spPr>
          <a:xfrm>
            <a:off x="6662880" y="3568680"/>
            <a:ext cx="2361960" cy="1008720"/>
          </a:xfrm>
          <a:prstGeom prst="rect">
            <a:avLst/>
          </a:prstGeom>
          <a:noFill/>
          <a:ln w="0">
            <a:noFill/>
          </a:ln>
        </p:spPr>
        <p:style>
          <a:lnRef idx="0"/>
          <a:fillRef idx="0"/>
          <a:effectRef idx="0"/>
          <a:fontRef idx="minor"/>
        </p:style>
        <p:txBody>
          <a:bodyPr lIns="90000" rIns="90000" tIns="46800" bIns="46800" anchor="t">
            <a:spAutoFit/>
          </a:bodyPr>
          <a:p>
            <a:pP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2000" spc="-1" strike="noStrike">
                <a:solidFill>
                  <a:srgbClr val="ff0000"/>
                </a:solidFill>
                <a:latin typeface="Arial"/>
              </a:rPr>
              <a:t>Output:</a:t>
            </a:r>
            <a:endParaRPr b="0" lang="en-US" sz="2000" spc="-1" strike="noStrike">
              <a:solidFill>
                <a:srgbClr val="000000"/>
              </a:solidFill>
              <a:latin typeface="Arial"/>
            </a:endParaRPr>
          </a:p>
          <a:p>
            <a:pP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2000" spc="-1" strike="noStrike">
                <a:solidFill>
                  <a:srgbClr val="ff0000"/>
                </a:solidFill>
                <a:latin typeface="Arial"/>
              </a:rPr>
              <a:t>running method2</a:t>
            </a:r>
            <a:endParaRPr b="0" lang="en-US" sz="2000" spc="-1" strike="noStrike">
              <a:solidFill>
                <a:srgbClr val="000000"/>
              </a:solidFill>
              <a:latin typeface="Arial"/>
            </a:endParaRPr>
          </a:p>
          <a:p>
            <a:pP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2000" spc="-1" strike="noStrike">
                <a:solidFill>
                  <a:srgbClr val="ff0000"/>
                </a:solidFill>
                <a:latin typeface="Arial"/>
              </a:rPr>
              <a:t>running method1</a:t>
            </a:r>
            <a:endParaRPr b="0" lang="en-US" sz="2000" spc="-1" strike="noStrike">
              <a:solidFill>
                <a:srgbClr val="000000"/>
              </a:solidFill>
              <a:latin typeface="Arial"/>
            </a:endParaRPr>
          </a:p>
        </p:txBody>
      </p:sp>
    </p:spTree>
  </p:cSld>
  <mc:AlternateContent>
    <mc:Choice Requires="p14">
      <p:transition spd="slow" p14:dur="2000"/>
    </mc:Choice>
    <mc:Fallback>
      <p:transition spd="slow"/>
    </mc:Fallback>
  </mc:AlternateContent>
  <p:timing>
    <p:tnLst>
      <p:par>
        <p:cTn id="161" dur="indefinite" restart="never" nodeType="tmRoot">
          <p:childTnLst>
            <p:seq>
              <p:cTn id="162" dur="indefinite" nodeType="mainSeq">
                <p:childTnLst>
                  <p:par>
                    <p:cTn id="163" nodeType="clickEffect" fill="hold">
                      <p:stCondLst>
                        <p:cond delay="indefinite"/>
                      </p:stCondLst>
                      <p:childTnLst>
                        <p:par>
                          <p:cTn id="164" nodeType="withEffect" fill="hold">
                            <p:stCondLst>
                              <p:cond delay="0"/>
                            </p:stCondLst>
                            <p:childTnLst>
                              <p:par>
                                <p:cTn id="165" nodeType="clickEffect" fill="hold" presetClass="entr" presetID="1">
                                  <p:stCondLst>
                                    <p:cond delay="0"/>
                                  </p:stCondLst>
                                  <p:childTnLst>
                                    <p:set>
                                      <p:cBhvr>
                                        <p:cTn id="166" dur="1" fill="hold">
                                          <p:stCondLst>
                                            <p:cond delay="0"/>
                                          </p:stCondLst>
                                        </p:cTn>
                                        <p:tgtEl>
                                          <p:spTgt spid="45"/>
                                        </p:tgtEl>
                                        <p:attrNameLst>
                                          <p:attrName>style.visibility</p:attrName>
                                        </p:attrNameLst>
                                      </p:cBhvr>
                                      <p:to>
                                        <p:strVal val="visible"/>
                                      </p:to>
                                    </p:set>
                                  </p:childTnLst>
                                </p:cTn>
                              </p:par>
                              <p:par>
                                <p:cTn id="167" nodeType="withEffect" fill="hold" presetClass="entr" presetID="1">
                                  <p:stCondLst>
                                    <p:cond delay="0"/>
                                  </p:stCondLst>
                                  <p:childTnLst>
                                    <p:set>
                                      <p:cBhvr>
                                        <p:cTn id="168" dur="1" fill="hold">
                                          <p:stCondLst>
                                            <p:cond delay="0"/>
                                          </p:stCondLst>
                                        </p:cTn>
                                        <p:tgtEl>
                                          <p:spTgt spid="44">
                                            <p:txEl>
                                              <p:pRg st="2" end="2"/>
                                            </p:txEl>
                                          </p:spTgt>
                                        </p:tgtEl>
                                        <p:attrNameLst>
                                          <p:attrName>style.visibility</p:attrName>
                                        </p:attrNameLst>
                                      </p:cBhvr>
                                      <p:to>
                                        <p:strVal val="visible"/>
                                      </p:to>
                                    </p:set>
                                  </p:childTnLst>
                                </p:cTn>
                              </p:par>
                              <p:par>
                                <p:cTn id="169" nodeType="withEffect" fill="hold" presetClass="entr" presetID="1">
                                  <p:stCondLst>
                                    <p:cond delay="0"/>
                                  </p:stCondLst>
                                  <p:childTnLst>
                                    <p:set>
                                      <p:cBhvr>
                                        <p:cTn id="170" dur="1" fill="hold">
                                          <p:stCondLst>
                                            <p:cond delay="0"/>
                                          </p:stCondLst>
                                        </p:cTn>
                                        <p:tgtEl>
                                          <p:spTgt spid="44">
                                            <p:txEl>
                                              <p:pRg st="3" end="3"/>
                                            </p:txEl>
                                          </p:spTgt>
                                        </p:tgtEl>
                                        <p:attrNameLst>
                                          <p:attrName>style.visibility</p:attrName>
                                        </p:attrNameLst>
                                      </p:cBhvr>
                                      <p:to>
                                        <p:strVal val="visible"/>
                                      </p:to>
                                    </p:set>
                                  </p:childTnLst>
                                </p:cTn>
                              </p:par>
                              <p:par>
                                <p:cTn id="171" nodeType="withEffect" fill="hold" presetClass="entr" presetID="1">
                                  <p:stCondLst>
                                    <p:cond delay="0"/>
                                  </p:stCondLst>
                                  <p:childTnLst>
                                    <p:set>
                                      <p:cBhvr>
                                        <p:cTn id="172" dur="1" fill="hold">
                                          <p:stCondLst>
                                            <p:cond delay="0"/>
                                          </p:stCondLst>
                                        </p:cTn>
                                        <p:tgtEl>
                                          <p:spTgt spid="44">
                                            <p:txEl>
                                              <p:pRg st="4" end="4"/>
                                            </p:txEl>
                                          </p:spTgt>
                                        </p:tgtEl>
                                        <p:attrNameLst>
                                          <p:attrName>style.visibility</p:attrName>
                                        </p:attrNameLst>
                                      </p:cBhvr>
                                      <p:to>
                                        <p:strVal val="visible"/>
                                      </p:to>
                                    </p:set>
                                  </p:childTnLst>
                                </p:cTn>
                              </p:par>
                              <p:par>
                                <p:cTn id="173" nodeType="withEffect" fill="hold" presetClass="entr" presetID="1">
                                  <p:stCondLst>
                                    <p:cond delay="0"/>
                                  </p:stCondLst>
                                  <p:childTnLst>
                                    <p:set>
                                      <p:cBhvr>
                                        <p:cTn id="174" dur="1" fill="hold">
                                          <p:stCondLst>
                                            <p:cond delay="0"/>
                                          </p:stCondLst>
                                        </p:cTn>
                                        <p:tgtEl>
                                          <p:spTgt spid="44">
                                            <p:txEl>
                                              <p:pRg st="5" end="5"/>
                                            </p:txEl>
                                          </p:spTgt>
                                        </p:tgtEl>
                                        <p:attrNameLst>
                                          <p:attrName>style.visibility</p:attrName>
                                        </p:attrNameLst>
                                      </p:cBhvr>
                                      <p:to>
                                        <p:strVal val="visible"/>
                                      </p:to>
                                    </p:set>
                                  </p:childTnLst>
                                </p:cTn>
                              </p:par>
                              <p:par>
                                <p:cTn id="175" nodeType="withEffect" fill="hold" presetClass="entr" presetID="1">
                                  <p:stCondLst>
                                    <p:cond delay="0"/>
                                  </p:stCondLst>
                                  <p:childTnLst>
                                    <p:set>
                                      <p:cBhvr>
                                        <p:cTn id="176" dur="1" fill="hold">
                                          <p:stCondLst>
                                            <p:cond delay="0"/>
                                          </p:stCondLst>
                                        </p:cTn>
                                        <p:tgtEl>
                                          <p:spTgt spid="44">
                                            <p:txEl>
                                              <p:pRg st="6" end="6"/>
                                            </p:txEl>
                                          </p:spTgt>
                                        </p:tgtEl>
                                        <p:attrNameLst>
                                          <p:attrName>style.visibility</p:attrName>
                                        </p:attrNameLst>
                                      </p:cBhvr>
                                      <p:to>
                                        <p:strVal val="visible"/>
                                      </p:to>
                                    </p:set>
                                  </p:childTnLst>
                                </p:cTn>
                              </p:par>
                              <p:par>
                                <p:cTn id="177" nodeType="withEffect" fill="hold" presetClass="entr" presetID="1">
                                  <p:stCondLst>
                                    <p:cond delay="0"/>
                                  </p:stCondLst>
                                  <p:childTnLst>
                                    <p:set>
                                      <p:cBhvr>
                                        <p:cTn id="178" dur="1" fill="hold">
                                          <p:stCondLst>
                                            <p:cond delay="0"/>
                                          </p:stCondLst>
                                        </p:cTn>
                                        <p:tgtEl>
                                          <p:spTgt spid="44">
                                            <p:txEl>
                                              <p:pRg st="7" end="7"/>
                                            </p:txEl>
                                          </p:spTgt>
                                        </p:tgtEl>
                                        <p:attrNameLst>
                                          <p:attrName>style.visibility</p:attrName>
                                        </p:attrNameLst>
                                      </p:cBhvr>
                                      <p:to>
                                        <p:strVal val="visible"/>
                                      </p:to>
                                    </p:set>
                                  </p:childTnLst>
                                </p:cTn>
                              </p:par>
                              <p:par>
                                <p:cTn id="179" nodeType="withEffect" fill="hold" presetClass="entr" presetID="1">
                                  <p:stCondLst>
                                    <p:cond delay="0"/>
                                  </p:stCondLst>
                                  <p:childTnLst>
                                    <p:set>
                                      <p:cBhvr>
                                        <p:cTn id="180" dur="1" fill="hold">
                                          <p:stCondLst>
                                            <p:cond delay="0"/>
                                          </p:stCondLst>
                                        </p:cTn>
                                        <p:tgtEl>
                                          <p:spTgt spid="44">
                                            <p:txEl>
                                              <p:pRg st="8" end="8"/>
                                            </p:txEl>
                                          </p:spTgt>
                                        </p:tgtEl>
                                        <p:attrNameLst>
                                          <p:attrName>style.visibility</p:attrName>
                                        </p:attrNameLst>
                                      </p:cBhvr>
                                      <p:to>
                                        <p:strVal val="visible"/>
                                      </p:to>
                                    </p:set>
                                  </p:childTnLst>
                                </p:cTn>
                              </p:par>
                              <p:par>
                                <p:cTn id="181" nodeType="withEffect" fill="hold" presetClass="entr" presetID="1">
                                  <p:stCondLst>
                                    <p:cond delay="0"/>
                                  </p:stCondLst>
                                  <p:childTnLst>
                                    <p:set>
                                      <p:cBhvr>
                                        <p:cTn id="182" dur="1" fill="hold">
                                          <p:stCondLst>
                                            <p:cond delay="0"/>
                                          </p:stCondLst>
                                        </p:cTn>
                                        <p:tgtEl>
                                          <p:spTgt spid="44">
                                            <p:txEl>
                                              <p:pRg st="9" end="9"/>
                                            </p:txEl>
                                          </p:spTgt>
                                        </p:tgtEl>
                                        <p:attrNameLst>
                                          <p:attrName>style.visibility</p:attrName>
                                        </p:attrNameLst>
                                      </p:cBhvr>
                                      <p:to>
                                        <p:strVal val="visible"/>
                                      </p:to>
                                    </p:set>
                                  </p:childTnLst>
                                </p:cTn>
                              </p:par>
                              <p:par>
                                <p:cTn id="183" nodeType="withEffect" fill="hold" presetClass="entr" presetID="1">
                                  <p:stCondLst>
                                    <p:cond delay="0"/>
                                  </p:stCondLst>
                                  <p:childTnLst>
                                    <p:set>
                                      <p:cBhvr>
                                        <p:cTn id="184" dur="1" fill="hold">
                                          <p:stCondLst>
                                            <p:cond delay="0"/>
                                          </p:stCondLst>
                                        </p:cTn>
                                        <p:tgtEl>
                                          <p:spTgt spid="44">
                                            <p:txEl>
                                              <p:pRg st="10" end="10"/>
                                            </p:txEl>
                                          </p:spTgt>
                                        </p:tgtEl>
                                        <p:attrNameLst>
                                          <p:attrName>style.visibility</p:attrName>
                                        </p:attrNameLst>
                                      </p:cBhvr>
                                      <p:to>
                                        <p:strVal val="visible"/>
                                      </p:to>
                                    </p:set>
                                  </p:childTnLst>
                                </p:cTn>
                              </p:par>
                              <p:par>
                                <p:cTn id="185" nodeType="withEffect" fill="hold" presetClass="entr" presetID="1">
                                  <p:stCondLst>
                                    <p:cond delay="0"/>
                                  </p:stCondLst>
                                  <p:childTnLst>
                                    <p:set>
                                      <p:cBhvr>
                                        <p:cTn id="186" dur="1" fill="hold">
                                          <p:stCondLst>
                                            <p:cond delay="0"/>
                                          </p:stCondLst>
                                        </p:cTn>
                                        <p:tgtEl>
                                          <p:spTgt spid="44">
                                            <p:txEl>
                                              <p:pRg st="11" end="11"/>
                                            </p:txEl>
                                          </p:spTgt>
                                        </p:tgtEl>
                                        <p:attrNameLst>
                                          <p:attrName>style.visibility</p:attrName>
                                        </p:attrNameLst>
                                      </p:cBhvr>
                                      <p:to>
                                        <p:strVal val="visible"/>
                                      </p:to>
                                    </p:set>
                                  </p:childTnLst>
                                </p:cTn>
                              </p:par>
                              <p:par>
                                <p:cTn id="187" nodeType="withEffect" fill="hold" presetClass="entr" presetID="1">
                                  <p:stCondLst>
                                    <p:cond delay="0"/>
                                  </p:stCondLst>
                                  <p:childTnLst>
                                    <p:set>
                                      <p:cBhvr>
                                        <p:cTn id="188" dur="1" fill="hold">
                                          <p:stCondLst>
                                            <p:cond delay="0"/>
                                          </p:stCondLst>
                                        </p:cTn>
                                        <p:tgtEl>
                                          <p:spTgt spid="44">
                                            <p:txEl>
                                              <p:pRg st="12" end="12"/>
                                            </p:txEl>
                                          </p:spTgt>
                                        </p:tgtEl>
                                        <p:attrNameLst>
                                          <p:attrName>style.visibility</p:attrName>
                                        </p:attrNameLst>
                                      </p:cBhvr>
                                      <p:to>
                                        <p:strVal val="visible"/>
                                      </p:to>
                                    </p:set>
                                  </p:childTnLst>
                                </p:cTn>
                              </p:par>
                              <p:par>
                                <p:cTn id="189" nodeType="withEffect" fill="hold" presetClass="entr" presetID="1">
                                  <p:stCondLst>
                                    <p:cond delay="0"/>
                                  </p:stCondLst>
                                  <p:childTnLst>
                                    <p:set>
                                      <p:cBhvr>
                                        <p:cTn id="190" dur="1" fill="hold">
                                          <p:stCondLst>
                                            <p:cond delay="0"/>
                                          </p:stCondLst>
                                        </p:cTn>
                                        <p:tgtEl>
                                          <p:spTgt spid="44">
                                            <p:txEl>
                                              <p:pRg st="13" end="13"/>
                                            </p:txEl>
                                          </p:spTgt>
                                        </p:tgtEl>
                                        <p:attrNameLst>
                                          <p:attrName>style.visibility</p:attrName>
                                        </p:attrNameLst>
                                      </p:cBhvr>
                                      <p:to>
                                        <p:strVal val="visible"/>
                                      </p:to>
                                    </p:set>
                                  </p:childTnLst>
                                </p:cTn>
                              </p:par>
                            </p:childTnLst>
                          </p:cTn>
                        </p:par>
                      </p:childTnLst>
                    </p:cTn>
                  </p:par>
                  <p:par>
                    <p:cTn id="191" nodeType="clickEffect" fill="hold">
                      <p:stCondLst>
                        <p:cond delay="indefinite"/>
                      </p:stCondLst>
                      <p:childTnLst>
                        <p:par>
                          <p:cTn id="192" nodeType="withEffect" fill="hold">
                            <p:stCondLst>
                              <p:cond delay="0"/>
                            </p:stCondLst>
                            <p:childTnLst>
                              <p:par>
                                <p:cTn id="193" nodeType="clickEffect" fill="hold" presetClass="entr" presetID="1">
                                  <p:stCondLst>
                                    <p:cond delay="0"/>
                                  </p:stCondLst>
                                  <p:childTnLst>
                                    <p:set>
                                      <p:cBhvr>
                                        <p:cTn id="194" dur="1" fill="hold">
                                          <p:stCondLst>
                                            <p:cond delay="0"/>
                                          </p:stCondLst>
                                        </p:cTn>
                                        <p:tgtEl>
                                          <p:spTgt spid="46"/>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7" name="PlaceHolder 1"/>
          <p:cNvSpPr>
            <a:spLocks noGrp="1"/>
          </p:cNvSpPr>
          <p:nvPr>
            <p:ph type="title"/>
          </p:nvPr>
        </p:nvSpPr>
        <p:spPr>
          <a:xfrm>
            <a:off x="457200" y="-360"/>
            <a:ext cx="8229600" cy="1143000"/>
          </a:xfrm>
          <a:prstGeom prst="rect">
            <a:avLst/>
          </a:prstGeom>
          <a:noFill/>
          <a:ln w="0">
            <a:noFill/>
          </a:ln>
        </p:spPr>
        <p:txBody>
          <a:bodyPr lIns="91440" rIns="91440" tIns="45720" bIns="45720" anchor="ctr">
            <a:noAutofit/>
          </a:bodyPr>
          <a:p>
            <a:pPr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3400" spc="-1" strike="noStrike">
                <a:solidFill>
                  <a:srgbClr val="ffffff"/>
                </a:solidFill>
                <a:latin typeface="Tahoma"/>
              </a:rPr>
              <a:t>Static Method Inside Driver Class</a:t>
            </a:r>
            <a:endParaRPr b="1" lang="en-US" sz="3400" spc="-1" strike="noStrike">
              <a:solidFill>
                <a:srgbClr val="ffffff"/>
              </a:solidFill>
              <a:latin typeface="Tahoma"/>
            </a:endParaRPr>
          </a:p>
        </p:txBody>
      </p:sp>
      <p:sp>
        <p:nvSpPr>
          <p:cNvPr id="48" name=""/>
          <p:cNvSpPr txBox="1"/>
          <p:nvPr/>
        </p:nvSpPr>
        <p:spPr>
          <a:xfrm>
            <a:off x="151920" y="1295280"/>
            <a:ext cx="8991720" cy="5562720"/>
          </a:xfrm>
          <a:prstGeom prst="rect">
            <a:avLst/>
          </a:prstGeom>
          <a:noFill/>
          <a:ln w="25560">
            <a:solidFill>
              <a:srgbClr val="000000"/>
            </a:solidFill>
            <a:miter/>
          </a:ln>
        </p:spPr>
        <p:txBody>
          <a:bodyPr anchor="t">
            <a:normAutofit/>
          </a:bodyPr>
          <a:p>
            <a:pPr>
              <a:spcBef>
                <a:spcPts val="4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1800" spc="-1" strike="noStrike">
                <a:solidFill>
                  <a:srgbClr val="000000"/>
                </a:solidFill>
                <a:latin typeface="Tahoma"/>
              </a:rPr>
              <a:t>The order of the methods in the driver class does not matter and does not affect the run or output of the program. </a:t>
            </a:r>
            <a:r>
              <a:rPr b="0" lang="en-US" sz="1800" spc="-1" strike="noStrike">
                <a:solidFill>
                  <a:srgbClr val="000000"/>
                </a:solidFill>
                <a:latin typeface="Tahoma"/>
              </a:rPr>
              <a:t>The program below has the exact same output as the program from the previous slide. The </a:t>
            </a:r>
            <a:r>
              <a:rPr b="1" lang="en-US" sz="1800" spc="-1" strike="noStrike">
                <a:solidFill>
                  <a:srgbClr val="000000"/>
                </a:solidFill>
                <a:latin typeface="Tahoma"/>
              </a:rPr>
              <a:t>main method is always the starting point of the run of any program. </a:t>
            </a:r>
            <a:endParaRPr b="0" lang="en-US" sz="1800" spc="-1" strike="noStrike">
              <a:solidFill>
                <a:srgbClr val="000000"/>
              </a:solidFill>
              <a:latin typeface="Tahoma"/>
            </a:endParaRPr>
          </a:p>
          <a:p>
            <a:pPr>
              <a:lnSpc>
                <a:spcPct val="100000"/>
              </a:lnSpc>
              <a:spcBef>
                <a:spcPts val="4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Courier New"/>
              </a:rPr>
              <a:t>public class MyClass{</a:t>
            </a:r>
            <a:endParaRPr b="0" lang="en-US" sz="1800" spc="-1" strike="noStrike">
              <a:solidFill>
                <a:srgbClr val="000000"/>
              </a:solidFill>
              <a:latin typeface="Tahoma"/>
            </a:endParaRPr>
          </a:p>
          <a:p>
            <a:pPr>
              <a:lnSpc>
                <a:spcPct val="100000"/>
              </a:lnSpc>
              <a:spcBef>
                <a:spcPts val="4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Courier New"/>
              </a:rPr>
              <a:t>	</a:t>
            </a:r>
            <a:r>
              <a:rPr b="0" lang="en-US" sz="1800" spc="-1" strike="noStrike">
                <a:solidFill>
                  <a:srgbClr val="000000"/>
                </a:solidFill>
                <a:latin typeface="Courier New"/>
              </a:rPr>
              <a:t>public static void method1(){</a:t>
            </a:r>
            <a:endParaRPr b="0" lang="en-US" sz="1800" spc="-1" strike="noStrike">
              <a:solidFill>
                <a:srgbClr val="000000"/>
              </a:solidFill>
              <a:latin typeface="Tahoma"/>
            </a:endParaRPr>
          </a:p>
          <a:p>
            <a:pPr>
              <a:lnSpc>
                <a:spcPct val="100000"/>
              </a:lnSpc>
              <a:spcBef>
                <a:spcPts val="4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Courier New"/>
              </a:rPr>
              <a:t>	</a:t>
            </a:r>
            <a:r>
              <a:rPr b="0" lang="en-US" sz="1800" spc="-1" strike="noStrike">
                <a:solidFill>
                  <a:srgbClr val="000000"/>
                </a:solidFill>
                <a:latin typeface="Courier New"/>
              </a:rPr>
              <a:t>	</a:t>
            </a:r>
            <a:r>
              <a:rPr b="0" lang="en-US" sz="1800" spc="-1" strike="noStrike">
                <a:solidFill>
                  <a:srgbClr val="000000"/>
                </a:solidFill>
                <a:latin typeface="Courier New"/>
              </a:rPr>
              <a:t>System.out.println(“running method1”);</a:t>
            </a:r>
            <a:endParaRPr b="0" lang="en-US" sz="1800" spc="-1" strike="noStrike">
              <a:solidFill>
                <a:srgbClr val="000000"/>
              </a:solidFill>
              <a:latin typeface="Tahoma"/>
            </a:endParaRPr>
          </a:p>
          <a:p>
            <a:pPr>
              <a:lnSpc>
                <a:spcPct val="100000"/>
              </a:lnSpc>
              <a:spcBef>
                <a:spcPts val="4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Courier New"/>
              </a:rPr>
              <a:t>	</a:t>
            </a:r>
            <a:r>
              <a:rPr b="0" lang="en-US" sz="1800" spc="-1" strike="noStrike">
                <a:solidFill>
                  <a:srgbClr val="000000"/>
                </a:solidFill>
                <a:latin typeface="Courier New"/>
              </a:rPr>
              <a:t>}</a:t>
            </a:r>
            <a:endParaRPr b="0" lang="en-US" sz="1800" spc="-1" strike="noStrike">
              <a:solidFill>
                <a:srgbClr val="000000"/>
              </a:solidFill>
              <a:latin typeface="Tahoma"/>
            </a:endParaRPr>
          </a:p>
          <a:p>
            <a:pPr>
              <a:lnSpc>
                <a:spcPct val="100000"/>
              </a:lnSpc>
              <a:spcBef>
                <a:spcPts val="4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Courier New"/>
              </a:rPr>
              <a:t>	</a:t>
            </a:r>
            <a:r>
              <a:rPr b="0" lang="en-US" sz="1800" spc="-1" strike="noStrike">
                <a:solidFill>
                  <a:srgbClr val="000000"/>
                </a:solidFill>
                <a:latin typeface="Courier New"/>
              </a:rPr>
              <a:t>public static void main(String[] args){</a:t>
            </a:r>
            <a:endParaRPr b="0" lang="en-US" sz="1800" spc="-1" strike="noStrike">
              <a:solidFill>
                <a:srgbClr val="000000"/>
              </a:solidFill>
              <a:latin typeface="Tahoma"/>
            </a:endParaRPr>
          </a:p>
          <a:p>
            <a:pPr>
              <a:lnSpc>
                <a:spcPct val="100000"/>
              </a:lnSpc>
              <a:spcBef>
                <a:spcPts val="4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Courier New"/>
              </a:rPr>
              <a:t>	</a:t>
            </a:r>
            <a:r>
              <a:rPr b="0" lang="en-US" sz="1800" spc="-1" strike="noStrike">
                <a:solidFill>
                  <a:srgbClr val="000000"/>
                </a:solidFill>
                <a:latin typeface="Courier New"/>
              </a:rPr>
              <a:t>	</a:t>
            </a:r>
            <a:r>
              <a:rPr b="0" lang="en-US" sz="1800" spc="-1" strike="noStrike">
                <a:solidFill>
                  <a:srgbClr val="000000"/>
                </a:solidFill>
                <a:latin typeface="Courier New"/>
              </a:rPr>
              <a:t>method2();</a:t>
            </a:r>
            <a:endParaRPr b="0" lang="en-US" sz="1800" spc="-1" strike="noStrike">
              <a:solidFill>
                <a:srgbClr val="000000"/>
              </a:solidFill>
              <a:latin typeface="Tahoma"/>
            </a:endParaRPr>
          </a:p>
          <a:p>
            <a:pPr>
              <a:lnSpc>
                <a:spcPct val="100000"/>
              </a:lnSpc>
              <a:spcBef>
                <a:spcPts val="4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Courier New"/>
              </a:rPr>
              <a:t>	</a:t>
            </a:r>
            <a:r>
              <a:rPr b="0" lang="en-US" sz="1800" spc="-1" strike="noStrike">
                <a:solidFill>
                  <a:srgbClr val="000000"/>
                </a:solidFill>
                <a:latin typeface="Courier New"/>
              </a:rPr>
              <a:t>	</a:t>
            </a:r>
            <a:r>
              <a:rPr b="0" lang="en-US" sz="1800" spc="-1" strike="noStrike">
                <a:solidFill>
                  <a:srgbClr val="000000"/>
                </a:solidFill>
                <a:latin typeface="Courier New"/>
              </a:rPr>
              <a:t>method1();</a:t>
            </a:r>
            <a:endParaRPr b="0" lang="en-US" sz="1800" spc="-1" strike="noStrike">
              <a:solidFill>
                <a:srgbClr val="000000"/>
              </a:solidFill>
              <a:latin typeface="Tahoma"/>
            </a:endParaRPr>
          </a:p>
          <a:p>
            <a:pPr>
              <a:lnSpc>
                <a:spcPct val="100000"/>
              </a:lnSpc>
              <a:spcBef>
                <a:spcPts val="4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Courier New"/>
              </a:rPr>
              <a:t>	</a:t>
            </a:r>
            <a:r>
              <a:rPr b="0" lang="en-US" sz="1800" spc="-1" strike="noStrike">
                <a:solidFill>
                  <a:srgbClr val="000000"/>
                </a:solidFill>
                <a:latin typeface="Courier New"/>
              </a:rPr>
              <a:t>}</a:t>
            </a:r>
            <a:endParaRPr b="0" lang="en-US" sz="1800" spc="-1" strike="noStrike">
              <a:solidFill>
                <a:srgbClr val="000000"/>
              </a:solidFill>
              <a:latin typeface="Tahoma"/>
            </a:endParaRPr>
          </a:p>
          <a:p>
            <a:pPr>
              <a:lnSpc>
                <a:spcPct val="100000"/>
              </a:lnSpc>
              <a:spcBef>
                <a:spcPts val="4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Courier New"/>
              </a:rPr>
              <a:t>	</a:t>
            </a:r>
            <a:r>
              <a:rPr b="0" lang="en-US" sz="1800" spc="-1" strike="noStrike">
                <a:solidFill>
                  <a:srgbClr val="000000"/>
                </a:solidFill>
                <a:latin typeface="Courier New"/>
              </a:rPr>
              <a:t>public static void method2(){</a:t>
            </a:r>
            <a:endParaRPr b="0" lang="en-US" sz="1800" spc="-1" strike="noStrike">
              <a:solidFill>
                <a:srgbClr val="000000"/>
              </a:solidFill>
              <a:latin typeface="Tahoma"/>
            </a:endParaRPr>
          </a:p>
          <a:p>
            <a:pPr>
              <a:lnSpc>
                <a:spcPct val="100000"/>
              </a:lnSpc>
              <a:spcBef>
                <a:spcPts val="4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Courier New"/>
              </a:rPr>
              <a:t>	</a:t>
            </a:r>
            <a:r>
              <a:rPr b="0" lang="en-US" sz="1800" spc="-1" strike="noStrike">
                <a:solidFill>
                  <a:srgbClr val="000000"/>
                </a:solidFill>
                <a:latin typeface="Courier New"/>
              </a:rPr>
              <a:t>	</a:t>
            </a:r>
            <a:r>
              <a:rPr b="0" lang="en-US" sz="1800" spc="-1" strike="noStrike">
                <a:solidFill>
                  <a:srgbClr val="000000"/>
                </a:solidFill>
                <a:latin typeface="Courier New"/>
              </a:rPr>
              <a:t>System.out.println(“running method2”);</a:t>
            </a:r>
            <a:endParaRPr b="0" lang="en-US" sz="1800" spc="-1" strike="noStrike">
              <a:solidFill>
                <a:srgbClr val="000000"/>
              </a:solidFill>
              <a:latin typeface="Tahoma"/>
            </a:endParaRPr>
          </a:p>
          <a:p>
            <a:pPr>
              <a:lnSpc>
                <a:spcPct val="100000"/>
              </a:lnSpc>
              <a:spcBef>
                <a:spcPts val="4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Courier New"/>
              </a:rPr>
              <a:t>	</a:t>
            </a:r>
            <a:r>
              <a:rPr b="0" lang="en-US" sz="1800" spc="-1" strike="noStrike">
                <a:solidFill>
                  <a:srgbClr val="000000"/>
                </a:solidFill>
                <a:latin typeface="Courier New"/>
              </a:rPr>
              <a:t>}</a:t>
            </a:r>
            <a:endParaRPr b="0" lang="en-US" sz="1800" spc="-1" strike="noStrike">
              <a:solidFill>
                <a:srgbClr val="000000"/>
              </a:solidFill>
              <a:latin typeface="Tahoma"/>
            </a:endParaRPr>
          </a:p>
          <a:p>
            <a:pPr>
              <a:lnSpc>
                <a:spcPct val="100000"/>
              </a:lnSpc>
              <a:spcBef>
                <a:spcPts val="4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Courier New"/>
              </a:rPr>
              <a:t>}</a:t>
            </a:r>
            <a:endParaRPr b="0" lang="en-US" sz="1800" spc="-1" strike="noStrike">
              <a:solidFill>
                <a:srgbClr val="000000"/>
              </a:solidFill>
              <a:latin typeface="Tahoma"/>
            </a:endParaRPr>
          </a:p>
          <a:p>
            <a:pPr>
              <a:lnSpc>
                <a:spcPct val="100000"/>
              </a:lnSpc>
              <a:spcBef>
                <a:spcPts val="4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1800" spc="-1" strike="noStrike">
              <a:solidFill>
                <a:srgbClr val="000000"/>
              </a:solidFill>
              <a:latin typeface="Tahoma"/>
            </a:endParaRPr>
          </a:p>
          <a:p>
            <a:pPr>
              <a:lnSpc>
                <a:spcPct val="100000"/>
              </a:lnSpc>
              <a:spcBef>
                <a:spcPts val="4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1800" spc="-1" strike="noStrike">
              <a:solidFill>
                <a:srgbClr val="000000"/>
              </a:solidFill>
              <a:latin typeface="Tahoma"/>
            </a:endParaRPr>
          </a:p>
          <a:p>
            <a:pPr>
              <a:lnSpc>
                <a:spcPct val="100000"/>
              </a:lnSpc>
              <a:spcBef>
                <a:spcPts val="4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1800" spc="-1" strike="noStrike">
              <a:solidFill>
                <a:srgbClr val="000000"/>
              </a:solidFill>
              <a:latin typeface="Tahoma"/>
            </a:endParaRPr>
          </a:p>
        </p:txBody>
      </p:sp>
      <p:sp>
        <p:nvSpPr>
          <p:cNvPr id="49" name="TextBox 1"/>
          <p:cNvSpPr/>
          <p:nvPr/>
        </p:nvSpPr>
        <p:spPr>
          <a:xfrm>
            <a:off x="161640" y="2514600"/>
            <a:ext cx="1538640" cy="368280"/>
          </a:xfrm>
          <a:prstGeom prst="rect">
            <a:avLst/>
          </a:prstGeom>
          <a:noFill/>
          <a:ln w="0">
            <a:noFill/>
          </a:ln>
        </p:spPr>
        <p:style>
          <a:lnRef idx="0"/>
          <a:fillRef idx="0"/>
          <a:effectRef idx="0"/>
          <a:fontRef idx="minor"/>
        </p:style>
        <p:txBody>
          <a:bodyPr wrap="none" lIns="90000" rIns="90000" tIns="46800" bIns="46800" anchor="t">
            <a:spAutoFit/>
          </a:bodyPr>
          <a:p>
            <a:pP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Arial"/>
              </a:rPr>
              <a:t>MyClass.java</a:t>
            </a:r>
            <a:endParaRPr b="0" lang="en-US" sz="1800" spc="-1" strike="noStrike">
              <a:solidFill>
                <a:srgbClr val="000000"/>
              </a:solidFill>
              <a:latin typeface="Arial"/>
            </a:endParaRPr>
          </a:p>
        </p:txBody>
      </p:sp>
      <p:sp>
        <p:nvSpPr>
          <p:cNvPr id="50" name="TextBox 4"/>
          <p:cNvSpPr/>
          <p:nvPr/>
        </p:nvSpPr>
        <p:spPr>
          <a:xfrm>
            <a:off x="6477120" y="4419720"/>
            <a:ext cx="2361960" cy="1008720"/>
          </a:xfrm>
          <a:prstGeom prst="rect">
            <a:avLst/>
          </a:prstGeom>
          <a:noFill/>
          <a:ln w="0">
            <a:noFill/>
          </a:ln>
        </p:spPr>
        <p:style>
          <a:lnRef idx="0"/>
          <a:fillRef idx="0"/>
          <a:effectRef idx="0"/>
          <a:fontRef idx="minor"/>
        </p:style>
        <p:txBody>
          <a:bodyPr lIns="90000" rIns="90000" tIns="46800" bIns="46800" anchor="t">
            <a:spAutoFit/>
          </a:bodyPr>
          <a:p>
            <a:pP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2000" spc="-1" strike="noStrike">
                <a:solidFill>
                  <a:srgbClr val="ff0000"/>
                </a:solidFill>
                <a:latin typeface="Arial"/>
              </a:rPr>
              <a:t>Output:</a:t>
            </a:r>
            <a:endParaRPr b="0" lang="en-US" sz="2000" spc="-1" strike="noStrike">
              <a:solidFill>
                <a:srgbClr val="000000"/>
              </a:solidFill>
              <a:latin typeface="Arial"/>
            </a:endParaRPr>
          </a:p>
          <a:p>
            <a:pP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2000" spc="-1" strike="noStrike">
                <a:solidFill>
                  <a:srgbClr val="ff0000"/>
                </a:solidFill>
                <a:latin typeface="Arial"/>
              </a:rPr>
              <a:t>running method2</a:t>
            </a:r>
            <a:endParaRPr b="0" lang="en-US" sz="2000" spc="-1" strike="noStrike">
              <a:solidFill>
                <a:srgbClr val="000000"/>
              </a:solidFill>
              <a:latin typeface="Arial"/>
            </a:endParaRPr>
          </a:p>
          <a:p>
            <a:pP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2000" spc="-1" strike="noStrike">
                <a:solidFill>
                  <a:srgbClr val="ff0000"/>
                </a:solidFill>
                <a:latin typeface="Arial"/>
              </a:rPr>
              <a:t>running method1</a:t>
            </a:r>
            <a:endParaRPr b="0" lang="en-US" sz="2000" spc="-1" strike="noStrike">
              <a:solidFill>
                <a:srgbClr val="000000"/>
              </a:solidFill>
              <a:latin typeface="Arial"/>
            </a:endParaRPr>
          </a:p>
        </p:txBody>
      </p:sp>
    </p:spTree>
  </p:cSld>
  <mc:AlternateContent>
    <mc:Choice Requires="p14">
      <p:transition spd="slow" p14:dur="2000"/>
    </mc:Choice>
    <mc:Fallback>
      <p:transition spd="slow"/>
    </mc:Fallback>
  </mc:AlternateContent>
  <p:timing>
    <p:tnLst>
      <p:par>
        <p:cTn id="195" dur="indefinite" restart="never" nodeType="tmRoot">
          <p:childTnLst>
            <p:seq>
              <p:cTn id="196" dur="indefinite" nodeType="mainSeq">
                <p:childTnLst>
                  <p:par>
                    <p:cTn id="197" nodeType="clickEffect" fill="hold">
                      <p:stCondLst>
                        <p:cond delay="indefinite"/>
                      </p:stCondLst>
                      <p:childTnLst>
                        <p:par>
                          <p:cTn id="198" nodeType="withEffect" fill="hold">
                            <p:stCondLst>
                              <p:cond delay="0"/>
                            </p:stCondLst>
                            <p:childTnLst>
                              <p:par>
                                <p:cTn id="199" nodeType="clickEffect" fill="hold" presetClass="entr" presetID="1">
                                  <p:stCondLst>
                                    <p:cond delay="0"/>
                                  </p:stCondLst>
                                  <p:childTnLst>
                                    <p:set>
                                      <p:cBhvr>
                                        <p:cTn id="200" dur="1" fill="hold">
                                          <p:stCondLst>
                                            <p:cond delay="0"/>
                                          </p:stCondLst>
                                        </p:cTn>
                                        <p:tgtEl>
                                          <p:spTgt spid="49"/>
                                        </p:tgtEl>
                                        <p:attrNameLst>
                                          <p:attrName>style.visibility</p:attrName>
                                        </p:attrNameLst>
                                      </p:cBhvr>
                                      <p:to>
                                        <p:strVal val="visible"/>
                                      </p:to>
                                    </p:set>
                                  </p:childTnLst>
                                </p:cTn>
                              </p:par>
                              <p:par>
                                <p:cTn id="201" nodeType="withEffect" fill="hold" presetClass="entr" presetID="1">
                                  <p:stCondLst>
                                    <p:cond delay="0"/>
                                  </p:stCondLst>
                                  <p:childTnLst>
                                    <p:set>
                                      <p:cBhvr>
                                        <p:cTn id="202" dur="1" fill="hold">
                                          <p:stCondLst>
                                            <p:cond delay="0"/>
                                          </p:stCondLst>
                                        </p:cTn>
                                        <p:tgtEl>
                                          <p:spTgt spid="48">
                                            <p:txEl>
                                              <p:pRg st="1" end="1"/>
                                            </p:txEl>
                                          </p:spTgt>
                                        </p:tgtEl>
                                        <p:attrNameLst>
                                          <p:attrName>style.visibility</p:attrName>
                                        </p:attrNameLst>
                                      </p:cBhvr>
                                      <p:to>
                                        <p:strVal val="visible"/>
                                      </p:to>
                                    </p:set>
                                  </p:childTnLst>
                                </p:cTn>
                              </p:par>
                              <p:par>
                                <p:cTn id="203" nodeType="withEffect" fill="hold" presetClass="entr" presetID="1">
                                  <p:stCondLst>
                                    <p:cond delay="0"/>
                                  </p:stCondLst>
                                  <p:childTnLst>
                                    <p:set>
                                      <p:cBhvr>
                                        <p:cTn id="204" dur="1" fill="hold">
                                          <p:stCondLst>
                                            <p:cond delay="0"/>
                                          </p:stCondLst>
                                        </p:cTn>
                                        <p:tgtEl>
                                          <p:spTgt spid="48">
                                            <p:txEl>
                                              <p:pRg st="2" end="2"/>
                                            </p:txEl>
                                          </p:spTgt>
                                        </p:tgtEl>
                                        <p:attrNameLst>
                                          <p:attrName>style.visibility</p:attrName>
                                        </p:attrNameLst>
                                      </p:cBhvr>
                                      <p:to>
                                        <p:strVal val="visible"/>
                                      </p:to>
                                    </p:set>
                                  </p:childTnLst>
                                </p:cTn>
                              </p:par>
                              <p:par>
                                <p:cTn id="205" nodeType="withEffect" fill="hold" presetClass="entr" presetID="1">
                                  <p:stCondLst>
                                    <p:cond delay="0"/>
                                  </p:stCondLst>
                                  <p:childTnLst>
                                    <p:set>
                                      <p:cBhvr>
                                        <p:cTn id="206" dur="1" fill="hold">
                                          <p:stCondLst>
                                            <p:cond delay="0"/>
                                          </p:stCondLst>
                                        </p:cTn>
                                        <p:tgtEl>
                                          <p:spTgt spid="48">
                                            <p:txEl>
                                              <p:pRg st="3" end="3"/>
                                            </p:txEl>
                                          </p:spTgt>
                                        </p:tgtEl>
                                        <p:attrNameLst>
                                          <p:attrName>style.visibility</p:attrName>
                                        </p:attrNameLst>
                                      </p:cBhvr>
                                      <p:to>
                                        <p:strVal val="visible"/>
                                      </p:to>
                                    </p:set>
                                  </p:childTnLst>
                                </p:cTn>
                              </p:par>
                              <p:par>
                                <p:cTn id="207" nodeType="withEffect" fill="hold" presetClass="entr" presetID="1">
                                  <p:stCondLst>
                                    <p:cond delay="0"/>
                                  </p:stCondLst>
                                  <p:childTnLst>
                                    <p:set>
                                      <p:cBhvr>
                                        <p:cTn id="208" dur="1" fill="hold">
                                          <p:stCondLst>
                                            <p:cond delay="0"/>
                                          </p:stCondLst>
                                        </p:cTn>
                                        <p:tgtEl>
                                          <p:spTgt spid="48">
                                            <p:txEl>
                                              <p:pRg st="4" end="4"/>
                                            </p:txEl>
                                          </p:spTgt>
                                        </p:tgtEl>
                                        <p:attrNameLst>
                                          <p:attrName>style.visibility</p:attrName>
                                        </p:attrNameLst>
                                      </p:cBhvr>
                                      <p:to>
                                        <p:strVal val="visible"/>
                                      </p:to>
                                    </p:set>
                                  </p:childTnLst>
                                </p:cTn>
                              </p:par>
                              <p:par>
                                <p:cTn id="209" nodeType="withEffect" fill="hold" presetClass="entr" presetID="1">
                                  <p:stCondLst>
                                    <p:cond delay="0"/>
                                  </p:stCondLst>
                                  <p:childTnLst>
                                    <p:set>
                                      <p:cBhvr>
                                        <p:cTn id="210" dur="1" fill="hold">
                                          <p:stCondLst>
                                            <p:cond delay="0"/>
                                          </p:stCondLst>
                                        </p:cTn>
                                        <p:tgtEl>
                                          <p:spTgt spid="48">
                                            <p:txEl>
                                              <p:pRg st="5" end="5"/>
                                            </p:txEl>
                                          </p:spTgt>
                                        </p:tgtEl>
                                        <p:attrNameLst>
                                          <p:attrName>style.visibility</p:attrName>
                                        </p:attrNameLst>
                                      </p:cBhvr>
                                      <p:to>
                                        <p:strVal val="visible"/>
                                      </p:to>
                                    </p:set>
                                  </p:childTnLst>
                                </p:cTn>
                              </p:par>
                              <p:par>
                                <p:cTn id="211" nodeType="withEffect" fill="hold" presetClass="entr" presetID="1">
                                  <p:stCondLst>
                                    <p:cond delay="0"/>
                                  </p:stCondLst>
                                  <p:childTnLst>
                                    <p:set>
                                      <p:cBhvr>
                                        <p:cTn id="212" dur="1" fill="hold">
                                          <p:stCondLst>
                                            <p:cond delay="0"/>
                                          </p:stCondLst>
                                        </p:cTn>
                                        <p:tgtEl>
                                          <p:spTgt spid="48">
                                            <p:txEl>
                                              <p:pRg st="6" end="6"/>
                                            </p:txEl>
                                          </p:spTgt>
                                        </p:tgtEl>
                                        <p:attrNameLst>
                                          <p:attrName>style.visibility</p:attrName>
                                        </p:attrNameLst>
                                      </p:cBhvr>
                                      <p:to>
                                        <p:strVal val="visible"/>
                                      </p:to>
                                    </p:set>
                                  </p:childTnLst>
                                </p:cTn>
                              </p:par>
                              <p:par>
                                <p:cTn id="213" nodeType="withEffect" fill="hold" presetClass="entr" presetID="1">
                                  <p:stCondLst>
                                    <p:cond delay="0"/>
                                  </p:stCondLst>
                                  <p:childTnLst>
                                    <p:set>
                                      <p:cBhvr>
                                        <p:cTn id="214" dur="1" fill="hold">
                                          <p:stCondLst>
                                            <p:cond delay="0"/>
                                          </p:stCondLst>
                                        </p:cTn>
                                        <p:tgtEl>
                                          <p:spTgt spid="48">
                                            <p:txEl>
                                              <p:pRg st="7" end="7"/>
                                            </p:txEl>
                                          </p:spTgt>
                                        </p:tgtEl>
                                        <p:attrNameLst>
                                          <p:attrName>style.visibility</p:attrName>
                                        </p:attrNameLst>
                                      </p:cBhvr>
                                      <p:to>
                                        <p:strVal val="visible"/>
                                      </p:to>
                                    </p:set>
                                  </p:childTnLst>
                                </p:cTn>
                              </p:par>
                              <p:par>
                                <p:cTn id="215" nodeType="withEffect" fill="hold" presetClass="entr" presetID="1">
                                  <p:stCondLst>
                                    <p:cond delay="0"/>
                                  </p:stCondLst>
                                  <p:childTnLst>
                                    <p:set>
                                      <p:cBhvr>
                                        <p:cTn id="216" dur="1" fill="hold">
                                          <p:stCondLst>
                                            <p:cond delay="0"/>
                                          </p:stCondLst>
                                        </p:cTn>
                                        <p:tgtEl>
                                          <p:spTgt spid="48">
                                            <p:txEl>
                                              <p:pRg st="8" end="8"/>
                                            </p:txEl>
                                          </p:spTgt>
                                        </p:tgtEl>
                                        <p:attrNameLst>
                                          <p:attrName>style.visibility</p:attrName>
                                        </p:attrNameLst>
                                      </p:cBhvr>
                                      <p:to>
                                        <p:strVal val="visible"/>
                                      </p:to>
                                    </p:set>
                                  </p:childTnLst>
                                </p:cTn>
                              </p:par>
                              <p:par>
                                <p:cTn id="217" nodeType="withEffect" fill="hold" presetClass="entr" presetID="1">
                                  <p:stCondLst>
                                    <p:cond delay="0"/>
                                  </p:stCondLst>
                                  <p:childTnLst>
                                    <p:set>
                                      <p:cBhvr>
                                        <p:cTn id="218" dur="1" fill="hold">
                                          <p:stCondLst>
                                            <p:cond delay="0"/>
                                          </p:stCondLst>
                                        </p:cTn>
                                        <p:tgtEl>
                                          <p:spTgt spid="48">
                                            <p:txEl>
                                              <p:pRg st="9" end="9"/>
                                            </p:txEl>
                                          </p:spTgt>
                                        </p:tgtEl>
                                        <p:attrNameLst>
                                          <p:attrName>style.visibility</p:attrName>
                                        </p:attrNameLst>
                                      </p:cBhvr>
                                      <p:to>
                                        <p:strVal val="visible"/>
                                      </p:to>
                                    </p:set>
                                  </p:childTnLst>
                                </p:cTn>
                              </p:par>
                              <p:par>
                                <p:cTn id="219" nodeType="withEffect" fill="hold" presetClass="entr" presetID="1">
                                  <p:stCondLst>
                                    <p:cond delay="0"/>
                                  </p:stCondLst>
                                  <p:childTnLst>
                                    <p:set>
                                      <p:cBhvr>
                                        <p:cTn id="220" dur="1" fill="hold">
                                          <p:stCondLst>
                                            <p:cond delay="0"/>
                                          </p:stCondLst>
                                        </p:cTn>
                                        <p:tgtEl>
                                          <p:spTgt spid="48">
                                            <p:txEl>
                                              <p:pRg st="10" end="10"/>
                                            </p:txEl>
                                          </p:spTgt>
                                        </p:tgtEl>
                                        <p:attrNameLst>
                                          <p:attrName>style.visibility</p:attrName>
                                        </p:attrNameLst>
                                      </p:cBhvr>
                                      <p:to>
                                        <p:strVal val="visible"/>
                                      </p:to>
                                    </p:set>
                                  </p:childTnLst>
                                </p:cTn>
                              </p:par>
                              <p:par>
                                <p:cTn id="221" nodeType="withEffect" fill="hold" presetClass="entr" presetID="1">
                                  <p:stCondLst>
                                    <p:cond delay="0"/>
                                  </p:stCondLst>
                                  <p:childTnLst>
                                    <p:set>
                                      <p:cBhvr>
                                        <p:cTn id="222" dur="1" fill="hold">
                                          <p:stCondLst>
                                            <p:cond delay="0"/>
                                          </p:stCondLst>
                                        </p:cTn>
                                        <p:tgtEl>
                                          <p:spTgt spid="48">
                                            <p:txEl>
                                              <p:pRg st="11" end="11"/>
                                            </p:txEl>
                                          </p:spTgt>
                                        </p:tgtEl>
                                        <p:attrNameLst>
                                          <p:attrName>style.visibility</p:attrName>
                                        </p:attrNameLst>
                                      </p:cBhvr>
                                      <p:to>
                                        <p:strVal val="visible"/>
                                      </p:to>
                                    </p:set>
                                  </p:childTnLst>
                                </p:cTn>
                              </p:par>
                              <p:par>
                                <p:cTn id="223" nodeType="withEffect" fill="hold" presetClass="entr" presetID="1">
                                  <p:stCondLst>
                                    <p:cond delay="0"/>
                                  </p:stCondLst>
                                  <p:childTnLst>
                                    <p:set>
                                      <p:cBhvr>
                                        <p:cTn id="224" dur="1" fill="hold">
                                          <p:stCondLst>
                                            <p:cond delay="0"/>
                                          </p:stCondLst>
                                        </p:cTn>
                                        <p:tgtEl>
                                          <p:spTgt spid="48">
                                            <p:txEl>
                                              <p:pRg st="12" end="12"/>
                                            </p:txEl>
                                          </p:spTgt>
                                        </p:tgtEl>
                                        <p:attrNameLst>
                                          <p:attrName>style.visibility</p:attrName>
                                        </p:attrNameLst>
                                      </p:cBhvr>
                                      <p:to>
                                        <p:strVal val="visible"/>
                                      </p:to>
                                    </p:set>
                                  </p:childTnLst>
                                </p:cTn>
                              </p:par>
                            </p:childTnLst>
                          </p:cTn>
                        </p:par>
                      </p:childTnLst>
                    </p:cTn>
                  </p:par>
                  <p:par>
                    <p:cTn id="225" nodeType="clickEffect" fill="hold">
                      <p:stCondLst>
                        <p:cond delay="indefinite"/>
                      </p:stCondLst>
                      <p:childTnLst>
                        <p:par>
                          <p:cTn id="226" nodeType="withEffect" fill="hold">
                            <p:stCondLst>
                              <p:cond delay="0"/>
                            </p:stCondLst>
                            <p:childTnLst>
                              <p:par>
                                <p:cTn id="227" nodeType="clickEffect" fill="hold" presetClass="entr" presetID="1">
                                  <p:stCondLst>
                                    <p:cond delay="0"/>
                                  </p:stCondLst>
                                  <p:childTnLst>
                                    <p:set>
                                      <p:cBhvr>
                                        <p:cTn id="228" dur="1" fill="hold">
                                          <p:stCondLst>
                                            <p:cond delay="0"/>
                                          </p:stCondLst>
                                        </p:cTn>
                                        <p:tgtEl>
                                          <p:spTgt spid="50"/>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1" name="PlaceHolder 1"/>
          <p:cNvSpPr>
            <a:spLocks noGrp="1"/>
          </p:cNvSpPr>
          <p:nvPr>
            <p:ph/>
          </p:nvPr>
        </p:nvSpPr>
        <p:spPr>
          <a:xfrm>
            <a:off x="151920" y="1295280"/>
            <a:ext cx="8991720" cy="5181840"/>
          </a:xfrm>
          <a:prstGeom prst="rect">
            <a:avLst/>
          </a:prstGeom>
          <a:noFill/>
          <a:ln w="0">
            <a:noFill/>
          </a:ln>
        </p:spPr>
        <p:txBody>
          <a:bodyPr lIns="91440" rIns="91440" tIns="45720" bIns="45720" anchor="t">
            <a:normAutofit/>
          </a:bodyPr>
          <a:p>
            <a:pPr indent="0">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GB" sz="2000" spc="-1" strike="noStrike">
                <a:solidFill>
                  <a:srgbClr val="000000"/>
                </a:solidFill>
                <a:latin typeface="Tahoma"/>
              </a:rPr>
              <a:t>When a method is called, the program's execution...</a:t>
            </a:r>
            <a:endParaRPr b="0" lang="en-US" sz="2000" spc="-1" strike="noStrike">
              <a:solidFill>
                <a:srgbClr val="000000"/>
              </a:solidFill>
              <a:latin typeface="Tahoma"/>
            </a:endParaRPr>
          </a:p>
          <a:p>
            <a:pPr lvl="1" marL="625320" indent="-279360">
              <a:lnSpc>
                <a:spcPct val="90000"/>
              </a:lnSpc>
              <a:spcBef>
                <a:spcPts val="499"/>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GB" sz="2000" spc="-1" strike="noStrike">
                <a:solidFill>
                  <a:srgbClr val="000000"/>
                </a:solidFill>
                <a:latin typeface="Tahoma"/>
              </a:rPr>
              <a:t>"jumps" into that method, executing its statements, then</a:t>
            </a:r>
            <a:endParaRPr b="0" lang="en-US" sz="2000" spc="-1" strike="noStrike">
              <a:solidFill>
                <a:srgbClr val="000000"/>
              </a:solidFill>
              <a:latin typeface="Tahoma"/>
            </a:endParaRPr>
          </a:p>
          <a:p>
            <a:pPr lvl="1" marL="625320" indent="-279360">
              <a:lnSpc>
                <a:spcPct val="90000"/>
              </a:lnSpc>
              <a:spcBef>
                <a:spcPts val="499"/>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GB" sz="2000" spc="-1" strike="noStrike">
                <a:solidFill>
                  <a:srgbClr val="000000"/>
                </a:solidFill>
                <a:latin typeface="Tahoma"/>
              </a:rPr>
              <a:t>"jumps" back to the point where the method was called.</a:t>
            </a:r>
            <a:endParaRPr b="0" lang="en-US" sz="2000" spc="-1" strike="noStrike">
              <a:solidFill>
                <a:srgbClr val="000000"/>
              </a:solidFill>
              <a:latin typeface="Tahoma"/>
            </a:endParaRPr>
          </a:p>
          <a:p>
            <a:pPr indent="0">
              <a:spcBef>
                <a:spcPts val="45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GB" sz="2000" spc="-1" strike="noStrike">
                <a:solidFill>
                  <a:srgbClr val="000000"/>
                </a:solidFill>
                <a:latin typeface="Tahoma"/>
                <a:ea typeface="Tahoma"/>
              </a:rPr>
              <a:t>What is the output?</a:t>
            </a:r>
            <a:endParaRPr b="0" lang="en-US" sz="2000" spc="-1" strike="noStrike">
              <a:solidFill>
                <a:srgbClr val="000000"/>
              </a:solidFill>
              <a:latin typeface="Tahoma"/>
            </a:endParaRPr>
          </a:p>
          <a:p>
            <a:pPr indent="0">
              <a:lnSpc>
                <a:spcPct val="100000"/>
              </a:lnSpc>
              <a:spcBef>
                <a:spcPts val="45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GB" sz="1700" spc="-1" strike="noStrike">
                <a:solidFill>
                  <a:srgbClr val="000000"/>
                </a:solidFill>
                <a:latin typeface="Courier New"/>
              </a:rPr>
              <a:t>public class MethodsExample {</a:t>
            </a:r>
            <a:endParaRPr b="0" lang="en-US" sz="1700" spc="-1" strike="noStrike">
              <a:solidFill>
                <a:srgbClr val="000000"/>
              </a:solidFill>
              <a:latin typeface="Tahoma"/>
            </a:endParaRPr>
          </a:p>
          <a:p>
            <a:pPr indent="0">
              <a:lnSpc>
                <a:spcPct val="100000"/>
              </a:lnSpc>
              <a:spcBef>
                <a:spcPts val="45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GB" sz="1700" spc="-1" strike="noStrike">
                <a:solidFill>
                  <a:srgbClr val="000000"/>
                </a:solidFill>
                <a:latin typeface="Courier New"/>
              </a:rPr>
              <a:t>    </a:t>
            </a:r>
            <a:r>
              <a:rPr b="0" lang="en-GB" sz="1700" spc="-1" strike="noStrike">
                <a:solidFill>
                  <a:srgbClr val="000000"/>
                </a:solidFill>
                <a:latin typeface="Courier New"/>
              </a:rPr>
              <a:t>public static void main(String[] args) {</a:t>
            </a:r>
            <a:endParaRPr b="0" lang="en-US" sz="1700" spc="-1" strike="noStrike">
              <a:solidFill>
                <a:srgbClr val="000000"/>
              </a:solidFill>
              <a:latin typeface="Tahoma"/>
            </a:endParaRPr>
          </a:p>
          <a:p>
            <a:pPr indent="0">
              <a:lnSpc>
                <a:spcPct val="100000"/>
              </a:lnSpc>
              <a:spcBef>
                <a:spcPts val="45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GB" sz="1700" spc="-1" strike="noStrike">
                <a:solidFill>
                  <a:srgbClr val="000000"/>
                </a:solidFill>
                <a:latin typeface="Courier New"/>
              </a:rPr>
              <a:t>        </a:t>
            </a:r>
            <a:r>
              <a:rPr b="1" lang="en-GB" sz="1700" spc="-1" strike="noStrike">
                <a:solidFill>
                  <a:srgbClr val="000000"/>
                </a:solidFill>
                <a:latin typeface="Courier New"/>
              </a:rPr>
              <a:t>message1();</a:t>
            </a:r>
            <a:endParaRPr b="0" lang="en-US" sz="1700" spc="-1" strike="noStrike">
              <a:solidFill>
                <a:srgbClr val="000000"/>
              </a:solidFill>
              <a:latin typeface="Tahoma"/>
            </a:endParaRPr>
          </a:p>
          <a:p>
            <a:pPr indent="0">
              <a:lnSpc>
                <a:spcPct val="100000"/>
              </a:lnSpc>
              <a:spcBef>
                <a:spcPts val="45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GB" sz="1700" spc="-1" strike="noStrike">
                <a:solidFill>
                  <a:srgbClr val="000000"/>
                </a:solidFill>
                <a:latin typeface="Courier New"/>
              </a:rPr>
              <a:t>               </a:t>
            </a:r>
            <a:endParaRPr b="0" lang="en-US" sz="1700" spc="-1" strike="noStrike">
              <a:solidFill>
                <a:srgbClr val="000000"/>
              </a:solidFill>
              <a:latin typeface="Tahoma"/>
            </a:endParaRPr>
          </a:p>
          <a:p>
            <a:pPr indent="0">
              <a:lnSpc>
                <a:spcPct val="100000"/>
              </a:lnSpc>
              <a:spcBef>
                <a:spcPts val="45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GB" sz="1700" spc="-1" strike="noStrike">
                <a:solidFill>
                  <a:srgbClr val="000000"/>
                </a:solidFill>
                <a:latin typeface="Courier New"/>
              </a:rPr>
              <a:t>        </a:t>
            </a:r>
            <a:r>
              <a:rPr b="1" lang="en-GB" sz="1700" spc="-1" strike="noStrike">
                <a:solidFill>
                  <a:srgbClr val="000000"/>
                </a:solidFill>
                <a:latin typeface="Courier New"/>
              </a:rPr>
              <a:t>message2();</a:t>
            </a:r>
            <a:endParaRPr b="0" lang="en-US" sz="1700" spc="-1" strike="noStrike">
              <a:solidFill>
                <a:srgbClr val="000000"/>
              </a:solidFill>
              <a:latin typeface="Tahoma"/>
            </a:endParaRPr>
          </a:p>
          <a:p>
            <a:pPr indent="0">
              <a:lnSpc>
                <a:spcPct val="100000"/>
              </a:lnSpc>
              <a:spcBef>
                <a:spcPts val="45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1700" spc="-1" strike="noStrike">
              <a:solidFill>
                <a:srgbClr val="000000"/>
              </a:solidFill>
              <a:latin typeface="Tahoma"/>
            </a:endParaRPr>
          </a:p>
          <a:p>
            <a:pPr indent="0">
              <a:lnSpc>
                <a:spcPct val="100000"/>
              </a:lnSpc>
              <a:spcBef>
                <a:spcPts val="45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1700" spc="-1" strike="noStrike">
              <a:solidFill>
                <a:srgbClr val="000000"/>
              </a:solidFill>
              <a:latin typeface="Tahoma"/>
            </a:endParaRPr>
          </a:p>
          <a:p>
            <a:pPr indent="0">
              <a:lnSpc>
                <a:spcPct val="100000"/>
              </a:lnSpc>
              <a:spcBef>
                <a:spcPts val="45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GB" sz="1700" spc="-1" strike="noStrike">
                <a:solidFill>
                  <a:srgbClr val="000000"/>
                </a:solidFill>
                <a:latin typeface="Courier New"/>
              </a:rPr>
              <a:t>    </a:t>
            </a:r>
            <a:r>
              <a:rPr b="0" lang="en-GB" sz="1700" spc="-1" strike="noStrike">
                <a:solidFill>
                  <a:srgbClr val="000000"/>
                </a:solidFill>
                <a:latin typeface="Courier New"/>
              </a:rPr>
              <a:t>}</a:t>
            </a:r>
            <a:endParaRPr b="0" lang="en-US" sz="1700" spc="-1" strike="noStrike">
              <a:solidFill>
                <a:srgbClr val="000000"/>
              </a:solidFill>
              <a:latin typeface="Tahoma"/>
            </a:endParaRPr>
          </a:p>
          <a:p>
            <a:pPr indent="0">
              <a:lnSpc>
                <a:spcPct val="100000"/>
              </a:lnSpc>
              <a:spcBef>
                <a:spcPts val="45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1700" spc="-1" strike="noStrike">
              <a:solidFill>
                <a:srgbClr val="000000"/>
              </a:solidFill>
              <a:latin typeface="Tahoma"/>
            </a:endParaRPr>
          </a:p>
          <a:p>
            <a:pPr indent="0">
              <a:lnSpc>
                <a:spcPct val="100000"/>
              </a:lnSpc>
              <a:spcBef>
                <a:spcPts val="45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GB" sz="1700" spc="-1" strike="noStrike">
                <a:solidFill>
                  <a:srgbClr val="000000"/>
                </a:solidFill>
                <a:latin typeface="Courier New"/>
              </a:rPr>
              <a:t>    </a:t>
            </a:r>
            <a:r>
              <a:rPr b="0" lang="en-GB" sz="1700" spc="-1" strike="noStrike">
                <a:solidFill>
                  <a:srgbClr val="000000"/>
                </a:solidFill>
                <a:latin typeface="Courier New"/>
              </a:rPr>
              <a:t>...</a:t>
            </a:r>
            <a:endParaRPr b="0" lang="en-US" sz="1700" spc="-1" strike="noStrike">
              <a:solidFill>
                <a:srgbClr val="000000"/>
              </a:solidFill>
              <a:latin typeface="Tahoma"/>
            </a:endParaRPr>
          </a:p>
          <a:p>
            <a:pPr indent="0">
              <a:lnSpc>
                <a:spcPct val="100000"/>
              </a:lnSpc>
              <a:spcBef>
                <a:spcPts val="45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GB" sz="1700" spc="-1" strike="noStrike">
                <a:solidFill>
                  <a:srgbClr val="000000"/>
                </a:solidFill>
                <a:latin typeface="Courier New"/>
              </a:rPr>
              <a:t>}</a:t>
            </a:r>
            <a:endParaRPr b="0" lang="en-US" sz="1700" spc="-1" strike="noStrike">
              <a:solidFill>
                <a:srgbClr val="000000"/>
              </a:solidFill>
              <a:latin typeface="Tahoma"/>
            </a:endParaRPr>
          </a:p>
        </p:txBody>
      </p:sp>
      <p:grpSp>
        <p:nvGrpSpPr>
          <p:cNvPr id="52" name="Group 3"/>
          <p:cNvGrpSpPr/>
          <p:nvPr/>
        </p:nvGrpSpPr>
        <p:grpSpPr>
          <a:xfrm>
            <a:off x="2743200" y="3244680"/>
            <a:ext cx="6324480" cy="720360"/>
            <a:chOff x="2743200" y="3244680"/>
            <a:chExt cx="6324480" cy="720360"/>
          </a:xfrm>
        </p:grpSpPr>
        <p:sp>
          <p:nvSpPr>
            <p:cNvPr id="53" name="Text Box 4"/>
            <p:cNvSpPr/>
            <p:nvPr/>
          </p:nvSpPr>
          <p:spPr>
            <a:xfrm>
              <a:off x="3978000" y="3244680"/>
              <a:ext cx="5089680" cy="720360"/>
            </a:xfrm>
            <a:prstGeom prst="rect">
              <a:avLst/>
            </a:prstGeom>
            <a:solidFill>
              <a:srgbClr val="ffffff"/>
            </a:solidFill>
            <a:ln w="9360">
              <a:solidFill>
                <a:srgbClr val="000000"/>
              </a:solidFill>
              <a:miter/>
            </a:ln>
          </p:spPr>
          <p:style>
            <a:lnRef idx="0"/>
            <a:fillRef idx="0"/>
            <a:effectRef idx="0"/>
            <a:fontRef idx="minor"/>
          </p:style>
          <p:txBody>
            <a:bodyPr lIns="90000" rIns="90000" tIns="46800" bIns="46800" anchor="t">
              <a:spAutoFit/>
            </a:bodyPr>
            <a:p>
              <a:pPr>
                <a:lnSpc>
                  <a:spcPct val="80000"/>
                </a:lnSpc>
                <a:spcBef>
                  <a:spcPts val="4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GB" sz="1400" spc="-1" strike="noStrike">
                  <a:solidFill>
                    <a:srgbClr val="000000"/>
                  </a:solidFill>
                  <a:latin typeface="Courier New"/>
                  <a:ea typeface="Times New Roman"/>
                </a:rPr>
                <a:t>public static void message1() {</a:t>
              </a:r>
              <a:endParaRPr b="0" lang="en-US" sz="1400" spc="-1" strike="noStrike">
                <a:solidFill>
                  <a:srgbClr val="000000"/>
                </a:solidFill>
                <a:latin typeface="Arial"/>
              </a:endParaRPr>
            </a:p>
            <a:p>
              <a:pPr>
                <a:lnSpc>
                  <a:spcPct val="80000"/>
                </a:lnSpc>
                <a:spcBef>
                  <a:spcPts val="4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GB" sz="1400" spc="-1" strike="noStrike">
                  <a:solidFill>
                    <a:srgbClr val="000000"/>
                  </a:solidFill>
                  <a:latin typeface="Courier New"/>
                  <a:ea typeface="Times New Roman"/>
                </a:rPr>
                <a:t>    </a:t>
              </a:r>
              <a:r>
                <a:rPr b="0" lang="en-GB" sz="1400" spc="-1" strike="noStrike">
                  <a:solidFill>
                    <a:srgbClr val="000000"/>
                  </a:solidFill>
                  <a:latin typeface="Courier New"/>
                  <a:ea typeface="Times New Roman"/>
                </a:rPr>
                <a:t>System.out.println("This is message1.");</a:t>
              </a:r>
              <a:endParaRPr b="0" lang="en-US" sz="1400" spc="-1" strike="noStrike">
                <a:solidFill>
                  <a:srgbClr val="000000"/>
                </a:solidFill>
                <a:latin typeface="Arial"/>
              </a:endParaRPr>
            </a:p>
            <a:p>
              <a:pPr>
                <a:lnSpc>
                  <a:spcPct val="80000"/>
                </a:lnSpc>
                <a:spcBef>
                  <a:spcPts val="4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GB" sz="1400" spc="-1" strike="noStrike">
                  <a:solidFill>
                    <a:srgbClr val="000000"/>
                  </a:solidFill>
                  <a:latin typeface="Courier New"/>
                  <a:ea typeface="Times New Roman"/>
                </a:rPr>
                <a:t>}</a:t>
              </a:r>
              <a:endParaRPr b="0" lang="en-US" sz="1400" spc="-1" strike="noStrike">
                <a:solidFill>
                  <a:srgbClr val="000000"/>
                </a:solidFill>
                <a:latin typeface="Arial"/>
              </a:endParaRPr>
            </a:p>
          </p:txBody>
        </p:sp>
        <p:sp>
          <p:nvSpPr>
            <p:cNvPr id="54" name="Line 5"/>
            <p:cNvSpPr/>
            <p:nvPr/>
          </p:nvSpPr>
          <p:spPr>
            <a:xfrm>
              <a:off x="2743200" y="3512880"/>
              <a:ext cx="1752480" cy="36360"/>
            </a:xfrm>
            <a:prstGeom prst="line">
              <a:avLst/>
            </a:prstGeom>
            <a:ln w="9360">
              <a:solidFill>
                <a:srgbClr val="003399"/>
              </a:solidFill>
              <a:miter/>
              <a:tailEnd len="med" type="triangle" w="med"/>
            </a:ln>
          </p:spPr>
          <p:style>
            <a:lnRef idx="0"/>
            <a:fillRef idx="0"/>
            <a:effectRef idx="0"/>
            <a:fontRef idx="minor"/>
          </p:style>
          <p:txBody>
            <a:bodyPr lIns="90000" rIns="90000" tIns="-10440" bIns="-10440" anchor="t">
              <a:noAutofit/>
            </a:bodyPr>
            <a:p>
              <a:endParaRPr b="0" lang="en-US" sz="1800" spc="-1" strike="noStrike">
                <a:solidFill>
                  <a:srgbClr val="000000"/>
                </a:solidFill>
                <a:latin typeface="Arial"/>
              </a:endParaRPr>
            </a:p>
          </p:txBody>
        </p:sp>
        <p:sp>
          <p:nvSpPr>
            <p:cNvPr id="55" name="Line 6"/>
            <p:cNvSpPr/>
            <p:nvPr/>
          </p:nvSpPr>
          <p:spPr>
            <a:xfrm flipH="1" flipV="1">
              <a:off x="2743200" y="3664800"/>
              <a:ext cx="1295280" cy="112680"/>
            </a:xfrm>
            <a:prstGeom prst="line">
              <a:avLst/>
            </a:prstGeom>
            <a:ln w="9360">
              <a:solidFill>
                <a:srgbClr val="003399"/>
              </a:solidFill>
              <a:miter/>
              <a:tailEnd len="med" type="triangle" w="med"/>
            </a:ln>
          </p:spPr>
          <p:style>
            <a:lnRef idx="0"/>
            <a:fillRef idx="0"/>
            <a:effectRef idx="0"/>
            <a:fontRef idx="minor"/>
          </p:style>
          <p:txBody>
            <a:bodyPr lIns="90000" rIns="90000" tIns="46800" bIns="46800" anchor="t">
              <a:noAutofit/>
            </a:bodyPr>
            <a:p>
              <a:endParaRPr b="0" lang="en-US" sz="1800" spc="-1" strike="noStrike">
                <a:solidFill>
                  <a:srgbClr val="000000"/>
                </a:solidFill>
                <a:latin typeface="Arial"/>
              </a:endParaRPr>
            </a:p>
          </p:txBody>
        </p:sp>
      </p:grpSp>
      <p:grpSp>
        <p:nvGrpSpPr>
          <p:cNvPr id="56" name="Group 7"/>
          <p:cNvGrpSpPr/>
          <p:nvPr/>
        </p:nvGrpSpPr>
        <p:grpSpPr>
          <a:xfrm>
            <a:off x="2514240" y="4160880"/>
            <a:ext cx="6553440" cy="1219320"/>
            <a:chOff x="2514240" y="4160880"/>
            <a:chExt cx="6553440" cy="1219320"/>
          </a:xfrm>
        </p:grpSpPr>
        <p:sp>
          <p:nvSpPr>
            <p:cNvPr id="57" name="Text Box 8"/>
            <p:cNvSpPr/>
            <p:nvPr/>
          </p:nvSpPr>
          <p:spPr>
            <a:xfrm>
              <a:off x="3965400" y="4160880"/>
              <a:ext cx="5102280" cy="1176120"/>
            </a:xfrm>
            <a:prstGeom prst="rect">
              <a:avLst/>
            </a:prstGeom>
            <a:solidFill>
              <a:srgbClr val="ffffff"/>
            </a:solidFill>
            <a:ln w="9360">
              <a:solidFill>
                <a:srgbClr val="000000"/>
              </a:solidFill>
              <a:miter/>
            </a:ln>
          </p:spPr>
          <p:style>
            <a:lnRef idx="0"/>
            <a:fillRef idx="0"/>
            <a:effectRef idx="0"/>
            <a:fontRef idx="minor"/>
          </p:style>
          <p:txBody>
            <a:bodyPr lIns="90000" rIns="90000" tIns="46800" bIns="46800" anchor="t">
              <a:spAutoFit/>
            </a:bodyPr>
            <a:p>
              <a:pPr>
                <a:lnSpc>
                  <a:spcPct val="80000"/>
                </a:lnSpc>
                <a:spcBef>
                  <a:spcPts val="4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GB" sz="1400" spc="-1" strike="noStrike">
                  <a:solidFill>
                    <a:srgbClr val="000000"/>
                  </a:solidFill>
                  <a:latin typeface="Courier New"/>
                  <a:ea typeface="Times New Roman"/>
                </a:rPr>
                <a:t>public static void message2() {</a:t>
              </a:r>
              <a:endParaRPr b="0" lang="en-US" sz="1400" spc="-1" strike="noStrike">
                <a:solidFill>
                  <a:srgbClr val="000000"/>
                </a:solidFill>
                <a:latin typeface="Arial"/>
              </a:endParaRPr>
            </a:p>
            <a:p>
              <a:pPr>
                <a:lnSpc>
                  <a:spcPct val="80000"/>
                </a:lnSpc>
                <a:spcBef>
                  <a:spcPts val="4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GB" sz="1400" spc="-1" strike="noStrike">
                  <a:solidFill>
                    <a:srgbClr val="000000"/>
                  </a:solidFill>
                  <a:latin typeface="Courier New"/>
                  <a:ea typeface="Times New Roman"/>
                </a:rPr>
                <a:t>    </a:t>
              </a:r>
              <a:r>
                <a:rPr b="0" lang="en-GB" sz="1400" spc="-1" strike="noStrike">
                  <a:solidFill>
                    <a:srgbClr val="000000"/>
                  </a:solidFill>
                  <a:latin typeface="Courier New"/>
                  <a:ea typeface="Times New Roman"/>
                </a:rPr>
                <a:t>System.out.println("This is message2.");</a:t>
              </a:r>
              <a:endParaRPr b="0" lang="en-US" sz="1400" spc="-1" strike="noStrike">
                <a:solidFill>
                  <a:srgbClr val="000000"/>
                </a:solidFill>
                <a:latin typeface="Arial"/>
              </a:endParaRPr>
            </a:p>
            <a:p>
              <a:pPr>
                <a:lnSpc>
                  <a:spcPct val="80000"/>
                </a:lnSpc>
                <a:spcBef>
                  <a:spcPts val="4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GB" sz="1400" spc="-1" strike="noStrike">
                  <a:solidFill>
                    <a:srgbClr val="000000"/>
                  </a:solidFill>
                  <a:latin typeface="Courier New"/>
                  <a:ea typeface="Times New Roman"/>
                </a:rPr>
                <a:t>    </a:t>
              </a:r>
              <a:r>
                <a:rPr b="1" lang="en-GB" sz="1400" spc="-1" strike="noStrike">
                  <a:solidFill>
                    <a:srgbClr val="000000"/>
                  </a:solidFill>
                  <a:latin typeface="Courier New"/>
                  <a:ea typeface="Times New Roman"/>
                </a:rPr>
                <a:t>message1();</a:t>
              </a:r>
              <a:endParaRPr b="0" lang="en-US" sz="1400" spc="-1" strike="noStrike">
                <a:solidFill>
                  <a:srgbClr val="000000"/>
                </a:solidFill>
                <a:latin typeface="Arial"/>
              </a:endParaRPr>
            </a:p>
            <a:p>
              <a:pPr>
                <a:lnSpc>
                  <a:spcPct val="80000"/>
                </a:lnSpc>
                <a:spcBef>
                  <a:spcPts val="4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GB" sz="1400" spc="-1" strike="noStrike">
                  <a:solidFill>
                    <a:srgbClr val="000000"/>
                  </a:solidFill>
                  <a:latin typeface="Courier New"/>
                  <a:ea typeface="Times New Roman"/>
                </a:rPr>
                <a:t>    </a:t>
              </a:r>
              <a:r>
                <a:rPr b="0" lang="en-GB" sz="1400" spc="-1" strike="noStrike">
                  <a:solidFill>
                    <a:srgbClr val="000000"/>
                  </a:solidFill>
                  <a:latin typeface="Courier New"/>
                  <a:ea typeface="Times New Roman"/>
                </a:rPr>
                <a:t>System.out.println("Done with message2.");</a:t>
              </a:r>
              <a:endParaRPr b="0" lang="en-US" sz="1400" spc="-1" strike="noStrike">
                <a:solidFill>
                  <a:srgbClr val="000000"/>
                </a:solidFill>
                <a:latin typeface="Arial"/>
              </a:endParaRPr>
            </a:p>
            <a:p>
              <a:pPr>
                <a:lnSpc>
                  <a:spcPct val="80000"/>
                </a:lnSpc>
                <a:spcBef>
                  <a:spcPts val="4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GB" sz="1400" spc="-1" strike="noStrike">
                  <a:solidFill>
                    <a:srgbClr val="000000"/>
                  </a:solidFill>
                  <a:latin typeface="Courier New"/>
                  <a:ea typeface="Times New Roman"/>
                </a:rPr>
                <a:t>}</a:t>
              </a:r>
              <a:endParaRPr b="0" lang="en-US" sz="1400" spc="-1" strike="noStrike">
                <a:solidFill>
                  <a:srgbClr val="000000"/>
                </a:solidFill>
                <a:latin typeface="Arial"/>
              </a:endParaRPr>
            </a:p>
          </p:txBody>
        </p:sp>
        <p:sp>
          <p:nvSpPr>
            <p:cNvPr id="58" name="Line 9"/>
            <p:cNvSpPr/>
            <p:nvPr/>
          </p:nvSpPr>
          <p:spPr>
            <a:xfrm>
              <a:off x="2590560" y="4237200"/>
              <a:ext cx="1828800" cy="228600"/>
            </a:xfrm>
            <a:prstGeom prst="line">
              <a:avLst/>
            </a:prstGeom>
            <a:ln w="9360">
              <a:solidFill>
                <a:srgbClr val="003399"/>
              </a:solidFill>
              <a:miter/>
              <a:tailEnd len="med" type="triangle" w="med"/>
            </a:ln>
          </p:spPr>
          <p:style>
            <a:lnRef idx="0"/>
            <a:fillRef idx="0"/>
            <a:effectRef idx="0"/>
            <a:fontRef idx="minor"/>
          </p:style>
          <p:txBody>
            <a:bodyPr lIns="90000" rIns="90000" tIns="46800" bIns="46800" anchor="t">
              <a:noAutofit/>
            </a:bodyPr>
            <a:p>
              <a:endParaRPr b="0" lang="en-US" sz="1800" spc="-1" strike="noStrike">
                <a:solidFill>
                  <a:srgbClr val="000000"/>
                </a:solidFill>
                <a:latin typeface="Arial"/>
              </a:endParaRPr>
            </a:p>
          </p:txBody>
        </p:sp>
        <p:sp>
          <p:nvSpPr>
            <p:cNvPr id="59" name="Line 10"/>
            <p:cNvSpPr/>
            <p:nvPr/>
          </p:nvSpPr>
          <p:spPr>
            <a:xfrm flipH="1" flipV="1">
              <a:off x="2514240" y="4313160"/>
              <a:ext cx="1523880" cy="1067040"/>
            </a:xfrm>
            <a:prstGeom prst="line">
              <a:avLst/>
            </a:prstGeom>
            <a:ln w="9360">
              <a:solidFill>
                <a:srgbClr val="003399"/>
              </a:solidFill>
              <a:miter/>
              <a:tailEnd len="med" type="triangle" w="med"/>
            </a:ln>
          </p:spPr>
          <p:style>
            <a:lnRef idx="0"/>
            <a:fillRef idx="0"/>
            <a:effectRef idx="0"/>
            <a:fontRef idx="minor"/>
          </p:style>
          <p:txBody>
            <a:bodyPr lIns="90000" rIns="90000" tIns="46800" bIns="46800" anchor="t">
              <a:noAutofit/>
            </a:bodyPr>
            <a:p>
              <a:endParaRPr b="0" lang="en-US" sz="1800" spc="-1" strike="noStrike">
                <a:solidFill>
                  <a:srgbClr val="000000"/>
                </a:solidFill>
                <a:latin typeface="Arial"/>
              </a:endParaRPr>
            </a:p>
          </p:txBody>
        </p:sp>
      </p:grpSp>
      <p:grpSp>
        <p:nvGrpSpPr>
          <p:cNvPr id="60" name="Group 11"/>
          <p:cNvGrpSpPr/>
          <p:nvPr/>
        </p:nvGrpSpPr>
        <p:grpSpPr>
          <a:xfrm>
            <a:off x="3962520" y="4827600"/>
            <a:ext cx="5105160" cy="1595160"/>
            <a:chOff x="3962520" y="4827600"/>
            <a:chExt cx="5105160" cy="1595160"/>
          </a:xfrm>
        </p:grpSpPr>
        <p:sp>
          <p:nvSpPr>
            <p:cNvPr id="61" name="Text Box 12"/>
            <p:cNvSpPr/>
            <p:nvPr/>
          </p:nvSpPr>
          <p:spPr>
            <a:xfrm>
              <a:off x="3962520" y="5702400"/>
              <a:ext cx="5105160" cy="720360"/>
            </a:xfrm>
            <a:prstGeom prst="rect">
              <a:avLst/>
            </a:prstGeom>
            <a:solidFill>
              <a:srgbClr val="ffffff"/>
            </a:solidFill>
            <a:ln w="9360">
              <a:solidFill>
                <a:srgbClr val="000000"/>
              </a:solidFill>
              <a:miter/>
            </a:ln>
          </p:spPr>
          <p:style>
            <a:lnRef idx="0"/>
            <a:fillRef idx="0"/>
            <a:effectRef idx="0"/>
            <a:fontRef idx="minor"/>
          </p:style>
          <p:txBody>
            <a:bodyPr lIns="90000" rIns="90000" tIns="46800" bIns="46800" anchor="t">
              <a:spAutoFit/>
            </a:bodyPr>
            <a:p>
              <a:pPr>
                <a:lnSpc>
                  <a:spcPct val="80000"/>
                </a:lnSpc>
                <a:spcBef>
                  <a:spcPts val="4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GB" sz="1400" spc="-1" strike="noStrike">
                  <a:solidFill>
                    <a:srgbClr val="000000"/>
                  </a:solidFill>
                  <a:latin typeface="Courier New"/>
                  <a:ea typeface="Times New Roman"/>
                </a:rPr>
                <a:t>public static void message1() {</a:t>
              </a:r>
              <a:endParaRPr b="0" lang="en-US" sz="1400" spc="-1" strike="noStrike">
                <a:solidFill>
                  <a:srgbClr val="000000"/>
                </a:solidFill>
                <a:latin typeface="Arial"/>
              </a:endParaRPr>
            </a:p>
            <a:p>
              <a:pPr>
                <a:lnSpc>
                  <a:spcPct val="80000"/>
                </a:lnSpc>
                <a:spcBef>
                  <a:spcPts val="4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GB" sz="1400" spc="-1" strike="noStrike">
                  <a:solidFill>
                    <a:srgbClr val="000000"/>
                  </a:solidFill>
                  <a:latin typeface="Courier New"/>
                  <a:ea typeface="Times New Roman"/>
                </a:rPr>
                <a:t>    </a:t>
              </a:r>
              <a:r>
                <a:rPr b="0" lang="en-GB" sz="1400" spc="-1" strike="noStrike">
                  <a:solidFill>
                    <a:srgbClr val="000000"/>
                  </a:solidFill>
                  <a:latin typeface="Courier New"/>
                  <a:ea typeface="Times New Roman"/>
                </a:rPr>
                <a:t>System.out.println("This is message1.");</a:t>
              </a:r>
              <a:endParaRPr b="0" lang="en-US" sz="1400" spc="-1" strike="noStrike">
                <a:solidFill>
                  <a:srgbClr val="000000"/>
                </a:solidFill>
                <a:latin typeface="Arial"/>
              </a:endParaRPr>
            </a:p>
            <a:p>
              <a:pPr>
                <a:lnSpc>
                  <a:spcPct val="80000"/>
                </a:lnSpc>
                <a:spcBef>
                  <a:spcPts val="4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GB" sz="1400" spc="-1" strike="noStrike">
                  <a:solidFill>
                    <a:srgbClr val="000000"/>
                  </a:solidFill>
                  <a:latin typeface="Courier New"/>
                  <a:ea typeface="Times New Roman"/>
                </a:rPr>
                <a:t>}</a:t>
              </a:r>
              <a:endParaRPr b="0" lang="en-US" sz="1400" spc="-1" strike="noStrike">
                <a:solidFill>
                  <a:srgbClr val="000000"/>
                </a:solidFill>
                <a:latin typeface="Arial"/>
              </a:endParaRPr>
            </a:p>
          </p:txBody>
        </p:sp>
        <p:sp>
          <p:nvSpPr>
            <p:cNvPr id="62" name="Line 13"/>
            <p:cNvSpPr/>
            <p:nvPr/>
          </p:nvSpPr>
          <p:spPr>
            <a:xfrm flipH="1">
              <a:off x="4489200" y="4827600"/>
              <a:ext cx="380880" cy="1143000"/>
            </a:xfrm>
            <a:prstGeom prst="line">
              <a:avLst/>
            </a:prstGeom>
            <a:ln w="9360">
              <a:solidFill>
                <a:srgbClr val="003399"/>
              </a:solidFill>
              <a:miter/>
              <a:tailEnd len="med" type="triangle" w="med"/>
            </a:ln>
          </p:spPr>
          <p:style>
            <a:lnRef idx="0"/>
            <a:fillRef idx="0"/>
            <a:effectRef idx="0"/>
            <a:fontRef idx="minor"/>
          </p:style>
          <p:txBody>
            <a:bodyPr lIns="90000" rIns="90000" tIns="46800" bIns="46800" anchor="t">
              <a:noAutofit/>
            </a:bodyPr>
            <a:p>
              <a:endParaRPr b="0" lang="en-US" sz="1800" spc="-1" strike="noStrike">
                <a:solidFill>
                  <a:srgbClr val="000000"/>
                </a:solidFill>
                <a:latin typeface="Arial"/>
              </a:endParaRPr>
            </a:p>
          </p:txBody>
        </p:sp>
        <p:sp>
          <p:nvSpPr>
            <p:cNvPr id="63" name="Line 14"/>
            <p:cNvSpPr/>
            <p:nvPr/>
          </p:nvSpPr>
          <p:spPr>
            <a:xfrm flipV="1">
              <a:off x="4108320" y="4827600"/>
              <a:ext cx="533160" cy="1447920"/>
            </a:xfrm>
            <a:prstGeom prst="line">
              <a:avLst/>
            </a:prstGeom>
            <a:ln w="9360">
              <a:solidFill>
                <a:srgbClr val="003399"/>
              </a:solidFill>
              <a:miter/>
              <a:tailEnd len="med" type="triangle" w="med"/>
            </a:ln>
          </p:spPr>
          <p:style>
            <a:lnRef idx="0"/>
            <a:fillRef idx="0"/>
            <a:effectRef idx="0"/>
            <a:fontRef idx="minor"/>
          </p:style>
          <p:txBody>
            <a:bodyPr lIns="90000" rIns="90000" tIns="46800" bIns="46800" anchor="t">
              <a:noAutofit/>
            </a:bodyPr>
            <a:p>
              <a:endParaRPr b="0" lang="en-US" sz="1800" spc="-1" strike="noStrike">
                <a:solidFill>
                  <a:srgbClr val="000000"/>
                </a:solidFill>
                <a:latin typeface="Arial"/>
              </a:endParaRPr>
            </a:p>
          </p:txBody>
        </p:sp>
      </p:grpSp>
      <p:sp>
        <p:nvSpPr>
          <p:cNvPr id="64" name="PlaceHolder 2"/>
          <p:cNvSpPr>
            <a:spLocks noGrp="1"/>
          </p:cNvSpPr>
          <p:nvPr>
            <p:ph type="title"/>
          </p:nvPr>
        </p:nvSpPr>
        <p:spPr>
          <a:xfrm>
            <a:off x="457200" y="-360"/>
            <a:ext cx="8229600" cy="1143000"/>
          </a:xfrm>
          <a:prstGeom prst="rect">
            <a:avLst/>
          </a:prstGeom>
          <a:noFill/>
          <a:ln w="0">
            <a:noFill/>
          </a:ln>
        </p:spPr>
        <p:txBody>
          <a:bodyPr lIns="91440" rIns="91440" tIns="45720" bIns="45720" anchor="ctr">
            <a:noAutofit/>
          </a:bodyPr>
          <a:p>
            <a:pPr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GB" sz="4400" spc="-1" strike="noStrike">
                <a:solidFill>
                  <a:srgbClr val="ffffff"/>
                </a:solidFill>
                <a:latin typeface="Tahoma"/>
              </a:rPr>
              <a:t>Control flow</a:t>
            </a:r>
            <a:endParaRPr b="1" lang="en-US" sz="4400" spc="-1" strike="noStrike">
              <a:solidFill>
                <a:srgbClr val="ffffff"/>
              </a:solidFill>
              <a:latin typeface="Tahoma"/>
            </a:endParaRPr>
          </a:p>
        </p:txBody>
      </p:sp>
      <p:sp>
        <p:nvSpPr>
          <p:cNvPr id="65" name="TextBox 2"/>
          <p:cNvSpPr/>
          <p:nvPr/>
        </p:nvSpPr>
        <p:spPr>
          <a:xfrm>
            <a:off x="1163520" y="4968720"/>
            <a:ext cx="2378160" cy="1739880"/>
          </a:xfrm>
          <a:prstGeom prst="rect">
            <a:avLst/>
          </a:prstGeom>
          <a:noFill/>
          <a:ln w="0">
            <a:noFill/>
          </a:ln>
        </p:spPr>
        <p:style>
          <a:lnRef idx="0"/>
          <a:fillRef idx="0"/>
          <a:effectRef idx="0"/>
          <a:fontRef idx="minor"/>
        </p:style>
        <p:txBody>
          <a:bodyPr wrap="none" lIns="90000" rIns="90000" tIns="46800" bIns="46800" anchor="t">
            <a:spAutoFit/>
          </a:bodyPr>
          <a:p>
            <a:pP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GB" sz="1800" spc="-1" strike="noStrike">
                <a:solidFill>
                  <a:srgbClr val="ff0000"/>
                </a:solidFill>
                <a:latin typeface="Arial"/>
              </a:rPr>
              <a:t>Output:</a:t>
            </a:r>
            <a:endParaRPr b="0" lang="en-US" sz="1800" spc="-1" strike="noStrike">
              <a:solidFill>
                <a:srgbClr val="000000"/>
              </a:solidFill>
              <a:latin typeface="Arial"/>
            </a:endParaRPr>
          </a:p>
          <a:p>
            <a:pP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GB" sz="1800" spc="-1" strike="noStrike">
                <a:solidFill>
                  <a:srgbClr val="ff0000"/>
                </a:solidFill>
                <a:latin typeface="Arial"/>
              </a:rPr>
              <a:t>This is message1.</a:t>
            </a:r>
            <a:endParaRPr b="0" lang="en-US" sz="1800" spc="-1" strike="noStrike">
              <a:solidFill>
                <a:srgbClr val="000000"/>
              </a:solidFill>
              <a:latin typeface="Arial"/>
            </a:endParaRPr>
          </a:p>
          <a:p>
            <a:pP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GB" sz="1800" spc="-1" strike="noStrike">
                <a:solidFill>
                  <a:srgbClr val="ff0000"/>
                </a:solidFill>
                <a:latin typeface="Arial"/>
              </a:rPr>
              <a:t>This is message2.</a:t>
            </a:r>
            <a:endParaRPr b="0" lang="en-US" sz="1800" spc="-1" strike="noStrike">
              <a:solidFill>
                <a:srgbClr val="000000"/>
              </a:solidFill>
              <a:latin typeface="Arial"/>
            </a:endParaRPr>
          </a:p>
          <a:p>
            <a:pP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GB" sz="1800" spc="-1" strike="noStrike">
                <a:solidFill>
                  <a:srgbClr val="ff0000"/>
                </a:solidFill>
                <a:latin typeface="Arial"/>
              </a:rPr>
              <a:t>This is message1.</a:t>
            </a:r>
            <a:endParaRPr b="0" lang="en-US" sz="1800" spc="-1" strike="noStrike">
              <a:solidFill>
                <a:srgbClr val="000000"/>
              </a:solidFill>
              <a:latin typeface="Arial"/>
            </a:endParaRPr>
          </a:p>
          <a:p>
            <a:pP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GB" sz="1800" spc="-1" strike="noStrike">
                <a:solidFill>
                  <a:srgbClr val="ff0000"/>
                </a:solidFill>
                <a:latin typeface="Arial"/>
              </a:rPr>
              <a:t>Done with message2.</a:t>
            </a:r>
            <a:endParaRPr b="0" lang="en-US" sz="1800" spc="-1" strike="noStrike">
              <a:solidFill>
                <a:srgbClr val="000000"/>
              </a:solidFill>
              <a:latin typeface="Arial"/>
            </a:endParaRPr>
          </a:p>
          <a:p>
            <a:pP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1800" spc="-1" strike="noStrike">
              <a:solidFill>
                <a:srgbClr val="000000"/>
              </a:solidFill>
              <a:latin typeface="Arial"/>
            </a:endParaRPr>
          </a:p>
        </p:txBody>
      </p:sp>
    </p:spTree>
  </p:cSld>
  <p:timing>
    <p:tnLst>
      <p:par>
        <p:cTn id="229" dur="indefinite" restart="never" nodeType="tmRoot">
          <p:childTnLst>
            <p:seq>
              <p:cTn id="230" dur="indefinite" nodeType="mainSeq">
                <p:childTnLst>
                  <p:par>
                    <p:cTn id="231" nodeType="clickEffect" fill="hold">
                      <p:stCondLst>
                        <p:cond delay="indefinite"/>
                      </p:stCondLst>
                      <p:childTnLst>
                        <p:par>
                          <p:cTn id="232" nodeType="withEffect" fill="hold">
                            <p:stCondLst>
                              <p:cond delay="0"/>
                            </p:stCondLst>
                            <p:childTnLst>
                              <p:par>
                                <p:cTn id="233" nodeType="clickEffect" fill="hold" presetClass="entr" presetID="1">
                                  <p:stCondLst>
                                    <p:cond delay="0"/>
                                  </p:stCondLst>
                                  <p:childTnLst>
                                    <p:set>
                                      <p:cBhvr>
                                        <p:cTn id="234" dur="1" fill="hold">
                                          <p:stCondLst>
                                            <p:cond delay="0"/>
                                          </p:stCondLst>
                                        </p:cTn>
                                        <p:tgtEl>
                                          <p:spTgt spid="51">
                                            <p:txEl>
                                              <p:pRg st="3" end="3"/>
                                            </p:txEl>
                                          </p:spTgt>
                                        </p:tgtEl>
                                        <p:attrNameLst>
                                          <p:attrName>style.visibility</p:attrName>
                                        </p:attrNameLst>
                                      </p:cBhvr>
                                      <p:to>
                                        <p:strVal val="visible"/>
                                      </p:to>
                                    </p:set>
                                  </p:childTnLst>
                                </p:cTn>
                              </p:par>
                            </p:childTnLst>
                          </p:cTn>
                        </p:par>
                      </p:childTnLst>
                    </p:cTn>
                  </p:par>
                  <p:par>
                    <p:cTn id="235" nodeType="clickEffect" fill="hold">
                      <p:stCondLst>
                        <p:cond delay="indefinite"/>
                      </p:stCondLst>
                      <p:childTnLst>
                        <p:par>
                          <p:cTn id="236" nodeType="withEffect" fill="hold">
                            <p:stCondLst>
                              <p:cond delay="0"/>
                            </p:stCondLst>
                            <p:childTnLst>
                              <p:par>
                                <p:cTn id="237" nodeType="clickEffect" fill="hold" presetClass="entr" presetID="1">
                                  <p:stCondLst>
                                    <p:cond delay="0"/>
                                  </p:stCondLst>
                                  <p:childTnLst>
                                    <p:set>
                                      <p:cBhvr>
                                        <p:cTn id="238" dur="1" fill="hold">
                                          <p:stCondLst>
                                            <p:cond delay="0"/>
                                          </p:stCondLst>
                                        </p:cTn>
                                        <p:tgtEl>
                                          <p:spTgt spid="51">
                                            <p:txEl>
                                              <p:pRg st="4" end="4"/>
                                            </p:txEl>
                                          </p:spTgt>
                                        </p:tgtEl>
                                        <p:attrNameLst>
                                          <p:attrName>style.visibility</p:attrName>
                                        </p:attrNameLst>
                                      </p:cBhvr>
                                      <p:to>
                                        <p:strVal val="visible"/>
                                      </p:to>
                                    </p:set>
                                  </p:childTnLst>
                                </p:cTn>
                              </p:par>
                              <p:par>
                                <p:cTn id="239" nodeType="withEffect" fill="hold" presetClass="entr" presetID="1">
                                  <p:stCondLst>
                                    <p:cond delay="0"/>
                                  </p:stCondLst>
                                  <p:childTnLst>
                                    <p:set>
                                      <p:cBhvr>
                                        <p:cTn id="240" dur="1" fill="hold">
                                          <p:stCondLst>
                                            <p:cond delay="0"/>
                                          </p:stCondLst>
                                        </p:cTn>
                                        <p:tgtEl>
                                          <p:spTgt spid="51">
                                            <p:txEl>
                                              <p:pRg st="5" end="5"/>
                                            </p:txEl>
                                          </p:spTgt>
                                        </p:tgtEl>
                                        <p:attrNameLst>
                                          <p:attrName>style.visibility</p:attrName>
                                        </p:attrNameLst>
                                      </p:cBhvr>
                                      <p:to>
                                        <p:strVal val="visible"/>
                                      </p:to>
                                    </p:set>
                                  </p:childTnLst>
                                </p:cTn>
                              </p:par>
                              <p:par>
                                <p:cTn id="241" nodeType="withEffect" fill="hold" presetClass="entr" presetID="1">
                                  <p:stCondLst>
                                    <p:cond delay="0"/>
                                  </p:stCondLst>
                                  <p:childTnLst>
                                    <p:set>
                                      <p:cBhvr>
                                        <p:cTn id="242" dur="1" fill="hold">
                                          <p:stCondLst>
                                            <p:cond delay="0"/>
                                          </p:stCondLst>
                                        </p:cTn>
                                        <p:tgtEl>
                                          <p:spTgt spid="51">
                                            <p:txEl>
                                              <p:pRg st="6" end="6"/>
                                            </p:txEl>
                                          </p:spTgt>
                                        </p:tgtEl>
                                        <p:attrNameLst>
                                          <p:attrName>style.visibility</p:attrName>
                                        </p:attrNameLst>
                                      </p:cBhvr>
                                      <p:to>
                                        <p:strVal val="visible"/>
                                      </p:to>
                                    </p:set>
                                  </p:childTnLst>
                                </p:cTn>
                              </p:par>
                              <p:par>
                                <p:cTn id="243" nodeType="withEffect" fill="hold" presetClass="entr" presetID="1">
                                  <p:stCondLst>
                                    <p:cond delay="0"/>
                                  </p:stCondLst>
                                  <p:childTnLst>
                                    <p:set>
                                      <p:cBhvr>
                                        <p:cTn id="244" dur="1" fill="hold">
                                          <p:stCondLst>
                                            <p:cond delay="0"/>
                                          </p:stCondLst>
                                        </p:cTn>
                                        <p:tgtEl>
                                          <p:spTgt spid="51">
                                            <p:txEl>
                                              <p:pRg st="7" end="7"/>
                                            </p:txEl>
                                          </p:spTgt>
                                        </p:tgtEl>
                                        <p:attrNameLst>
                                          <p:attrName>style.visibility</p:attrName>
                                        </p:attrNameLst>
                                      </p:cBhvr>
                                      <p:to>
                                        <p:strVal val="visible"/>
                                      </p:to>
                                    </p:set>
                                  </p:childTnLst>
                                </p:cTn>
                              </p:par>
                              <p:par>
                                <p:cTn id="245" nodeType="withEffect" fill="hold" presetClass="entr" presetID="1">
                                  <p:stCondLst>
                                    <p:cond delay="0"/>
                                  </p:stCondLst>
                                  <p:childTnLst>
                                    <p:set>
                                      <p:cBhvr>
                                        <p:cTn id="246" dur="1" fill="hold">
                                          <p:stCondLst>
                                            <p:cond delay="0"/>
                                          </p:stCondLst>
                                        </p:cTn>
                                        <p:tgtEl>
                                          <p:spTgt spid="51">
                                            <p:txEl>
                                              <p:pRg st="8" end="8"/>
                                            </p:txEl>
                                          </p:spTgt>
                                        </p:tgtEl>
                                        <p:attrNameLst>
                                          <p:attrName>style.visibility</p:attrName>
                                        </p:attrNameLst>
                                      </p:cBhvr>
                                      <p:to>
                                        <p:strVal val="visible"/>
                                      </p:to>
                                    </p:set>
                                  </p:childTnLst>
                                </p:cTn>
                              </p:par>
                              <p:par>
                                <p:cTn id="247" nodeType="withEffect" fill="hold" presetClass="entr" presetID="1">
                                  <p:stCondLst>
                                    <p:cond delay="0"/>
                                  </p:stCondLst>
                                  <p:childTnLst>
                                    <p:set>
                                      <p:cBhvr>
                                        <p:cTn id="248" dur="1" fill="hold">
                                          <p:stCondLst>
                                            <p:cond delay="0"/>
                                          </p:stCondLst>
                                        </p:cTn>
                                        <p:tgtEl>
                                          <p:spTgt spid="51">
                                            <p:txEl>
                                              <p:pRg st="11" end="11"/>
                                            </p:txEl>
                                          </p:spTgt>
                                        </p:tgtEl>
                                        <p:attrNameLst>
                                          <p:attrName>style.visibility</p:attrName>
                                        </p:attrNameLst>
                                      </p:cBhvr>
                                      <p:to>
                                        <p:strVal val="visible"/>
                                      </p:to>
                                    </p:set>
                                  </p:childTnLst>
                                </p:cTn>
                              </p:par>
                              <p:par>
                                <p:cTn id="249" nodeType="withEffect" fill="hold" presetClass="entr" presetID="1">
                                  <p:stCondLst>
                                    <p:cond delay="0"/>
                                  </p:stCondLst>
                                  <p:childTnLst>
                                    <p:set>
                                      <p:cBhvr>
                                        <p:cTn id="250" dur="1" fill="hold">
                                          <p:stCondLst>
                                            <p:cond delay="0"/>
                                          </p:stCondLst>
                                        </p:cTn>
                                        <p:tgtEl>
                                          <p:spTgt spid="51">
                                            <p:txEl>
                                              <p:pRg st="13" end="13"/>
                                            </p:txEl>
                                          </p:spTgt>
                                        </p:tgtEl>
                                        <p:attrNameLst>
                                          <p:attrName>style.visibility</p:attrName>
                                        </p:attrNameLst>
                                      </p:cBhvr>
                                      <p:to>
                                        <p:strVal val="visible"/>
                                      </p:to>
                                    </p:set>
                                  </p:childTnLst>
                                </p:cTn>
                              </p:par>
                              <p:par>
                                <p:cTn id="251" nodeType="withEffect" fill="hold" presetClass="entr" presetID="1">
                                  <p:stCondLst>
                                    <p:cond delay="0"/>
                                  </p:stCondLst>
                                  <p:childTnLst>
                                    <p:set>
                                      <p:cBhvr>
                                        <p:cTn id="252" dur="1" fill="hold">
                                          <p:stCondLst>
                                            <p:cond delay="0"/>
                                          </p:stCondLst>
                                        </p:cTn>
                                        <p:tgtEl>
                                          <p:spTgt spid="51">
                                            <p:txEl>
                                              <p:pRg st="14" end="14"/>
                                            </p:txEl>
                                          </p:spTgt>
                                        </p:tgtEl>
                                        <p:attrNameLst>
                                          <p:attrName>style.visibility</p:attrName>
                                        </p:attrNameLst>
                                      </p:cBhvr>
                                      <p:to>
                                        <p:strVal val="visible"/>
                                      </p:to>
                                    </p:set>
                                  </p:childTnLst>
                                </p:cTn>
                              </p:par>
                            </p:childTnLst>
                          </p:cTn>
                        </p:par>
                      </p:childTnLst>
                    </p:cTn>
                  </p:par>
                  <p:par>
                    <p:cTn id="253" nodeType="clickEffect" fill="hold">
                      <p:stCondLst>
                        <p:cond delay="indefinite"/>
                      </p:stCondLst>
                      <p:childTnLst>
                        <p:par>
                          <p:cTn id="254" nodeType="withEffect" fill="hold">
                            <p:stCondLst>
                              <p:cond delay="0"/>
                            </p:stCondLst>
                            <p:childTnLst>
                              <p:par>
                                <p:cTn id="255" nodeType="clickEffect" fill="hold" presetClass="entr" presetID="1">
                                  <p:stCondLst>
                                    <p:cond delay="0"/>
                                  </p:stCondLst>
                                  <p:childTnLst>
                                    <p:set>
                                      <p:cBhvr>
                                        <p:cTn id="256" dur="1" fill="hold">
                                          <p:stCondLst>
                                            <p:cond delay="0"/>
                                          </p:stCondLst>
                                        </p:cTn>
                                        <p:tgtEl>
                                          <p:spTgt spid="52"/>
                                        </p:tgtEl>
                                        <p:attrNameLst>
                                          <p:attrName>style.visibility</p:attrName>
                                        </p:attrNameLst>
                                      </p:cBhvr>
                                      <p:to>
                                        <p:strVal val="visible"/>
                                      </p:to>
                                    </p:set>
                                  </p:childTnLst>
                                </p:cTn>
                              </p:par>
                            </p:childTnLst>
                          </p:cTn>
                        </p:par>
                      </p:childTnLst>
                    </p:cTn>
                  </p:par>
                  <p:par>
                    <p:cTn id="257" nodeType="clickEffect" fill="hold">
                      <p:stCondLst>
                        <p:cond delay="indefinite"/>
                      </p:stCondLst>
                      <p:childTnLst>
                        <p:par>
                          <p:cTn id="258" nodeType="withEffect" fill="hold">
                            <p:stCondLst>
                              <p:cond delay="0"/>
                            </p:stCondLst>
                            <p:childTnLst>
                              <p:par>
                                <p:cTn id="259" nodeType="clickEffect" fill="hold" presetClass="entr" presetID="1">
                                  <p:stCondLst>
                                    <p:cond delay="0"/>
                                  </p:stCondLst>
                                  <p:childTnLst>
                                    <p:set>
                                      <p:cBhvr>
                                        <p:cTn id="260" dur="1" fill="hold">
                                          <p:stCondLst>
                                            <p:cond delay="0"/>
                                          </p:stCondLst>
                                        </p:cTn>
                                        <p:tgtEl>
                                          <p:spTgt spid="56"/>
                                        </p:tgtEl>
                                        <p:attrNameLst>
                                          <p:attrName>style.visibility</p:attrName>
                                        </p:attrNameLst>
                                      </p:cBhvr>
                                      <p:to>
                                        <p:strVal val="visible"/>
                                      </p:to>
                                    </p:set>
                                  </p:childTnLst>
                                </p:cTn>
                              </p:par>
                            </p:childTnLst>
                          </p:cTn>
                        </p:par>
                      </p:childTnLst>
                    </p:cTn>
                  </p:par>
                  <p:par>
                    <p:cTn id="261" nodeType="clickEffect" fill="hold">
                      <p:stCondLst>
                        <p:cond delay="indefinite"/>
                      </p:stCondLst>
                      <p:childTnLst>
                        <p:par>
                          <p:cTn id="262" nodeType="withEffect" fill="hold">
                            <p:stCondLst>
                              <p:cond delay="0"/>
                            </p:stCondLst>
                            <p:childTnLst>
                              <p:par>
                                <p:cTn id="263" nodeType="clickEffect" fill="hold" presetClass="entr" presetID="1">
                                  <p:stCondLst>
                                    <p:cond delay="0"/>
                                  </p:stCondLst>
                                  <p:childTnLst>
                                    <p:set>
                                      <p:cBhvr>
                                        <p:cTn id="264" dur="1" fill="hold">
                                          <p:stCondLst>
                                            <p:cond delay="0"/>
                                          </p:stCondLst>
                                        </p:cTn>
                                        <p:tgtEl>
                                          <p:spTgt spid="60"/>
                                        </p:tgtEl>
                                        <p:attrNameLst>
                                          <p:attrName>style.visibility</p:attrName>
                                        </p:attrNameLst>
                                      </p:cBhvr>
                                      <p:to>
                                        <p:strVal val="visible"/>
                                      </p:to>
                                    </p:set>
                                  </p:childTnLst>
                                </p:cTn>
                              </p:par>
                            </p:childTnLst>
                          </p:cTn>
                        </p:par>
                      </p:childTnLst>
                    </p:cTn>
                  </p:par>
                  <p:par>
                    <p:cTn id="265" nodeType="clickEffect" fill="hold">
                      <p:stCondLst>
                        <p:cond delay="indefinite"/>
                      </p:stCondLst>
                      <p:childTnLst>
                        <p:par>
                          <p:cTn id="266" nodeType="withEffect" fill="hold">
                            <p:stCondLst>
                              <p:cond delay="0"/>
                            </p:stCondLst>
                            <p:childTnLst>
                              <p:par>
                                <p:cTn id="267" nodeType="clickEffect" fill="hold" presetClass="entr" presetID="1">
                                  <p:stCondLst>
                                    <p:cond delay="0"/>
                                  </p:stCondLst>
                                  <p:childTnLst>
                                    <p:set>
                                      <p:cBhvr>
                                        <p:cTn id="268" dur="1" fill="hold">
                                          <p:stCondLst>
                                            <p:cond delay="0"/>
                                          </p:stCondLst>
                                        </p:cTn>
                                        <p:tgtEl>
                                          <p:spTgt spid="65"/>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6" name="PlaceHolder 1"/>
          <p:cNvSpPr>
            <a:spLocks noGrp="1"/>
          </p:cNvSpPr>
          <p:nvPr>
            <p:ph type="title"/>
          </p:nvPr>
        </p:nvSpPr>
        <p:spPr>
          <a:xfrm>
            <a:off x="457200" y="-360"/>
            <a:ext cx="8229600" cy="1143000"/>
          </a:xfrm>
          <a:prstGeom prst="rect">
            <a:avLst/>
          </a:prstGeom>
          <a:noFill/>
          <a:ln w="0">
            <a:noFill/>
          </a:ln>
        </p:spPr>
        <p:txBody>
          <a:bodyPr lIns="91440" rIns="91440" tIns="45720" bIns="45720" anchor="ctr">
            <a:noAutofit/>
          </a:bodyPr>
          <a:p>
            <a:pPr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4400" spc="-1" strike="noStrike">
                <a:solidFill>
                  <a:srgbClr val="ffffff"/>
                </a:solidFill>
                <a:latin typeface="Tahoma"/>
              </a:rPr>
              <a:t>Method Signature</a:t>
            </a:r>
            <a:endParaRPr b="1" lang="en-US" sz="4400" spc="-1" strike="noStrike">
              <a:solidFill>
                <a:srgbClr val="ffffff"/>
              </a:solidFill>
              <a:latin typeface="Tahoma"/>
            </a:endParaRPr>
          </a:p>
        </p:txBody>
      </p:sp>
      <p:sp>
        <p:nvSpPr>
          <p:cNvPr id="67" name="PlaceHolder 2"/>
          <p:cNvSpPr>
            <a:spLocks noGrp="1"/>
          </p:cNvSpPr>
          <p:nvPr>
            <p:ph/>
          </p:nvPr>
        </p:nvSpPr>
        <p:spPr>
          <a:xfrm>
            <a:off x="151920" y="1294920"/>
            <a:ext cx="8991720" cy="5410440"/>
          </a:xfrm>
          <a:prstGeom prst="rect">
            <a:avLst/>
          </a:prstGeom>
          <a:noFill/>
          <a:ln w="0">
            <a:noFill/>
          </a:ln>
        </p:spPr>
        <p:txBody>
          <a:bodyPr lIns="91440" rIns="91440" tIns="45720" bIns="45720" anchor="t">
            <a:normAutofit/>
          </a:bodyPr>
          <a:p>
            <a:pPr indent="0">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A </a:t>
            </a:r>
            <a:r>
              <a:rPr b="1" lang="en-US" sz="2000" spc="-1" strike="noStrike">
                <a:solidFill>
                  <a:srgbClr val="000000"/>
                </a:solidFill>
                <a:latin typeface="Tahoma"/>
              </a:rPr>
              <a:t>method signature</a:t>
            </a:r>
            <a:r>
              <a:rPr b="0" lang="en-US" sz="2000" spc="-1" strike="noStrike">
                <a:solidFill>
                  <a:srgbClr val="000000"/>
                </a:solidFill>
                <a:latin typeface="Tahoma"/>
              </a:rPr>
              <a:t> for a method consists of the method name and the ordered, possibly empty, list of </a:t>
            </a:r>
            <a:r>
              <a:rPr b="1" lang="en-US" sz="2000" spc="-1" strike="noStrike">
                <a:solidFill>
                  <a:srgbClr val="000000"/>
                </a:solidFill>
                <a:latin typeface="Tahoma"/>
              </a:rPr>
              <a:t>parameter types</a:t>
            </a:r>
            <a:r>
              <a:rPr b="0" lang="en-US" sz="2000" spc="-1" strike="noStrike">
                <a:solidFill>
                  <a:srgbClr val="000000"/>
                </a:solidFill>
                <a:latin typeface="Tahoma"/>
              </a:rPr>
              <a:t>. </a:t>
            </a:r>
            <a:endParaRPr b="0" lang="en-US" sz="2000" spc="-1" strike="noStrike">
              <a:solidFill>
                <a:srgbClr val="000000"/>
              </a:solidFill>
              <a:latin typeface="Tahoma"/>
            </a:endParaRPr>
          </a:p>
          <a:p>
            <a:pPr indent="0">
              <a:lnSpc>
                <a:spcPct val="10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public </a:t>
            </a:r>
            <a:r>
              <a:rPr b="1" lang="en-US" sz="2000" spc="-1" strike="noStrike">
                <a:solidFill>
                  <a:srgbClr val="000000"/>
                </a:solidFill>
                <a:latin typeface="Courier New"/>
              </a:rPr>
              <a:t>void</a:t>
            </a:r>
            <a:r>
              <a:rPr b="0" lang="en-US" sz="2000" spc="-1" strike="noStrike">
                <a:solidFill>
                  <a:srgbClr val="000000"/>
                </a:solidFill>
                <a:latin typeface="Courier New"/>
              </a:rPr>
              <a:t> </a:t>
            </a:r>
            <a:r>
              <a:rPr b="1" lang="en-US" sz="2000" spc="-1" strike="noStrike">
                <a:solidFill>
                  <a:srgbClr val="000000"/>
                </a:solidFill>
                <a:latin typeface="Tahoma"/>
              </a:rPr>
              <a:t>name</a:t>
            </a:r>
            <a:r>
              <a:rPr b="0" lang="en-US" sz="2000" spc="-1" strike="noStrike">
                <a:solidFill>
                  <a:srgbClr val="000000"/>
                </a:solidFill>
                <a:latin typeface="Courier New"/>
              </a:rPr>
              <a:t>(</a:t>
            </a:r>
            <a:r>
              <a:rPr b="1" lang="en-US" sz="2000" spc="-1" strike="noStrike">
                <a:solidFill>
                  <a:srgbClr val="000000"/>
                </a:solidFill>
                <a:latin typeface="Tahoma"/>
              </a:rPr>
              <a:t>parameters</a:t>
            </a:r>
            <a:r>
              <a:rPr b="0" lang="en-US" sz="2000" spc="-1" strike="noStrike">
                <a:solidFill>
                  <a:srgbClr val="000000"/>
                </a:solidFill>
                <a:latin typeface="Courier New"/>
              </a:rPr>
              <a:t>){</a:t>
            </a:r>
            <a:endParaRPr b="0" lang="en-US" sz="2000" spc="-1" strike="noStrike">
              <a:solidFill>
                <a:srgbClr val="000000"/>
              </a:solidFill>
              <a:latin typeface="Tahoma"/>
            </a:endParaRPr>
          </a:p>
          <a:p>
            <a:pPr lvl="1" marL="625320" indent="-279360">
              <a:lnSpc>
                <a:spcPct val="8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    </a:t>
            </a:r>
            <a:r>
              <a:rPr b="1" lang="en-US" sz="2000" spc="-1" strike="noStrike">
                <a:solidFill>
                  <a:srgbClr val="000000"/>
                </a:solidFill>
                <a:latin typeface="Tahoma"/>
              </a:rPr>
              <a:t>statements</a:t>
            </a:r>
            <a:r>
              <a:rPr b="0" lang="en-US" sz="2000" spc="-1" strike="noStrike">
                <a:solidFill>
                  <a:srgbClr val="000000"/>
                </a:solidFill>
                <a:latin typeface="Courier New"/>
              </a:rPr>
              <a:t>;</a:t>
            </a:r>
            <a:endParaRPr b="0" lang="en-US" sz="2000" spc="-1" strike="noStrike">
              <a:solidFill>
                <a:srgbClr val="000000"/>
              </a:solidFill>
              <a:latin typeface="Tahoma"/>
            </a:endParaRPr>
          </a:p>
          <a:p>
            <a:pPr lvl="1" marL="625320" indent="-279360">
              <a:lnSpc>
                <a:spcPct val="8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a:t>
            </a:r>
            <a:endParaRPr b="0" lang="en-US" sz="2000" spc="-1" strike="noStrike">
              <a:solidFill>
                <a:srgbClr val="000000"/>
              </a:solidFill>
              <a:latin typeface="Tahoma"/>
            </a:endParaRPr>
          </a:p>
          <a:p>
            <a:pPr indent="0">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Examples:</a:t>
            </a:r>
            <a:endParaRPr b="0" lang="en-US" sz="2000" spc="-1" strike="noStrike">
              <a:solidFill>
                <a:srgbClr val="000000"/>
              </a:solidFill>
              <a:latin typeface="Tahoma"/>
            </a:endParaRPr>
          </a:p>
          <a:p>
            <a:pPr indent="0">
              <a:lnSpc>
                <a:spcPct val="10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public static void method1(){</a:t>
            </a:r>
            <a:endParaRPr b="0" lang="en-US" sz="2000" spc="-1" strike="noStrike">
              <a:solidFill>
                <a:srgbClr val="000000"/>
              </a:solidFill>
              <a:latin typeface="Tahoma"/>
            </a:endParaRPr>
          </a:p>
          <a:p>
            <a:pPr indent="0">
              <a:lnSpc>
                <a:spcPct val="10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endParaRPr b="0" lang="en-US" sz="2000" spc="-1" strike="noStrike">
              <a:solidFill>
                <a:srgbClr val="000000"/>
              </a:solidFill>
              <a:latin typeface="Tahoma"/>
            </a:endParaRPr>
          </a:p>
          <a:p>
            <a:pPr indent="0">
              <a:lnSpc>
                <a:spcPct val="10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a:t>
            </a:r>
            <a:endParaRPr b="0" lang="en-US" sz="2000" spc="-1" strike="noStrike">
              <a:solidFill>
                <a:srgbClr val="000000"/>
              </a:solidFill>
              <a:latin typeface="Tahoma"/>
            </a:endParaRPr>
          </a:p>
          <a:p>
            <a:pPr indent="0">
              <a:lnSpc>
                <a:spcPct val="10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Tahoma"/>
            </a:endParaRPr>
          </a:p>
          <a:p>
            <a:pPr indent="0">
              <a:lnSpc>
                <a:spcPct val="10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public static void method2(int x, double y){</a:t>
            </a:r>
            <a:endParaRPr b="0" lang="en-US" sz="2000" spc="-1" strike="noStrike">
              <a:solidFill>
                <a:srgbClr val="000000"/>
              </a:solidFill>
              <a:latin typeface="Tahoma"/>
            </a:endParaRPr>
          </a:p>
          <a:p>
            <a:pPr indent="0">
              <a:lnSpc>
                <a:spcPct val="10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a:t>
            </a:r>
            <a:endParaRPr b="0" lang="en-US" sz="2000" spc="-1" strike="noStrike">
              <a:solidFill>
                <a:srgbClr val="000000"/>
              </a:solidFill>
              <a:latin typeface="Tahoma"/>
            </a:endParaRPr>
          </a:p>
          <a:p>
            <a:pPr indent="0">
              <a:lnSpc>
                <a:spcPct val="10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a:t>
            </a:r>
            <a:endParaRPr b="0" lang="en-US" sz="2000" spc="-1" strike="noStrike">
              <a:solidFill>
                <a:srgbClr val="000000"/>
              </a:solidFill>
              <a:latin typeface="Tahoma"/>
            </a:endParaRPr>
          </a:p>
          <a:p>
            <a:pPr indent="0">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The parameters in the method header are </a:t>
            </a:r>
            <a:r>
              <a:rPr b="1" lang="en-US" sz="2000" spc="-1" strike="noStrike">
                <a:solidFill>
                  <a:srgbClr val="000000"/>
                </a:solidFill>
                <a:latin typeface="Tahoma"/>
              </a:rPr>
              <a:t>formal parameters.</a:t>
            </a:r>
            <a:endParaRPr b="0" lang="en-US" sz="2000" spc="-1" strike="noStrike">
              <a:solidFill>
                <a:srgbClr val="000000"/>
              </a:solidFill>
              <a:latin typeface="Tahoma"/>
            </a:endParaRPr>
          </a:p>
          <a:p>
            <a:pPr indent="0">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Tahoma"/>
            </a:endParaRPr>
          </a:p>
        </p:txBody>
      </p:sp>
      <p:cxnSp>
        <p:nvCxnSpPr>
          <p:cNvPr id="68" name="Straight Arrow Connector 3"/>
          <p:cNvCxnSpPr/>
          <p:nvPr/>
        </p:nvCxnSpPr>
        <p:spPr>
          <a:xfrm flipH="1" flipV="1">
            <a:off x="3962160" y="5257080"/>
            <a:ext cx="1829520" cy="686520"/>
          </a:xfrm>
          <a:prstGeom prst="straightConnector1">
            <a:avLst/>
          </a:prstGeom>
          <a:ln w="38160">
            <a:solidFill>
              <a:srgbClr val="000000"/>
            </a:solidFill>
            <a:miter/>
            <a:tailEnd len="med" type="triangle" w="med"/>
          </a:ln>
        </p:spPr>
      </p:cxnSp>
      <p:sp>
        <p:nvSpPr>
          <p:cNvPr id="69" name="TextBox 5"/>
          <p:cNvSpPr/>
          <p:nvPr/>
        </p:nvSpPr>
        <p:spPr>
          <a:xfrm>
            <a:off x="5181480" y="3832200"/>
            <a:ext cx="1752840" cy="337680"/>
          </a:xfrm>
          <a:prstGeom prst="rect">
            <a:avLst/>
          </a:prstGeom>
          <a:noFill/>
          <a:ln w="0">
            <a:noFill/>
          </a:ln>
        </p:spPr>
        <p:style>
          <a:lnRef idx="0"/>
          <a:fillRef idx="0"/>
          <a:effectRef idx="0"/>
          <a:fontRef idx="minor"/>
        </p:style>
        <p:txBody>
          <a:bodyPr lIns="90000" rIns="90000" tIns="46800" bIns="46800" anchor="t">
            <a:spAutoFit/>
          </a:bodyPr>
          <a:p>
            <a:pP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1600" spc="-1" strike="noStrike">
                <a:solidFill>
                  <a:srgbClr val="ff0000"/>
                </a:solidFill>
                <a:latin typeface="Arial"/>
              </a:rPr>
              <a:t>no parameters</a:t>
            </a:r>
            <a:endParaRPr b="0" lang="en-US" sz="1600" spc="-1" strike="noStrike">
              <a:solidFill>
                <a:srgbClr val="000000"/>
              </a:solidFill>
              <a:latin typeface="Arial"/>
            </a:endParaRPr>
          </a:p>
        </p:txBody>
      </p:sp>
      <p:cxnSp>
        <p:nvCxnSpPr>
          <p:cNvPr id="70" name="Straight Arrow Connector 8"/>
          <p:cNvCxnSpPr/>
          <p:nvPr/>
        </p:nvCxnSpPr>
        <p:spPr>
          <a:xfrm flipH="1" flipV="1">
            <a:off x="4380840" y="3598560"/>
            <a:ext cx="762840" cy="281520"/>
          </a:xfrm>
          <a:prstGeom prst="straightConnector1">
            <a:avLst/>
          </a:prstGeom>
          <a:ln w="38160">
            <a:solidFill>
              <a:srgbClr val="000000"/>
            </a:solidFill>
            <a:miter/>
            <a:tailEnd len="med" type="triangle" w="med"/>
          </a:ln>
        </p:spPr>
      </p:cxnSp>
      <p:sp>
        <p:nvSpPr>
          <p:cNvPr id="71" name="TextBox 5"/>
          <p:cNvSpPr/>
          <p:nvPr/>
        </p:nvSpPr>
        <p:spPr>
          <a:xfrm>
            <a:off x="3162240" y="3809880"/>
            <a:ext cx="1862280" cy="825120"/>
          </a:xfrm>
          <a:prstGeom prst="rect">
            <a:avLst/>
          </a:prstGeom>
          <a:noFill/>
          <a:ln w="0">
            <a:noFill/>
          </a:ln>
        </p:spPr>
        <p:style>
          <a:lnRef idx="0"/>
          <a:fillRef idx="0"/>
          <a:effectRef idx="0"/>
          <a:fontRef idx="minor"/>
        </p:style>
        <p:txBody>
          <a:bodyPr lIns="90000" rIns="90000" tIns="46800" bIns="46800" anchor="t">
            <a:spAutoFit/>
          </a:bodyPr>
          <a:p>
            <a:pP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1600" spc="-1" strike="noStrike">
                <a:solidFill>
                  <a:srgbClr val="ff0000"/>
                </a:solidFill>
                <a:latin typeface="Arial"/>
              </a:rPr>
              <a:t>void: no value is returned when method ends.</a:t>
            </a:r>
            <a:endParaRPr b="0" lang="en-US" sz="1600" spc="-1" strike="noStrike">
              <a:solidFill>
                <a:srgbClr val="000000"/>
              </a:solidFill>
              <a:latin typeface="Arial"/>
            </a:endParaRPr>
          </a:p>
        </p:txBody>
      </p:sp>
      <p:cxnSp>
        <p:nvCxnSpPr>
          <p:cNvPr id="72" name="Straight Arrow Connector 11"/>
          <p:cNvCxnSpPr/>
          <p:nvPr/>
        </p:nvCxnSpPr>
        <p:spPr>
          <a:xfrm flipH="1" flipV="1">
            <a:off x="2628360" y="3615480"/>
            <a:ext cx="462600" cy="423000"/>
          </a:xfrm>
          <a:prstGeom prst="straightConnector1">
            <a:avLst/>
          </a:prstGeom>
          <a:ln w="38160">
            <a:solidFill>
              <a:srgbClr val="000000"/>
            </a:solidFill>
            <a:miter/>
            <a:tailEnd len="med" type="triangle" w="med"/>
          </a:ln>
        </p:spPr>
      </p:cxnSp>
    </p:spTree>
  </p:cSld>
  <mc:AlternateContent>
    <mc:Choice Requires="p14">
      <p:transition spd="slow" p14:dur="2000"/>
    </mc:Choice>
    <mc:Fallback>
      <p:transition spd="slow"/>
    </mc:Fallback>
  </mc:AlternateContent>
  <p:timing>
    <p:tnLst>
      <p:par>
        <p:cTn id="269" dur="indefinite" restart="never" nodeType="tmRoot">
          <p:childTnLst>
            <p:seq>
              <p:cTn id="270" dur="indefinite" nodeType="mainSeq">
                <p:childTnLst>
                  <p:par>
                    <p:cTn id="271" nodeType="clickEffect" fill="hold">
                      <p:stCondLst>
                        <p:cond delay="indefinite"/>
                      </p:stCondLst>
                      <p:childTnLst>
                        <p:par>
                          <p:cTn id="272" nodeType="withEffect" fill="hold">
                            <p:stCondLst>
                              <p:cond delay="0"/>
                            </p:stCondLst>
                            <p:childTnLst>
                              <p:par>
                                <p:cTn id="273" nodeType="clickEffect" fill="hold" presetClass="entr" presetID="1">
                                  <p:stCondLst>
                                    <p:cond delay="0"/>
                                  </p:stCondLst>
                                  <p:childTnLst>
                                    <p:set>
                                      <p:cBhvr>
                                        <p:cTn id="274" dur="1" fill="hold">
                                          <p:stCondLst>
                                            <p:cond delay="0"/>
                                          </p:stCondLst>
                                        </p:cTn>
                                        <p:tgtEl>
                                          <p:spTgt spid="67">
                                            <p:txEl>
                                              <p:pRg st="4" end="4"/>
                                            </p:txEl>
                                          </p:spTgt>
                                        </p:tgtEl>
                                        <p:attrNameLst>
                                          <p:attrName>style.visibility</p:attrName>
                                        </p:attrNameLst>
                                      </p:cBhvr>
                                      <p:to>
                                        <p:strVal val="visible"/>
                                      </p:to>
                                    </p:set>
                                  </p:childTnLst>
                                </p:cTn>
                              </p:par>
                              <p:par>
                                <p:cTn id="275" nodeType="withEffect" fill="hold" presetClass="entr" presetID="1">
                                  <p:stCondLst>
                                    <p:cond delay="0"/>
                                  </p:stCondLst>
                                  <p:childTnLst>
                                    <p:set>
                                      <p:cBhvr>
                                        <p:cTn id="276" dur="1" fill="hold">
                                          <p:stCondLst>
                                            <p:cond delay="0"/>
                                          </p:stCondLst>
                                        </p:cTn>
                                        <p:tgtEl>
                                          <p:spTgt spid="67">
                                            <p:txEl>
                                              <p:pRg st="5" end="5"/>
                                            </p:txEl>
                                          </p:spTgt>
                                        </p:tgtEl>
                                        <p:attrNameLst>
                                          <p:attrName>style.visibility</p:attrName>
                                        </p:attrNameLst>
                                      </p:cBhvr>
                                      <p:to>
                                        <p:strVal val="visible"/>
                                      </p:to>
                                    </p:set>
                                  </p:childTnLst>
                                </p:cTn>
                              </p:par>
                              <p:par>
                                <p:cTn id="277" nodeType="withEffect" fill="hold" presetClass="entr" presetID="1">
                                  <p:stCondLst>
                                    <p:cond delay="0"/>
                                  </p:stCondLst>
                                  <p:childTnLst>
                                    <p:set>
                                      <p:cBhvr>
                                        <p:cTn id="278" dur="1" fill="hold">
                                          <p:stCondLst>
                                            <p:cond delay="0"/>
                                          </p:stCondLst>
                                        </p:cTn>
                                        <p:tgtEl>
                                          <p:spTgt spid="67">
                                            <p:txEl>
                                              <p:pRg st="6" end="6"/>
                                            </p:txEl>
                                          </p:spTgt>
                                        </p:tgtEl>
                                        <p:attrNameLst>
                                          <p:attrName>style.visibility</p:attrName>
                                        </p:attrNameLst>
                                      </p:cBhvr>
                                      <p:to>
                                        <p:strVal val="visible"/>
                                      </p:to>
                                    </p:set>
                                  </p:childTnLst>
                                </p:cTn>
                              </p:par>
                              <p:par>
                                <p:cTn id="279" nodeType="withEffect" fill="hold" presetClass="entr" presetID="1">
                                  <p:stCondLst>
                                    <p:cond delay="0"/>
                                  </p:stCondLst>
                                  <p:childTnLst>
                                    <p:set>
                                      <p:cBhvr>
                                        <p:cTn id="280" dur="1" fill="hold">
                                          <p:stCondLst>
                                            <p:cond delay="0"/>
                                          </p:stCondLst>
                                        </p:cTn>
                                        <p:tgtEl>
                                          <p:spTgt spid="67">
                                            <p:txEl>
                                              <p:pRg st="7" end="7"/>
                                            </p:txEl>
                                          </p:spTgt>
                                        </p:tgtEl>
                                        <p:attrNameLst>
                                          <p:attrName>style.visibility</p:attrName>
                                        </p:attrNameLst>
                                      </p:cBhvr>
                                      <p:to>
                                        <p:strVal val="visible"/>
                                      </p:to>
                                    </p:set>
                                  </p:childTnLst>
                                </p:cTn>
                              </p:par>
                            </p:childTnLst>
                          </p:cTn>
                        </p:par>
                      </p:childTnLst>
                    </p:cTn>
                  </p:par>
                  <p:par>
                    <p:cTn id="281" nodeType="clickEffect" fill="hold">
                      <p:stCondLst>
                        <p:cond delay="indefinite"/>
                      </p:stCondLst>
                      <p:childTnLst>
                        <p:par>
                          <p:cTn id="282" nodeType="withEffect" fill="hold">
                            <p:stCondLst>
                              <p:cond delay="0"/>
                            </p:stCondLst>
                            <p:childTnLst>
                              <p:par>
                                <p:cTn id="283" nodeType="clickEffect" fill="hold" presetClass="entr" presetID="1">
                                  <p:stCondLst>
                                    <p:cond delay="0"/>
                                  </p:stCondLst>
                                  <p:childTnLst>
                                    <p:set>
                                      <p:cBhvr>
                                        <p:cTn id="284" dur="1" fill="hold">
                                          <p:stCondLst>
                                            <p:cond delay="0"/>
                                          </p:stCondLst>
                                        </p:cTn>
                                        <p:tgtEl>
                                          <p:spTgt spid="72"/>
                                        </p:tgtEl>
                                        <p:attrNameLst>
                                          <p:attrName>style.visibility</p:attrName>
                                        </p:attrNameLst>
                                      </p:cBhvr>
                                      <p:to>
                                        <p:strVal val="visible"/>
                                      </p:to>
                                    </p:set>
                                  </p:childTnLst>
                                </p:cTn>
                              </p:par>
                              <p:par>
                                <p:cTn id="285" nodeType="withEffect" fill="hold" presetClass="entr" presetID="1">
                                  <p:stCondLst>
                                    <p:cond delay="0"/>
                                  </p:stCondLst>
                                  <p:childTnLst>
                                    <p:set>
                                      <p:cBhvr>
                                        <p:cTn id="286" dur="1" fill="hold">
                                          <p:stCondLst>
                                            <p:cond delay="0"/>
                                          </p:stCondLst>
                                        </p:cTn>
                                        <p:tgtEl>
                                          <p:spTgt spid="71"/>
                                        </p:tgtEl>
                                        <p:attrNameLst>
                                          <p:attrName>style.visibility</p:attrName>
                                        </p:attrNameLst>
                                      </p:cBhvr>
                                      <p:to>
                                        <p:strVal val="visible"/>
                                      </p:to>
                                    </p:set>
                                  </p:childTnLst>
                                </p:cTn>
                              </p:par>
                              <p:par>
                                <p:cTn id="287" nodeType="withEffect" fill="hold" presetClass="entr" presetID="1">
                                  <p:stCondLst>
                                    <p:cond delay="0"/>
                                  </p:stCondLst>
                                  <p:childTnLst>
                                    <p:set>
                                      <p:cBhvr>
                                        <p:cTn id="288" dur="1" fill="hold">
                                          <p:stCondLst>
                                            <p:cond delay="0"/>
                                          </p:stCondLst>
                                        </p:cTn>
                                        <p:tgtEl>
                                          <p:spTgt spid="70"/>
                                        </p:tgtEl>
                                        <p:attrNameLst>
                                          <p:attrName>style.visibility</p:attrName>
                                        </p:attrNameLst>
                                      </p:cBhvr>
                                      <p:to>
                                        <p:strVal val="visible"/>
                                      </p:to>
                                    </p:set>
                                  </p:childTnLst>
                                </p:cTn>
                              </p:par>
                              <p:par>
                                <p:cTn id="289" nodeType="withEffect" fill="hold" presetClass="entr" presetID="1">
                                  <p:stCondLst>
                                    <p:cond delay="0"/>
                                  </p:stCondLst>
                                  <p:childTnLst>
                                    <p:set>
                                      <p:cBhvr>
                                        <p:cTn id="290" dur="1" fill="hold">
                                          <p:stCondLst>
                                            <p:cond delay="0"/>
                                          </p:stCondLst>
                                        </p:cTn>
                                        <p:tgtEl>
                                          <p:spTgt spid="69"/>
                                        </p:tgtEl>
                                        <p:attrNameLst>
                                          <p:attrName>style.visibility</p:attrName>
                                        </p:attrNameLst>
                                      </p:cBhvr>
                                      <p:to>
                                        <p:strVal val="visible"/>
                                      </p:to>
                                    </p:set>
                                  </p:childTnLst>
                                </p:cTn>
                              </p:par>
                            </p:childTnLst>
                          </p:cTn>
                        </p:par>
                      </p:childTnLst>
                    </p:cTn>
                  </p:par>
                  <p:par>
                    <p:cTn id="291" nodeType="clickEffect" fill="hold">
                      <p:stCondLst>
                        <p:cond delay="indefinite"/>
                      </p:stCondLst>
                      <p:childTnLst>
                        <p:par>
                          <p:cTn id="292" nodeType="withEffect" fill="hold">
                            <p:stCondLst>
                              <p:cond delay="0"/>
                            </p:stCondLst>
                            <p:childTnLst>
                              <p:par>
                                <p:cTn id="293" nodeType="clickEffect" fill="hold" presetClass="entr" presetID="1">
                                  <p:stCondLst>
                                    <p:cond delay="0"/>
                                  </p:stCondLst>
                                  <p:childTnLst>
                                    <p:set>
                                      <p:cBhvr>
                                        <p:cTn id="294" dur="1" fill="hold">
                                          <p:stCondLst>
                                            <p:cond delay="0"/>
                                          </p:stCondLst>
                                        </p:cTn>
                                        <p:tgtEl>
                                          <p:spTgt spid="67">
                                            <p:txEl>
                                              <p:pRg st="9" end="9"/>
                                            </p:txEl>
                                          </p:spTgt>
                                        </p:tgtEl>
                                        <p:attrNameLst>
                                          <p:attrName>style.visibility</p:attrName>
                                        </p:attrNameLst>
                                      </p:cBhvr>
                                      <p:to>
                                        <p:strVal val="visible"/>
                                      </p:to>
                                    </p:set>
                                  </p:childTnLst>
                                </p:cTn>
                              </p:par>
                              <p:par>
                                <p:cTn id="295" nodeType="withEffect" fill="hold" presetClass="entr" presetID="1">
                                  <p:stCondLst>
                                    <p:cond delay="0"/>
                                  </p:stCondLst>
                                  <p:childTnLst>
                                    <p:set>
                                      <p:cBhvr>
                                        <p:cTn id="296" dur="1" fill="hold">
                                          <p:stCondLst>
                                            <p:cond delay="0"/>
                                          </p:stCondLst>
                                        </p:cTn>
                                        <p:tgtEl>
                                          <p:spTgt spid="67">
                                            <p:txEl>
                                              <p:pRg st="10" end="10"/>
                                            </p:txEl>
                                          </p:spTgt>
                                        </p:tgtEl>
                                        <p:attrNameLst>
                                          <p:attrName>style.visibility</p:attrName>
                                        </p:attrNameLst>
                                      </p:cBhvr>
                                      <p:to>
                                        <p:strVal val="visible"/>
                                      </p:to>
                                    </p:set>
                                  </p:childTnLst>
                                </p:cTn>
                              </p:par>
                              <p:par>
                                <p:cTn id="297" nodeType="withEffect" fill="hold" presetClass="entr" presetID="1">
                                  <p:stCondLst>
                                    <p:cond delay="0"/>
                                  </p:stCondLst>
                                  <p:childTnLst>
                                    <p:set>
                                      <p:cBhvr>
                                        <p:cTn id="298" dur="1" fill="hold">
                                          <p:stCondLst>
                                            <p:cond delay="0"/>
                                          </p:stCondLst>
                                        </p:cTn>
                                        <p:tgtEl>
                                          <p:spTgt spid="67">
                                            <p:txEl>
                                              <p:pRg st="11" end="11"/>
                                            </p:txEl>
                                          </p:spTgt>
                                        </p:tgtEl>
                                        <p:attrNameLst>
                                          <p:attrName>style.visibility</p:attrName>
                                        </p:attrNameLst>
                                      </p:cBhvr>
                                      <p:to>
                                        <p:strVal val="visible"/>
                                      </p:to>
                                    </p:set>
                                  </p:childTnLst>
                                </p:cTn>
                              </p:par>
                              <p:par>
                                <p:cTn id="299" nodeType="withEffect" fill="hold" presetClass="entr" presetID="1">
                                  <p:stCondLst>
                                    <p:cond delay="0"/>
                                  </p:stCondLst>
                                  <p:childTnLst>
                                    <p:set>
                                      <p:cBhvr>
                                        <p:cTn id="300" dur="1" fill="hold">
                                          <p:stCondLst>
                                            <p:cond delay="0"/>
                                          </p:stCondLst>
                                        </p:cTn>
                                        <p:tgtEl>
                                          <p:spTgt spid="67">
                                            <p:txEl>
                                              <p:pRg st="12" end="12"/>
                                            </p:txEl>
                                          </p:spTgt>
                                        </p:tgtEl>
                                        <p:attrNameLst>
                                          <p:attrName>style.visibility</p:attrName>
                                        </p:attrNameLst>
                                      </p:cBhvr>
                                      <p:to>
                                        <p:strVal val="visible"/>
                                      </p:to>
                                    </p:set>
                                  </p:childTnLst>
                                </p:cTn>
                              </p:par>
                              <p:par>
                                <p:cTn id="301" nodeType="withEffect" fill="hold" presetClass="entr" presetID="1">
                                  <p:stCondLst>
                                    <p:cond delay="0"/>
                                  </p:stCondLst>
                                  <p:childTnLst>
                                    <p:set>
                                      <p:cBhvr>
                                        <p:cTn id="302" dur="1" fill="hold">
                                          <p:stCondLst>
                                            <p:cond delay="0"/>
                                          </p:stCondLst>
                                        </p:cTn>
                                        <p:tgtEl>
                                          <p:spTgt spid="68"/>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3" name="PlaceHolder 1"/>
          <p:cNvSpPr>
            <a:spLocks noGrp="1"/>
          </p:cNvSpPr>
          <p:nvPr>
            <p:ph type="title"/>
          </p:nvPr>
        </p:nvSpPr>
        <p:spPr>
          <a:xfrm>
            <a:off x="457200" y="-360"/>
            <a:ext cx="8229600" cy="1143000"/>
          </a:xfrm>
          <a:prstGeom prst="rect">
            <a:avLst/>
          </a:prstGeom>
          <a:noFill/>
          <a:ln w="0">
            <a:noFill/>
          </a:ln>
        </p:spPr>
        <p:txBody>
          <a:bodyPr lIns="91440" rIns="91440" tIns="45720" bIns="45720" anchor="ctr">
            <a:noAutofit/>
          </a:bodyPr>
          <a:p>
            <a:pPr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4400" spc="-1" strike="noStrike">
                <a:solidFill>
                  <a:srgbClr val="ffffff"/>
                </a:solidFill>
                <a:latin typeface="Tahoma"/>
              </a:rPr>
              <a:t>Static Example</a:t>
            </a:r>
            <a:endParaRPr b="1" lang="en-US" sz="4400" spc="-1" strike="noStrike">
              <a:solidFill>
                <a:srgbClr val="ffffff"/>
              </a:solidFill>
              <a:latin typeface="Tahoma"/>
            </a:endParaRPr>
          </a:p>
        </p:txBody>
      </p:sp>
      <p:sp>
        <p:nvSpPr>
          <p:cNvPr id="74" name="PlaceHolder 2"/>
          <p:cNvSpPr>
            <a:spLocks noGrp="1"/>
          </p:cNvSpPr>
          <p:nvPr>
            <p:ph/>
          </p:nvPr>
        </p:nvSpPr>
        <p:spPr>
          <a:xfrm>
            <a:off x="151920" y="1295280"/>
            <a:ext cx="8991720" cy="5562720"/>
          </a:xfrm>
          <a:prstGeom prst="rect">
            <a:avLst/>
          </a:prstGeom>
          <a:noFill/>
          <a:ln w="0">
            <a:noFill/>
          </a:ln>
        </p:spPr>
        <p:txBody>
          <a:bodyPr lIns="91440" rIns="91440" tIns="45720" bIns="45720" anchor="t">
            <a:normAutofit/>
          </a:bodyPr>
          <a:p>
            <a:pPr indent="0">
              <a:spcBef>
                <a:spcPts val="476"/>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900" spc="-1" strike="noStrike">
                <a:solidFill>
                  <a:srgbClr val="000000"/>
                </a:solidFill>
                <a:latin typeface="Tahoma"/>
              </a:rPr>
              <a:t>When calling a method with parameters, values provided in the parameter list</a:t>
            </a:r>
            <a:endParaRPr b="0" lang="en-US" sz="1900" spc="-1" strike="noStrike">
              <a:solidFill>
                <a:srgbClr val="000000"/>
              </a:solidFill>
              <a:latin typeface="Tahoma"/>
            </a:endParaRPr>
          </a:p>
          <a:p>
            <a:pPr indent="0">
              <a:spcBef>
                <a:spcPts val="476"/>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900" spc="-1" strike="noStrike">
                <a:solidFill>
                  <a:srgbClr val="000000"/>
                </a:solidFill>
                <a:latin typeface="Tahoma"/>
              </a:rPr>
              <a:t>need to correspond to the order and type in the method signature. </a:t>
            </a:r>
            <a:endParaRPr b="0" lang="en-US" sz="1900" spc="-1" strike="noStrike">
              <a:solidFill>
                <a:srgbClr val="000000"/>
              </a:solidFill>
              <a:latin typeface="Tahoma"/>
            </a:endParaRPr>
          </a:p>
          <a:p>
            <a:pPr indent="0">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Tahoma"/>
            </a:endParaRPr>
          </a:p>
          <a:p>
            <a:pPr indent="0">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Tahoma"/>
            </a:endParaRPr>
          </a:p>
          <a:p>
            <a:pPr indent="0">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Tahoma"/>
            </a:endParaRPr>
          </a:p>
        </p:txBody>
      </p:sp>
      <p:sp>
        <p:nvSpPr>
          <p:cNvPr id="75" name="TextBox 2"/>
          <p:cNvSpPr/>
          <p:nvPr/>
        </p:nvSpPr>
        <p:spPr>
          <a:xfrm>
            <a:off x="228600" y="2228760"/>
            <a:ext cx="8610480" cy="4665960"/>
          </a:xfrm>
          <a:prstGeom prst="rect">
            <a:avLst/>
          </a:prstGeom>
          <a:noFill/>
          <a:ln w="9360">
            <a:solidFill>
              <a:srgbClr val="000000"/>
            </a:solidFill>
            <a:miter/>
          </a:ln>
        </p:spPr>
        <p:style>
          <a:lnRef idx="0"/>
          <a:fillRef idx="0"/>
          <a:effectRef idx="0"/>
          <a:fontRef idx="minor"/>
        </p:style>
        <p:txBody>
          <a:bodyPr lIns="90000" rIns="90000" tIns="46800" bIns="46800" anchor="t">
            <a:spAutoFit/>
          </a:bodyPr>
          <a:p>
            <a:pPr>
              <a:lnSpc>
                <a:spcPct val="100000"/>
              </a:lnSpc>
              <a:tabLst>
                <a:tab algn="l" pos="0"/>
                <a:tab algn="l" pos="1141560"/>
                <a:tab algn="l" pos="2173320"/>
                <a:tab algn="l" pos="2743200"/>
                <a:tab algn="l" pos="3657600"/>
                <a:tab algn="l" pos="4572000"/>
                <a:tab algn="l" pos="5486400"/>
                <a:tab algn="l" pos="6400800"/>
                <a:tab algn="l" pos="7315200"/>
                <a:tab algn="l" pos="8229600"/>
                <a:tab algn="l" pos="9144000"/>
                <a:tab algn="l" pos="10058400"/>
              </a:tabLst>
            </a:pPr>
            <a:r>
              <a:rPr b="0" lang="en-US" sz="1500" spc="-1" strike="noStrike">
                <a:solidFill>
                  <a:srgbClr val="000000"/>
                </a:solidFill>
                <a:latin typeface="Courier New"/>
              </a:rPr>
              <a:t>public class MyProgram{</a:t>
            </a:r>
            <a:endParaRPr b="0" lang="en-US" sz="1500" spc="-1" strike="noStrike">
              <a:solidFill>
                <a:srgbClr val="000000"/>
              </a:solidFill>
              <a:latin typeface="Arial"/>
            </a:endParaRPr>
          </a:p>
          <a:p>
            <a:pPr>
              <a:lnSpc>
                <a:spcPct val="100000"/>
              </a:lnSpc>
              <a:tabLst>
                <a:tab algn="l" pos="0"/>
                <a:tab algn="l" pos="1141560"/>
                <a:tab algn="l" pos="2173320"/>
                <a:tab algn="l" pos="2743200"/>
                <a:tab algn="l" pos="3657600"/>
                <a:tab algn="l" pos="4572000"/>
                <a:tab algn="l" pos="5486400"/>
                <a:tab algn="l" pos="6400800"/>
                <a:tab algn="l" pos="7315200"/>
                <a:tab algn="l" pos="8229600"/>
                <a:tab algn="l" pos="9144000"/>
                <a:tab algn="l" pos="10058400"/>
              </a:tabLst>
            </a:pPr>
            <a:r>
              <a:rPr b="0" lang="en-US" sz="1500" spc="-1" strike="noStrike">
                <a:solidFill>
                  <a:srgbClr val="000000"/>
                </a:solidFill>
                <a:latin typeface="Courier New"/>
              </a:rPr>
              <a:t>  </a:t>
            </a:r>
            <a:r>
              <a:rPr b="0" lang="en-US" sz="1500" spc="-1" strike="noStrike">
                <a:solidFill>
                  <a:srgbClr val="000000"/>
                </a:solidFill>
                <a:latin typeface="Courier New"/>
              </a:rPr>
              <a:t>public static void main(String[] args){</a:t>
            </a:r>
            <a:endParaRPr b="0" lang="en-US" sz="1500" spc="-1" strike="noStrike">
              <a:solidFill>
                <a:srgbClr val="000000"/>
              </a:solidFill>
              <a:latin typeface="Arial"/>
            </a:endParaRPr>
          </a:p>
          <a:p>
            <a:pPr>
              <a:lnSpc>
                <a:spcPct val="100000"/>
              </a:lnSpc>
              <a:tabLst>
                <a:tab algn="l" pos="0"/>
                <a:tab algn="l" pos="1141560"/>
                <a:tab algn="l" pos="2173320"/>
                <a:tab algn="l" pos="2743200"/>
                <a:tab algn="l" pos="3657600"/>
                <a:tab algn="l" pos="4572000"/>
                <a:tab algn="l" pos="5486400"/>
                <a:tab algn="l" pos="6400800"/>
                <a:tab algn="l" pos="7315200"/>
                <a:tab algn="l" pos="8229600"/>
                <a:tab algn="l" pos="9144000"/>
                <a:tab algn="l" pos="10058400"/>
              </a:tabLst>
            </a:pPr>
            <a:r>
              <a:rPr b="0" lang="en-US" sz="1500" spc="-1" strike="noStrike">
                <a:solidFill>
                  <a:srgbClr val="000000"/>
                </a:solidFill>
                <a:latin typeface="Courier New"/>
              </a:rPr>
              <a:t>     </a:t>
            </a:r>
            <a:r>
              <a:rPr b="0" lang="en-US" sz="1500" spc="-1" strike="noStrike">
                <a:solidFill>
                  <a:srgbClr val="000000"/>
                </a:solidFill>
                <a:latin typeface="Courier New"/>
              </a:rPr>
              <a:t>mystery1(3, 4); </a:t>
            </a:r>
            <a:r>
              <a:rPr b="0" lang="en-US" sz="1500" spc="-1" strike="noStrike">
                <a:solidFill>
                  <a:srgbClr val="00b050"/>
                </a:solidFill>
                <a:latin typeface="Courier New"/>
              </a:rPr>
              <a:t>// error, incompatible types! </a:t>
            </a:r>
            <a:endParaRPr b="0" lang="en-US" sz="1500" spc="-1" strike="noStrike">
              <a:solidFill>
                <a:srgbClr val="000000"/>
              </a:solidFill>
              <a:latin typeface="Arial"/>
            </a:endParaRPr>
          </a:p>
          <a:p>
            <a:pPr>
              <a:lnSpc>
                <a:spcPct val="100000"/>
              </a:lnSpc>
              <a:tabLst>
                <a:tab algn="l" pos="0"/>
                <a:tab algn="l" pos="1141560"/>
                <a:tab algn="l" pos="2173320"/>
                <a:tab algn="l" pos="2743200"/>
                <a:tab algn="l" pos="3657600"/>
                <a:tab algn="l" pos="4572000"/>
                <a:tab algn="l" pos="5486400"/>
                <a:tab algn="l" pos="6400800"/>
                <a:tab algn="l" pos="7315200"/>
                <a:tab algn="l" pos="8229600"/>
                <a:tab algn="l" pos="9144000"/>
                <a:tab algn="l" pos="10058400"/>
              </a:tabLst>
            </a:pPr>
            <a:r>
              <a:rPr b="0" lang="en-US" sz="1500" spc="-1" strike="noStrike">
                <a:solidFill>
                  <a:srgbClr val="000000"/>
                </a:solidFill>
                <a:latin typeface="Courier New"/>
              </a:rPr>
              <a:t>     </a:t>
            </a:r>
            <a:r>
              <a:rPr b="0" lang="en-US" sz="1500" spc="-1" strike="noStrike">
                <a:solidFill>
                  <a:srgbClr val="000000"/>
                </a:solidFill>
                <a:latin typeface="Courier New"/>
              </a:rPr>
              <a:t>mystery1(); </a:t>
            </a:r>
            <a:r>
              <a:rPr b="0" lang="en-US" sz="1500" spc="-1" strike="noStrike">
                <a:solidFill>
                  <a:srgbClr val="00b050"/>
                </a:solidFill>
                <a:latin typeface="Courier New"/>
              </a:rPr>
              <a:t>// missing actual parameters </a:t>
            </a:r>
            <a:endParaRPr b="0" lang="en-US" sz="1500" spc="-1" strike="noStrike">
              <a:solidFill>
                <a:srgbClr val="000000"/>
              </a:solidFill>
              <a:latin typeface="Arial"/>
            </a:endParaRPr>
          </a:p>
          <a:p>
            <a:pPr>
              <a:lnSpc>
                <a:spcPct val="100000"/>
              </a:lnSpc>
              <a:tabLst>
                <a:tab algn="l" pos="0"/>
                <a:tab algn="l" pos="1141560"/>
                <a:tab algn="l" pos="2173320"/>
                <a:tab algn="l" pos="2743200"/>
                <a:tab algn="l" pos="3657600"/>
                <a:tab algn="l" pos="4572000"/>
                <a:tab algn="l" pos="5486400"/>
                <a:tab algn="l" pos="6400800"/>
                <a:tab algn="l" pos="7315200"/>
                <a:tab algn="l" pos="8229600"/>
                <a:tab algn="l" pos="9144000"/>
                <a:tab algn="l" pos="10058400"/>
              </a:tabLst>
            </a:pPr>
            <a:r>
              <a:rPr b="0" lang="en-US" sz="1500" spc="-1" strike="noStrike">
                <a:solidFill>
                  <a:srgbClr val="000000"/>
                </a:solidFill>
                <a:latin typeface="Courier New"/>
              </a:rPr>
              <a:t>     </a:t>
            </a:r>
            <a:r>
              <a:rPr b="0" lang="en-US" sz="1500" spc="-1" strike="noStrike">
                <a:solidFill>
                  <a:srgbClr val="000000"/>
                </a:solidFill>
                <a:latin typeface="Courier New"/>
              </a:rPr>
              <a:t>mystery1(3); </a:t>
            </a:r>
            <a:r>
              <a:rPr b="0" lang="en-US" sz="1500" spc="-1" strike="noStrike">
                <a:solidFill>
                  <a:srgbClr val="00b050"/>
                </a:solidFill>
                <a:latin typeface="Courier New"/>
              </a:rPr>
              <a:t>// missing actual parameters </a:t>
            </a:r>
            <a:endParaRPr b="0" lang="en-US" sz="1500" spc="-1" strike="noStrike">
              <a:solidFill>
                <a:srgbClr val="000000"/>
              </a:solidFill>
              <a:latin typeface="Arial"/>
            </a:endParaRPr>
          </a:p>
          <a:p>
            <a:pPr>
              <a:lnSpc>
                <a:spcPct val="100000"/>
              </a:lnSpc>
              <a:tabLst>
                <a:tab algn="l" pos="0"/>
                <a:tab algn="l" pos="1141560"/>
                <a:tab algn="l" pos="2173320"/>
                <a:tab algn="l" pos="2743200"/>
                <a:tab algn="l" pos="3657600"/>
                <a:tab algn="l" pos="4572000"/>
                <a:tab algn="l" pos="5486400"/>
                <a:tab algn="l" pos="6400800"/>
                <a:tab algn="l" pos="7315200"/>
                <a:tab algn="l" pos="8229600"/>
                <a:tab algn="l" pos="9144000"/>
                <a:tab algn="l" pos="10058400"/>
              </a:tabLst>
            </a:pPr>
            <a:r>
              <a:rPr b="0" lang="en-US" sz="1500" spc="-1" strike="noStrike">
                <a:solidFill>
                  <a:srgbClr val="000000"/>
                </a:solidFill>
                <a:latin typeface="Courier New"/>
              </a:rPr>
              <a:t>     </a:t>
            </a:r>
            <a:r>
              <a:rPr b="0" lang="en-US" sz="1500" spc="-1" strike="noStrike">
                <a:solidFill>
                  <a:srgbClr val="000000"/>
                </a:solidFill>
                <a:latin typeface="Courier New"/>
              </a:rPr>
              <a:t>mystery1(3, true); </a:t>
            </a:r>
            <a:r>
              <a:rPr b="0" lang="en-US" sz="1500" spc="-1" strike="noStrike">
                <a:solidFill>
                  <a:srgbClr val="00b050"/>
                </a:solidFill>
                <a:latin typeface="Courier New"/>
              </a:rPr>
              <a:t>// correct</a:t>
            </a:r>
            <a:endParaRPr b="0" lang="en-US" sz="1500" spc="-1" strike="noStrike">
              <a:solidFill>
                <a:srgbClr val="000000"/>
              </a:solidFill>
              <a:latin typeface="Arial"/>
            </a:endParaRPr>
          </a:p>
          <a:p>
            <a:pPr>
              <a:lnSpc>
                <a:spcPct val="100000"/>
              </a:lnSpc>
              <a:tabLst>
                <a:tab algn="l" pos="0"/>
                <a:tab algn="l" pos="1141560"/>
                <a:tab algn="l" pos="2173320"/>
                <a:tab algn="l" pos="2743200"/>
                <a:tab algn="l" pos="3657600"/>
                <a:tab algn="l" pos="4572000"/>
                <a:tab algn="l" pos="5486400"/>
                <a:tab algn="l" pos="6400800"/>
                <a:tab algn="l" pos="7315200"/>
                <a:tab algn="l" pos="8229600"/>
                <a:tab algn="l" pos="9144000"/>
                <a:tab algn="l" pos="10058400"/>
              </a:tabLst>
            </a:pPr>
            <a:r>
              <a:rPr b="0" lang="en-US" sz="1500" spc="-1" strike="noStrike">
                <a:solidFill>
                  <a:srgbClr val="000000"/>
                </a:solidFill>
                <a:latin typeface="Courier New"/>
              </a:rPr>
              <a:t>     </a:t>
            </a:r>
            <a:r>
              <a:rPr b="0" lang="en-US" sz="1500" spc="-1" strike="noStrike">
                <a:solidFill>
                  <a:srgbClr val="000000"/>
                </a:solidFill>
                <a:latin typeface="Courier New"/>
              </a:rPr>
              <a:t>mystery2(3.2, 3.0); </a:t>
            </a:r>
            <a:r>
              <a:rPr b="0" lang="en-US" sz="1500" spc="-1" strike="noStrike">
                <a:solidFill>
                  <a:srgbClr val="00b050"/>
                </a:solidFill>
                <a:latin typeface="Courier New"/>
              </a:rPr>
              <a:t>// error, incompatible types!</a:t>
            </a:r>
            <a:endParaRPr b="0" lang="en-US" sz="1500" spc="-1" strike="noStrike">
              <a:solidFill>
                <a:srgbClr val="000000"/>
              </a:solidFill>
              <a:latin typeface="Arial"/>
            </a:endParaRPr>
          </a:p>
          <a:p>
            <a:pPr>
              <a:lnSpc>
                <a:spcPct val="100000"/>
              </a:lnSpc>
              <a:tabLst>
                <a:tab algn="l" pos="0"/>
                <a:tab algn="l" pos="1141560"/>
                <a:tab algn="l" pos="2173320"/>
                <a:tab algn="l" pos="2743200"/>
                <a:tab algn="l" pos="3657600"/>
                <a:tab algn="l" pos="4572000"/>
                <a:tab algn="l" pos="5486400"/>
                <a:tab algn="l" pos="6400800"/>
                <a:tab algn="l" pos="7315200"/>
                <a:tab algn="l" pos="8229600"/>
                <a:tab algn="l" pos="9144000"/>
                <a:tab algn="l" pos="10058400"/>
              </a:tabLst>
            </a:pPr>
            <a:r>
              <a:rPr b="0" lang="en-US" sz="1500" spc="-1" strike="noStrike">
                <a:solidFill>
                  <a:srgbClr val="00b050"/>
                </a:solidFill>
                <a:latin typeface="Courier New"/>
              </a:rPr>
              <a:t>     </a:t>
            </a:r>
            <a:r>
              <a:rPr b="0" lang="en-US" sz="1500" spc="-1" strike="noStrike">
                <a:solidFill>
                  <a:srgbClr val="000000"/>
                </a:solidFill>
                <a:latin typeface="Courier New"/>
              </a:rPr>
              <a:t>double a = 2.5;</a:t>
            </a:r>
            <a:endParaRPr b="0" lang="en-US" sz="1500" spc="-1" strike="noStrike">
              <a:solidFill>
                <a:srgbClr val="000000"/>
              </a:solidFill>
              <a:latin typeface="Arial"/>
            </a:endParaRPr>
          </a:p>
          <a:p>
            <a:pPr>
              <a:lnSpc>
                <a:spcPct val="100000"/>
              </a:lnSpc>
              <a:tabLst>
                <a:tab algn="l" pos="0"/>
                <a:tab algn="l" pos="1141560"/>
                <a:tab algn="l" pos="2173320"/>
                <a:tab algn="l" pos="2743200"/>
                <a:tab algn="l" pos="3657600"/>
                <a:tab algn="l" pos="4572000"/>
                <a:tab algn="l" pos="5486400"/>
                <a:tab algn="l" pos="6400800"/>
                <a:tab algn="l" pos="7315200"/>
                <a:tab algn="l" pos="8229600"/>
                <a:tab algn="l" pos="9144000"/>
                <a:tab algn="l" pos="10058400"/>
              </a:tabLst>
            </a:pPr>
            <a:r>
              <a:rPr b="0" lang="en-US" sz="1500" spc="-1" strike="noStrike">
                <a:solidFill>
                  <a:srgbClr val="000000"/>
                </a:solidFill>
                <a:latin typeface="Courier New"/>
              </a:rPr>
              <a:t>     </a:t>
            </a:r>
            <a:r>
              <a:rPr b="0" lang="en-US" sz="1500" spc="-1" strike="noStrike">
                <a:solidFill>
                  <a:srgbClr val="000000"/>
                </a:solidFill>
                <a:latin typeface="Courier New"/>
              </a:rPr>
              <a:t>int b = 5; </a:t>
            </a:r>
            <a:endParaRPr b="0" lang="en-US" sz="1500" spc="-1" strike="noStrike">
              <a:solidFill>
                <a:srgbClr val="000000"/>
              </a:solidFill>
              <a:latin typeface="Arial"/>
            </a:endParaRPr>
          </a:p>
          <a:p>
            <a:pPr>
              <a:lnSpc>
                <a:spcPct val="100000"/>
              </a:lnSpc>
              <a:tabLst>
                <a:tab algn="l" pos="0"/>
                <a:tab algn="l" pos="1141560"/>
                <a:tab algn="l" pos="2173320"/>
                <a:tab algn="l" pos="2743200"/>
                <a:tab algn="l" pos="3657600"/>
                <a:tab algn="l" pos="4572000"/>
                <a:tab algn="l" pos="5486400"/>
                <a:tab algn="l" pos="6400800"/>
                <a:tab algn="l" pos="7315200"/>
                <a:tab algn="l" pos="8229600"/>
                <a:tab algn="l" pos="9144000"/>
                <a:tab algn="l" pos="10058400"/>
              </a:tabLst>
            </a:pPr>
            <a:r>
              <a:rPr b="0" lang="en-US" sz="1500" spc="-1" strike="noStrike">
                <a:solidFill>
                  <a:srgbClr val="000000"/>
                </a:solidFill>
                <a:latin typeface="Courier New"/>
              </a:rPr>
              <a:t>     </a:t>
            </a:r>
            <a:r>
              <a:rPr b="0" lang="en-US" sz="1500" spc="-1" strike="noStrike">
                <a:solidFill>
                  <a:srgbClr val="000000"/>
                </a:solidFill>
                <a:latin typeface="Courier New"/>
              </a:rPr>
              <a:t>mystery2(double a, int b); </a:t>
            </a:r>
            <a:r>
              <a:rPr b="0" lang="en-US" sz="1500" spc="-1" strike="noStrike">
                <a:solidFill>
                  <a:srgbClr val="00b050"/>
                </a:solidFill>
                <a:latin typeface="Courier New"/>
              </a:rPr>
              <a:t>// error, no type in actual parameters</a:t>
            </a:r>
            <a:endParaRPr b="0" lang="en-US" sz="1500" spc="-1" strike="noStrike">
              <a:solidFill>
                <a:srgbClr val="000000"/>
              </a:solidFill>
              <a:latin typeface="Arial"/>
            </a:endParaRPr>
          </a:p>
          <a:p>
            <a:pPr>
              <a:lnSpc>
                <a:spcPct val="100000"/>
              </a:lnSpc>
              <a:tabLst>
                <a:tab algn="l" pos="0"/>
                <a:tab algn="l" pos="1141560"/>
                <a:tab algn="l" pos="2173320"/>
                <a:tab algn="l" pos="2743200"/>
                <a:tab algn="l" pos="3657600"/>
                <a:tab algn="l" pos="4572000"/>
                <a:tab algn="l" pos="5486400"/>
                <a:tab algn="l" pos="6400800"/>
                <a:tab algn="l" pos="7315200"/>
                <a:tab algn="l" pos="8229600"/>
                <a:tab algn="l" pos="9144000"/>
                <a:tab algn="l" pos="10058400"/>
              </a:tabLst>
            </a:pPr>
            <a:r>
              <a:rPr b="0" lang="en-US" sz="1500" spc="-1" strike="noStrike">
                <a:solidFill>
                  <a:srgbClr val="000000"/>
                </a:solidFill>
                <a:latin typeface="Courier New"/>
              </a:rPr>
              <a:t>     </a:t>
            </a:r>
            <a:r>
              <a:rPr b="0" lang="en-US" sz="1500" spc="-1" strike="noStrike">
                <a:solidFill>
                  <a:srgbClr val="000000"/>
                </a:solidFill>
                <a:latin typeface="Courier New"/>
              </a:rPr>
              <a:t>mystery2(a, b); </a:t>
            </a:r>
            <a:r>
              <a:rPr b="0" lang="en-US" sz="1500" spc="-1" strike="noStrike">
                <a:solidFill>
                  <a:srgbClr val="00b050"/>
                </a:solidFill>
                <a:latin typeface="Courier New"/>
              </a:rPr>
              <a:t>// correct</a:t>
            </a:r>
            <a:endParaRPr b="0" lang="en-US" sz="1500" spc="-1" strike="noStrike">
              <a:solidFill>
                <a:srgbClr val="000000"/>
              </a:solidFill>
              <a:latin typeface="Arial"/>
            </a:endParaRPr>
          </a:p>
          <a:p>
            <a:pPr>
              <a:lnSpc>
                <a:spcPct val="100000"/>
              </a:lnSpc>
              <a:tabLst>
                <a:tab algn="l" pos="0"/>
                <a:tab algn="l" pos="1141560"/>
                <a:tab algn="l" pos="2173320"/>
                <a:tab algn="l" pos="2743200"/>
                <a:tab algn="l" pos="3657600"/>
                <a:tab algn="l" pos="4572000"/>
                <a:tab algn="l" pos="5486400"/>
                <a:tab algn="l" pos="6400800"/>
                <a:tab algn="l" pos="7315200"/>
                <a:tab algn="l" pos="8229600"/>
                <a:tab algn="l" pos="9144000"/>
                <a:tab algn="l" pos="10058400"/>
              </a:tabLst>
            </a:pPr>
            <a:r>
              <a:rPr b="0" lang="en-US" sz="1500" spc="-1" strike="noStrike">
                <a:solidFill>
                  <a:srgbClr val="000000"/>
                </a:solidFill>
                <a:latin typeface="Courier New"/>
              </a:rPr>
              <a:t> </a:t>
            </a:r>
            <a:r>
              <a:rPr b="0" lang="en-US" sz="1500" spc="-1" strike="noStrike">
                <a:solidFill>
                  <a:srgbClr val="00b050"/>
                </a:solidFill>
                <a:latin typeface="Courier New"/>
              </a:rPr>
              <a:t>    </a:t>
            </a:r>
            <a:endParaRPr b="0" lang="en-US" sz="1500" spc="-1" strike="noStrike">
              <a:solidFill>
                <a:srgbClr val="000000"/>
              </a:solidFill>
              <a:latin typeface="Arial"/>
            </a:endParaRPr>
          </a:p>
          <a:p>
            <a:pPr>
              <a:lnSpc>
                <a:spcPct val="100000"/>
              </a:lnSpc>
              <a:tabLst>
                <a:tab algn="l" pos="0"/>
                <a:tab algn="l" pos="1141560"/>
                <a:tab algn="l" pos="2173320"/>
                <a:tab algn="l" pos="2743200"/>
                <a:tab algn="l" pos="3657600"/>
                <a:tab algn="l" pos="4572000"/>
                <a:tab algn="l" pos="5486400"/>
                <a:tab algn="l" pos="6400800"/>
                <a:tab algn="l" pos="7315200"/>
                <a:tab algn="l" pos="8229600"/>
                <a:tab algn="l" pos="9144000"/>
                <a:tab algn="l" pos="10058400"/>
              </a:tabLst>
            </a:pPr>
            <a:r>
              <a:rPr b="0" lang="en-US" sz="1500" spc="-1" strike="noStrike">
                <a:solidFill>
                  <a:srgbClr val="000000"/>
                </a:solidFill>
                <a:latin typeface="Courier New"/>
              </a:rPr>
              <a:t>  </a:t>
            </a:r>
            <a:r>
              <a:rPr b="0" lang="en-US" sz="1500" spc="-1" strike="noStrike">
                <a:solidFill>
                  <a:srgbClr val="000000"/>
                </a:solidFill>
                <a:latin typeface="Courier New"/>
              </a:rPr>
              <a:t>}</a:t>
            </a:r>
            <a:endParaRPr b="0" lang="en-US" sz="1500" spc="-1" strike="noStrike">
              <a:solidFill>
                <a:srgbClr val="000000"/>
              </a:solidFill>
              <a:latin typeface="Arial"/>
            </a:endParaRPr>
          </a:p>
          <a:p>
            <a:pPr>
              <a:lnSpc>
                <a:spcPct val="100000"/>
              </a:lnSpc>
              <a:tabLst>
                <a:tab algn="l" pos="0"/>
                <a:tab algn="l" pos="1141560"/>
                <a:tab algn="l" pos="2173320"/>
                <a:tab algn="l" pos="2743200"/>
                <a:tab algn="l" pos="3657600"/>
                <a:tab algn="l" pos="4572000"/>
                <a:tab algn="l" pos="5486400"/>
                <a:tab algn="l" pos="6400800"/>
                <a:tab algn="l" pos="7315200"/>
                <a:tab algn="l" pos="8229600"/>
                <a:tab algn="l" pos="9144000"/>
                <a:tab algn="l" pos="10058400"/>
              </a:tabLst>
            </a:pPr>
            <a:r>
              <a:rPr b="0" lang="en-US" sz="1500" spc="-1" strike="noStrike">
                <a:solidFill>
                  <a:srgbClr val="000000"/>
                </a:solidFill>
                <a:latin typeface="Courier New"/>
              </a:rPr>
              <a:t>  </a:t>
            </a:r>
            <a:r>
              <a:rPr b="0" lang="en-US" sz="1500" spc="-1" strike="noStrike">
                <a:solidFill>
                  <a:srgbClr val="000000"/>
                </a:solidFill>
                <a:latin typeface="Courier New"/>
              </a:rPr>
              <a:t>public static void mystery1(int x, boolean y){</a:t>
            </a:r>
            <a:endParaRPr b="0" lang="en-US" sz="1500" spc="-1" strike="noStrike">
              <a:solidFill>
                <a:srgbClr val="000000"/>
              </a:solidFill>
              <a:latin typeface="Arial"/>
            </a:endParaRPr>
          </a:p>
          <a:p>
            <a:pPr>
              <a:lnSpc>
                <a:spcPct val="100000"/>
              </a:lnSpc>
              <a:tabLst>
                <a:tab algn="l" pos="0"/>
                <a:tab algn="l" pos="1141560"/>
                <a:tab algn="l" pos="2173320"/>
                <a:tab algn="l" pos="2743200"/>
                <a:tab algn="l" pos="3657600"/>
                <a:tab algn="l" pos="4572000"/>
                <a:tab algn="l" pos="5486400"/>
                <a:tab algn="l" pos="6400800"/>
                <a:tab algn="l" pos="7315200"/>
                <a:tab algn="l" pos="8229600"/>
                <a:tab algn="l" pos="9144000"/>
                <a:tab algn="l" pos="10058400"/>
              </a:tabLst>
            </a:pPr>
            <a:r>
              <a:rPr b="0" lang="en-US" sz="1500" spc="-1" strike="noStrike">
                <a:solidFill>
                  <a:srgbClr val="000000"/>
                </a:solidFill>
                <a:latin typeface="Courier New"/>
              </a:rPr>
              <a:t>  …</a:t>
            </a:r>
            <a:endParaRPr b="0" lang="en-US" sz="1500" spc="-1" strike="noStrike">
              <a:solidFill>
                <a:srgbClr val="000000"/>
              </a:solidFill>
              <a:latin typeface="Arial"/>
            </a:endParaRPr>
          </a:p>
          <a:p>
            <a:pPr>
              <a:lnSpc>
                <a:spcPct val="100000"/>
              </a:lnSpc>
              <a:tabLst>
                <a:tab algn="l" pos="0"/>
                <a:tab algn="l" pos="1141560"/>
                <a:tab algn="l" pos="2173320"/>
                <a:tab algn="l" pos="2743200"/>
                <a:tab algn="l" pos="3657600"/>
                <a:tab algn="l" pos="4572000"/>
                <a:tab algn="l" pos="5486400"/>
                <a:tab algn="l" pos="6400800"/>
                <a:tab algn="l" pos="7315200"/>
                <a:tab algn="l" pos="8229600"/>
                <a:tab algn="l" pos="9144000"/>
                <a:tab algn="l" pos="10058400"/>
              </a:tabLst>
            </a:pPr>
            <a:r>
              <a:rPr b="0" lang="en-US" sz="1500" spc="-1" strike="noStrike">
                <a:solidFill>
                  <a:srgbClr val="000000"/>
                </a:solidFill>
                <a:latin typeface="Courier New"/>
              </a:rPr>
              <a:t>  </a:t>
            </a:r>
            <a:r>
              <a:rPr b="0" lang="en-US" sz="1500" spc="-1" strike="noStrike">
                <a:solidFill>
                  <a:srgbClr val="000000"/>
                </a:solidFill>
                <a:latin typeface="Courier New"/>
              </a:rPr>
              <a:t>}</a:t>
            </a:r>
            <a:endParaRPr b="0" lang="en-US" sz="1500" spc="-1" strike="noStrike">
              <a:solidFill>
                <a:srgbClr val="000000"/>
              </a:solidFill>
              <a:latin typeface="Arial"/>
            </a:endParaRPr>
          </a:p>
          <a:p>
            <a:pPr>
              <a:lnSpc>
                <a:spcPct val="100000"/>
              </a:lnSpc>
              <a:tabLst>
                <a:tab algn="l" pos="0"/>
                <a:tab algn="l" pos="1141560"/>
                <a:tab algn="l" pos="2173320"/>
                <a:tab algn="l" pos="2743200"/>
                <a:tab algn="l" pos="3657600"/>
                <a:tab algn="l" pos="4572000"/>
                <a:tab algn="l" pos="5486400"/>
                <a:tab algn="l" pos="6400800"/>
                <a:tab algn="l" pos="7315200"/>
                <a:tab algn="l" pos="8229600"/>
                <a:tab algn="l" pos="9144000"/>
                <a:tab algn="l" pos="10058400"/>
              </a:tabLst>
            </a:pPr>
            <a:r>
              <a:rPr b="0" lang="en-US" sz="1500" spc="-1" strike="noStrike">
                <a:solidFill>
                  <a:srgbClr val="000000"/>
                </a:solidFill>
                <a:latin typeface="Courier New"/>
              </a:rPr>
              <a:t>  </a:t>
            </a:r>
            <a:r>
              <a:rPr b="0" lang="en-US" sz="1500" spc="-1" strike="noStrike">
                <a:solidFill>
                  <a:srgbClr val="000000"/>
                </a:solidFill>
                <a:latin typeface="Courier New"/>
              </a:rPr>
              <a:t>public static void mystery2(double x, int z){</a:t>
            </a:r>
            <a:endParaRPr b="0" lang="en-US" sz="1500" spc="-1" strike="noStrike">
              <a:solidFill>
                <a:srgbClr val="000000"/>
              </a:solidFill>
              <a:latin typeface="Arial"/>
            </a:endParaRPr>
          </a:p>
          <a:p>
            <a:pPr>
              <a:lnSpc>
                <a:spcPct val="100000"/>
              </a:lnSpc>
              <a:tabLst>
                <a:tab algn="l" pos="0"/>
                <a:tab algn="l" pos="1141560"/>
                <a:tab algn="l" pos="2173320"/>
                <a:tab algn="l" pos="2743200"/>
                <a:tab algn="l" pos="3657600"/>
                <a:tab algn="l" pos="4572000"/>
                <a:tab algn="l" pos="5486400"/>
                <a:tab algn="l" pos="6400800"/>
                <a:tab algn="l" pos="7315200"/>
                <a:tab algn="l" pos="8229600"/>
                <a:tab algn="l" pos="9144000"/>
                <a:tab algn="l" pos="10058400"/>
              </a:tabLst>
            </a:pPr>
            <a:r>
              <a:rPr b="0" lang="en-US" sz="1500" spc="-1" strike="noStrike">
                <a:solidFill>
                  <a:srgbClr val="000000"/>
                </a:solidFill>
                <a:latin typeface="Courier New"/>
              </a:rPr>
              <a:t>  …</a:t>
            </a:r>
            <a:endParaRPr b="0" lang="en-US" sz="1500" spc="-1" strike="noStrike">
              <a:solidFill>
                <a:srgbClr val="000000"/>
              </a:solidFill>
              <a:latin typeface="Arial"/>
            </a:endParaRPr>
          </a:p>
          <a:p>
            <a:pPr>
              <a:lnSpc>
                <a:spcPct val="100000"/>
              </a:lnSpc>
              <a:tabLst>
                <a:tab algn="l" pos="0"/>
                <a:tab algn="l" pos="1141560"/>
                <a:tab algn="l" pos="2173320"/>
                <a:tab algn="l" pos="2743200"/>
                <a:tab algn="l" pos="3657600"/>
                <a:tab algn="l" pos="4572000"/>
                <a:tab algn="l" pos="5486400"/>
                <a:tab algn="l" pos="6400800"/>
                <a:tab algn="l" pos="7315200"/>
                <a:tab algn="l" pos="8229600"/>
                <a:tab algn="l" pos="9144000"/>
                <a:tab algn="l" pos="10058400"/>
              </a:tabLst>
            </a:pPr>
            <a:r>
              <a:rPr b="0" lang="en-US" sz="1500" spc="-1" strike="noStrike">
                <a:solidFill>
                  <a:srgbClr val="000000"/>
                </a:solidFill>
                <a:latin typeface="Courier New"/>
              </a:rPr>
              <a:t>  </a:t>
            </a:r>
            <a:r>
              <a:rPr b="0" lang="en-US" sz="1500" spc="-1" strike="noStrike">
                <a:solidFill>
                  <a:srgbClr val="000000"/>
                </a:solidFill>
                <a:latin typeface="Courier New"/>
              </a:rPr>
              <a:t>}</a:t>
            </a:r>
            <a:endParaRPr b="0" lang="en-US" sz="1500" spc="-1" strike="noStrike">
              <a:solidFill>
                <a:srgbClr val="000000"/>
              </a:solidFill>
              <a:latin typeface="Arial"/>
            </a:endParaRPr>
          </a:p>
          <a:p>
            <a:pPr>
              <a:lnSpc>
                <a:spcPct val="100000"/>
              </a:lnSpc>
              <a:tabLst>
                <a:tab algn="l" pos="0"/>
                <a:tab algn="l" pos="1141560"/>
                <a:tab algn="l" pos="2173320"/>
                <a:tab algn="l" pos="2743200"/>
                <a:tab algn="l" pos="3657600"/>
                <a:tab algn="l" pos="4572000"/>
                <a:tab algn="l" pos="5486400"/>
                <a:tab algn="l" pos="6400800"/>
                <a:tab algn="l" pos="7315200"/>
                <a:tab algn="l" pos="8229600"/>
                <a:tab algn="l" pos="9144000"/>
                <a:tab algn="l" pos="10058400"/>
              </a:tabLst>
            </a:pPr>
            <a:r>
              <a:rPr b="0" lang="en-US" sz="1500" spc="-1" strike="noStrike">
                <a:solidFill>
                  <a:srgbClr val="000000"/>
                </a:solidFill>
                <a:latin typeface="Courier New"/>
              </a:rPr>
              <a:t>}</a:t>
            </a:r>
            <a:endParaRPr b="0" lang="en-US" sz="1500" spc="-1" strike="noStrike">
              <a:solidFill>
                <a:srgbClr val="000000"/>
              </a:solidFill>
              <a:latin typeface="Arial"/>
            </a:endParaRPr>
          </a:p>
        </p:txBody>
      </p:sp>
    </p:spTree>
  </p:cSld>
  <mc:AlternateContent>
    <mc:Choice Requires="p14">
      <p:transition spd="slow" p14:dur="2000"/>
    </mc:Choice>
    <mc:Fallback>
      <p:transition spd="slow"/>
    </mc:Fallback>
  </mc:AlternateContent>
  <p:timing>
    <p:tnLst>
      <p:par>
        <p:cTn id="303" dur="indefinite" restart="never" nodeType="tmRoot">
          <p:childTnLst>
            <p:seq>
              <p:cTn id="304" dur="indefinite" nodeType="mainSeq">
                <p:childTnLst>
                  <p:par>
                    <p:cTn id="305" nodeType="clickEffect" fill="hold">
                      <p:stCondLst>
                        <p:cond delay="indefinite"/>
                      </p:stCondLst>
                      <p:childTnLst>
                        <p:par>
                          <p:cTn id="306" nodeType="withEffect" fill="hold">
                            <p:stCondLst>
                              <p:cond delay="0"/>
                            </p:stCondLst>
                            <p:childTnLst>
                              <p:par>
                                <p:cTn id="307" nodeType="clickEffect" fill="hold" presetClass="entr" presetID="1">
                                  <p:stCondLst>
                                    <p:cond delay="0"/>
                                  </p:stCondLst>
                                  <p:childTnLst>
                                    <p:set>
                                      <p:cBhvr>
                                        <p:cTn id="308" dur="1" fill="hold">
                                          <p:stCondLst>
                                            <p:cond delay="0"/>
                                          </p:stCondLst>
                                        </p:cTn>
                                        <p:tgtEl>
                                          <p:spTgt spid="75">
                                            <p:txEl>
                                              <p:pRg st="2" end="2"/>
                                            </p:txEl>
                                          </p:spTgt>
                                        </p:tgtEl>
                                        <p:attrNameLst>
                                          <p:attrName>style.visibility</p:attrName>
                                        </p:attrNameLst>
                                      </p:cBhvr>
                                      <p:to>
                                        <p:strVal val="visible"/>
                                      </p:to>
                                    </p:set>
                                  </p:childTnLst>
                                </p:cTn>
                              </p:par>
                            </p:childTnLst>
                          </p:cTn>
                        </p:par>
                      </p:childTnLst>
                    </p:cTn>
                  </p:par>
                  <p:par>
                    <p:cTn id="309" nodeType="clickEffect" fill="hold">
                      <p:stCondLst>
                        <p:cond delay="indefinite"/>
                      </p:stCondLst>
                      <p:childTnLst>
                        <p:par>
                          <p:cTn id="310" nodeType="withEffect" fill="hold">
                            <p:stCondLst>
                              <p:cond delay="0"/>
                            </p:stCondLst>
                            <p:childTnLst>
                              <p:par>
                                <p:cTn id="311" nodeType="clickEffect" fill="hold" presetClass="entr" presetID="1">
                                  <p:stCondLst>
                                    <p:cond delay="0"/>
                                  </p:stCondLst>
                                  <p:childTnLst>
                                    <p:set>
                                      <p:cBhvr>
                                        <p:cTn id="312" dur="1" fill="hold">
                                          <p:stCondLst>
                                            <p:cond delay="0"/>
                                          </p:stCondLst>
                                        </p:cTn>
                                        <p:tgtEl>
                                          <p:spTgt spid="75">
                                            <p:txEl>
                                              <p:pRg st="3" end="3"/>
                                            </p:txEl>
                                          </p:spTgt>
                                        </p:tgtEl>
                                        <p:attrNameLst>
                                          <p:attrName>style.visibility</p:attrName>
                                        </p:attrNameLst>
                                      </p:cBhvr>
                                      <p:to>
                                        <p:strVal val="visible"/>
                                      </p:to>
                                    </p:set>
                                  </p:childTnLst>
                                </p:cTn>
                              </p:par>
                            </p:childTnLst>
                          </p:cTn>
                        </p:par>
                      </p:childTnLst>
                    </p:cTn>
                  </p:par>
                  <p:par>
                    <p:cTn id="313" nodeType="clickEffect" fill="hold">
                      <p:stCondLst>
                        <p:cond delay="indefinite"/>
                      </p:stCondLst>
                      <p:childTnLst>
                        <p:par>
                          <p:cTn id="314" nodeType="withEffect" fill="hold">
                            <p:stCondLst>
                              <p:cond delay="0"/>
                            </p:stCondLst>
                            <p:childTnLst>
                              <p:par>
                                <p:cTn id="315" nodeType="clickEffect" fill="hold" presetClass="entr" presetID="1">
                                  <p:stCondLst>
                                    <p:cond delay="0"/>
                                  </p:stCondLst>
                                  <p:childTnLst>
                                    <p:set>
                                      <p:cBhvr>
                                        <p:cTn id="316" dur="1" fill="hold">
                                          <p:stCondLst>
                                            <p:cond delay="0"/>
                                          </p:stCondLst>
                                        </p:cTn>
                                        <p:tgtEl>
                                          <p:spTgt spid="75">
                                            <p:txEl>
                                              <p:pRg st="4" end="4"/>
                                            </p:txEl>
                                          </p:spTgt>
                                        </p:tgtEl>
                                        <p:attrNameLst>
                                          <p:attrName>style.visibility</p:attrName>
                                        </p:attrNameLst>
                                      </p:cBhvr>
                                      <p:to>
                                        <p:strVal val="visible"/>
                                      </p:to>
                                    </p:set>
                                  </p:childTnLst>
                                </p:cTn>
                              </p:par>
                            </p:childTnLst>
                          </p:cTn>
                        </p:par>
                      </p:childTnLst>
                    </p:cTn>
                  </p:par>
                  <p:par>
                    <p:cTn id="317" nodeType="clickEffect" fill="hold">
                      <p:stCondLst>
                        <p:cond delay="indefinite"/>
                      </p:stCondLst>
                      <p:childTnLst>
                        <p:par>
                          <p:cTn id="318" nodeType="withEffect" fill="hold">
                            <p:stCondLst>
                              <p:cond delay="0"/>
                            </p:stCondLst>
                            <p:childTnLst>
                              <p:par>
                                <p:cTn id="319" nodeType="clickEffect" fill="hold" presetClass="entr" presetID="1">
                                  <p:stCondLst>
                                    <p:cond delay="0"/>
                                  </p:stCondLst>
                                  <p:childTnLst>
                                    <p:set>
                                      <p:cBhvr>
                                        <p:cTn id="320" dur="1" fill="hold">
                                          <p:stCondLst>
                                            <p:cond delay="0"/>
                                          </p:stCondLst>
                                        </p:cTn>
                                        <p:tgtEl>
                                          <p:spTgt spid="75">
                                            <p:txEl>
                                              <p:pRg st="5" end="5"/>
                                            </p:txEl>
                                          </p:spTgt>
                                        </p:tgtEl>
                                        <p:attrNameLst>
                                          <p:attrName>style.visibility</p:attrName>
                                        </p:attrNameLst>
                                      </p:cBhvr>
                                      <p:to>
                                        <p:strVal val="visible"/>
                                      </p:to>
                                    </p:set>
                                  </p:childTnLst>
                                </p:cTn>
                              </p:par>
                            </p:childTnLst>
                          </p:cTn>
                        </p:par>
                      </p:childTnLst>
                    </p:cTn>
                  </p:par>
                  <p:par>
                    <p:cTn id="321" nodeType="clickEffect" fill="hold">
                      <p:stCondLst>
                        <p:cond delay="indefinite"/>
                      </p:stCondLst>
                      <p:childTnLst>
                        <p:par>
                          <p:cTn id="322" nodeType="withEffect" fill="hold">
                            <p:stCondLst>
                              <p:cond delay="0"/>
                            </p:stCondLst>
                            <p:childTnLst>
                              <p:par>
                                <p:cTn id="323" nodeType="clickEffect" fill="hold" presetClass="entr" presetID="1">
                                  <p:stCondLst>
                                    <p:cond delay="0"/>
                                  </p:stCondLst>
                                  <p:childTnLst>
                                    <p:set>
                                      <p:cBhvr>
                                        <p:cTn id="324" dur="1" fill="hold">
                                          <p:stCondLst>
                                            <p:cond delay="0"/>
                                          </p:stCondLst>
                                        </p:cTn>
                                        <p:tgtEl>
                                          <p:spTgt spid="75">
                                            <p:txEl>
                                              <p:pRg st="6" end="6"/>
                                            </p:txEl>
                                          </p:spTgt>
                                        </p:tgtEl>
                                        <p:attrNameLst>
                                          <p:attrName>style.visibility</p:attrName>
                                        </p:attrNameLst>
                                      </p:cBhvr>
                                      <p:to>
                                        <p:strVal val="visible"/>
                                      </p:to>
                                    </p:set>
                                  </p:childTnLst>
                                </p:cTn>
                              </p:par>
                            </p:childTnLst>
                          </p:cTn>
                        </p:par>
                      </p:childTnLst>
                    </p:cTn>
                  </p:par>
                  <p:par>
                    <p:cTn id="325" nodeType="clickEffect" fill="hold">
                      <p:stCondLst>
                        <p:cond delay="indefinite"/>
                      </p:stCondLst>
                      <p:childTnLst>
                        <p:par>
                          <p:cTn id="326" nodeType="withEffect" fill="hold">
                            <p:stCondLst>
                              <p:cond delay="0"/>
                            </p:stCondLst>
                            <p:childTnLst>
                              <p:par>
                                <p:cTn id="327" nodeType="clickEffect" fill="hold" presetClass="entr" presetID="1">
                                  <p:stCondLst>
                                    <p:cond delay="0"/>
                                  </p:stCondLst>
                                  <p:childTnLst>
                                    <p:set>
                                      <p:cBhvr>
                                        <p:cTn id="328" dur="1" fill="hold">
                                          <p:stCondLst>
                                            <p:cond delay="0"/>
                                          </p:stCondLst>
                                        </p:cTn>
                                        <p:tgtEl>
                                          <p:spTgt spid="75">
                                            <p:txEl>
                                              <p:pRg st="7" end="7"/>
                                            </p:txEl>
                                          </p:spTgt>
                                        </p:tgtEl>
                                        <p:attrNameLst>
                                          <p:attrName>style.visibility</p:attrName>
                                        </p:attrNameLst>
                                      </p:cBhvr>
                                      <p:to>
                                        <p:strVal val="visible"/>
                                      </p:to>
                                    </p:set>
                                  </p:childTnLst>
                                </p:cTn>
                              </p:par>
                              <p:par>
                                <p:cTn id="329" nodeType="withEffect" fill="hold" presetClass="entr" presetID="1">
                                  <p:stCondLst>
                                    <p:cond delay="0"/>
                                  </p:stCondLst>
                                  <p:childTnLst>
                                    <p:set>
                                      <p:cBhvr>
                                        <p:cTn id="330" dur="1" fill="hold">
                                          <p:stCondLst>
                                            <p:cond delay="0"/>
                                          </p:stCondLst>
                                        </p:cTn>
                                        <p:tgtEl>
                                          <p:spTgt spid="75">
                                            <p:txEl>
                                              <p:pRg st="8" end="8"/>
                                            </p:txEl>
                                          </p:spTgt>
                                        </p:tgtEl>
                                        <p:attrNameLst>
                                          <p:attrName>style.visibility</p:attrName>
                                        </p:attrNameLst>
                                      </p:cBhvr>
                                      <p:to>
                                        <p:strVal val="visible"/>
                                      </p:to>
                                    </p:set>
                                  </p:childTnLst>
                                </p:cTn>
                              </p:par>
                              <p:par>
                                <p:cTn id="331" nodeType="withEffect" fill="hold" presetClass="entr" presetID="1">
                                  <p:stCondLst>
                                    <p:cond delay="0"/>
                                  </p:stCondLst>
                                  <p:childTnLst>
                                    <p:set>
                                      <p:cBhvr>
                                        <p:cTn id="332" dur="1" fill="hold">
                                          <p:stCondLst>
                                            <p:cond delay="0"/>
                                          </p:stCondLst>
                                        </p:cTn>
                                        <p:tgtEl>
                                          <p:spTgt spid="75">
                                            <p:txEl>
                                              <p:pRg st="9" end="9"/>
                                            </p:txEl>
                                          </p:spTgt>
                                        </p:tgtEl>
                                        <p:attrNameLst>
                                          <p:attrName>style.visibility</p:attrName>
                                        </p:attrNameLst>
                                      </p:cBhvr>
                                      <p:to>
                                        <p:strVal val="visible"/>
                                      </p:to>
                                    </p:set>
                                  </p:childTnLst>
                                </p:cTn>
                              </p:par>
                            </p:childTnLst>
                          </p:cTn>
                        </p:par>
                      </p:childTnLst>
                    </p:cTn>
                  </p:par>
                  <p:par>
                    <p:cTn id="333" nodeType="clickEffect" fill="hold">
                      <p:stCondLst>
                        <p:cond delay="indefinite"/>
                      </p:stCondLst>
                      <p:childTnLst>
                        <p:par>
                          <p:cTn id="334" nodeType="withEffect" fill="hold">
                            <p:stCondLst>
                              <p:cond delay="0"/>
                            </p:stCondLst>
                            <p:childTnLst>
                              <p:par>
                                <p:cTn id="335" nodeType="clickEffect" fill="hold" presetClass="entr" presetID="1">
                                  <p:stCondLst>
                                    <p:cond delay="0"/>
                                  </p:stCondLst>
                                  <p:childTnLst>
                                    <p:set>
                                      <p:cBhvr>
                                        <p:cTn id="336" dur="1" fill="hold">
                                          <p:stCondLst>
                                            <p:cond delay="0"/>
                                          </p:stCondLst>
                                        </p:cTn>
                                        <p:tgtEl>
                                          <p:spTgt spid="75">
                                            <p:txEl>
                                              <p:pRg st="10" end="10"/>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6" name="PlaceHolder 1"/>
          <p:cNvSpPr>
            <a:spLocks noGrp="1"/>
          </p:cNvSpPr>
          <p:nvPr>
            <p:ph type="title"/>
          </p:nvPr>
        </p:nvSpPr>
        <p:spPr>
          <a:xfrm>
            <a:off x="457200" y="-360"/>
            <a:ext cx="8229600" cy="1143000"/>
          </a:xfrm>
          <a:prstGeom prst="rect">
            <a:avLst/>
          </a:prstGeom>
          <a:noFill/>
          <a:ln w="0">
            <a:noFill/>
          </a:ln>
        </p:spPr>
        <p:txBody>
          <a:bodyPr lIns="91440" rIns="91440" tIns="45720" bIns="45720" anchor="ctr">
            <a:noAutofit/>
          </a:bodyPr>
          <a:p>
            <a:pPr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4400" spc="-1" strike="noStrike">
                <a:solidFill>
                  <a:srgbClr val="ffffff"/>
                </a:solidFill>
                <a:latin typeface="Tahoma"/>
              </a:rPr>
              <a:t>Method Returns</a:t>
            </a:r>
            <a:endParaRPr b="1" lang="en-US" sz="4400" spc="-1" strike="noStrike">
              <a:solidFill>
                <a:srgbClr val="ffffff"/>
              </a:solidFill>
              <a:latin typeface="Tahoma"/>
            </a:endParaRPr>
          </a:p>
        </p:txBody>
      </p:sp>
      <p:sp>
        <p:nvSpPr>
          <p:cNvPr id="77" name=""/>
          <p:cNvSpPr txBox="1"/>
          <p:nvPr/>
        </p:nvSpPr>
        <p:spPr>
          <a:xfrm>
            <a:off x="151920" y="1295280"/>
            <a:ext cx="8991720" cy="5181840"/>
          </a:xfrm>
          <a:prstGeom prst="rect">
            <a:avLst/>
          </a:prstGeom>
          <a:noFill/>
          <a:ln w="0">
            <a:noFill/>
          </a:ln>
        </p:spPr>
        <p:txBody>
          <a:bodyPr anchor="t">
            <a:normAutofit fontScale="98294" lnSpcReduction="20000"/>
          </a:bodyPr>
          <a:p>
            <a:pPr>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Methods in Java can have </a:t>
            </a:r>
            <a:r>
              <a:rPr b="1" lang="en-US" sz="2000" spc="-1" strike="noStrike">
                <a:solidFill>
                  <a:srgbClr val="000000"/>
                </a:solidFill>
                <a:latin typeface="Tahoma"/>
              </a:rPr>
              <a:t>return types</a:t>
            </a:r>
            <a:r>
              <a:rPr b="0" lang="en-US" sz="2000" spc="-1" strike="noStrike">
                <a:solidFill>
                  <a:srgbClr val="000000"/>
                </a:solidFill>
                <a:latin typeface="Tahoma"/>
              </a:rPr>
              <a:t>. Such </a:t>
            </a:r>
            <a:r>
              <a:rPr b="1" lang="en-US" sz="2000" spc="-1" strike="noStrike">
                <a:solidFill>
                  <a:srgbClr val="000000"/>
                </a:solidFill>
                <a:latin typeface="Tahoma"/>
              </a:rPr>
              <a:t>non-void</a:t>
            </a:r>
            <a:r>
              <a:rPr b="0" lang="en-US" sz="2000" spc="-1" strike="noStrike">
                <a:solidFill>
                  <a:srgbClr val="000000"/>
                </a:solidFill>
                <a:latin typeface="Tahoma"/>
              </a:rPr>
              <a:t> methods return values back that can be used by the program. A method can use the keyword “</a:t>
            </a:r>
            <a:r>
              <a:rPr b="1" lang="en-US" sz="2000" spc="-1" strike="noStrike">
                <a:solidFill>
                  <a:srgbClr val="000000"/>
                </a:solidFill>
                <a:latin typeface="Tahoma"/>
              </a:rPr>
              <a:t>return</a:t>
            </a:r>
            <a:r>
              <a:rPr b="0" lang="en-US" sz="2000" spc="-1" strike="noStrike">
                <a:solidFill>
                  <a:srgbClr val="000000"/>
                </a:solidFill>
                <a:latin typeface="Tahoma"/>
              </a:rPr>
              <a:t>” to return a value.</a:t>
            </a:r>
            <a:endParaRPr b="0" lang="en-US" sz="2000" spc="-1" strike="noStrike">
              <a:solidFill>
                <a:srgbClr val="000000"/>
              </a:solidFill>
              <a:latin typeface="Tahoma"/>
            </a:endParaRPr>
          </a:p>
          <a:p>
            <a:pPr>
              <a:spcBef>
                <a:spcPts val="224"/>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900" spc="-1" strike="noStrike">
              <a:solidFill>
                <a:srgbClr val="000000"/>
              </a:solidFill>
              <a:latin typeface="Tahoma"/>
            </a:endParaRPr>
          </a:p>
          <a:p>
            <a:pPr>
              <a:lnSpc>
                <a:spcPct val="100000"/>
              </a:lnSpc>
              <a:spcBef>
                <a:spcPts val="524"/>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100" spc="-1" strike="noStrike">
                <a:solidFill>
                  <a:srgbClr val="000000"/>
                </a:solidFill>
                <a:latin typeface="Courier New"/>
              </a:rPr>
              <a:t>public </a:t>
            </a:r>
            <a:r>
              <a:rPr b="1" lang="en-US" sz="2100" spc="-1" strike="noStrike">
                <a:solidFill>
                  <a:srgbClr val="000000"/>
                </a:solidFill>
                <a:latin typeface="Courier New"/>
              </a:rPr>
              <a:t>type</a:t>
            </a:r>
            <a:r>
              <a:rPr b="0" lang="en-US" sz="2100" spc="-1" strike="noStrike">
                <a:solidFill>
                  <a:srgbClr val="000000"/>
                </a:solidFill>
                <a:latin typeface="Courier New"/>
              </a:rPr>
              <a:t> </a:t>
            </a:r>
            <a:r>
              <a:rPr b="1" lang="en-US" sz="2100" spc="-1" strike="noStrike">
                <a:solidFill>
                  <a:srgbClr val="000000"/>
                </a:solidFill>
                <a:latin typeface="Courier New"/>
              </a:rPr>
              <a:t>methodName</a:t>
            </a:r>
            <a:r>
              <a:rPr b="0" lang="en-US" sz="2100" spc="-1" strike="noStrike">
                <a:solidFill>
                  <a:srgbClr val="000000"/>
                </a:solidFill>
                <a:latin typeface="Courier New"/>
              </a:rPr>
              <a:t>(</a:t>
            </a:r>
            <a:r>
              <a:rPr b="1" lang="en-US" sz="2100" spc="-1" strike="noStrike">
                <a:solidFill>
                  <a:srgbClr val="000000"/>
                </a:solidFill>
                <a:latin typeface="Courier New"/>
              </a:rPr>
              <a:t>type var1</a:t>
            </a:r>
            <a:r>
              <a:rPr b="0" lang="en-US" sz="2100" spc="-1" strike="noStrike">
                <a:solidFill>
                  <a:srgbClr val="000000"/>
                </a:solidFill>
                <a:latin typeface="Courier New"/>
              </a:rPr>
              <a:t>,…, </a:t>
            </a:r>
            <a:r>
              <a:rPr b="1" lang="en-US" sz="2100" spc="-1" strike="noStrike">
                <a:solidFill>
                  <a:srgbClr val="000000"/>
                </a:solidFill>
                <a:latin typeface="Courier New"/>
              </a:rPr>
              <a:t>type var2</a:t>
            </a:r>
            <a:r>
              <a:rPr b="0" lang="en-US" sz="2100" spc="-1" strike="noStrike">
                <a:solidFill>
                  <a:srgbClr val="000000"/>
                </a:solidFill>
                <a:latin typeface="Courier New"/>
              </a:rPr>
              <a:t>){</a:t>
            </a:r>
            <a:endParaRPr b="0" lang="en-US" sz="2100" spc="-1" strike="noStrike">
              <a:solidFill>
                <a:srgbClr val="000000"/>
              </a:solidFill>
              <a:latin typeface="Tahoma"/>
            </a:endParaRPr>
          </a:p>
          <a:p>
            <a:pPr>
              <a:lnSpc>
                <a:spcPct val="100000"/>
              </a:lnSpc>
              <a:spcBef>
                <a:spcPts val="524"/>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100" spc="-1" strike="noStrike">
                <a:solidFill>
                  <a:srgbClr val="000000"/>
                </a:solidFill>
                <a:latin typeface="Courier New"/>
              </a:rPr>
              <a:t>… </a:t>
            </a:r>
            <a:endParaRPr b="0" lang="en-US" sz="2100" spc="-1" strike="noStrike">
              <a:solidFill>
                <a:srgbClr val="000000"/>
              </a:solidFill>
              <a:latin typeface="Tahoma"/>
            </a:endParaRPr>
          </a:p>
          <a:p>
            <a:pPr>
              <a:lnSpc>
                <a:spcPct val="100000"/>
              </a:lnSpc>
              <a:spcBef>
                <a:spcPts val="524"/>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100" spc="-1" strike="noStrike">
                <a:solidFill>
                  <a:srgbClr val="000000"/>
                </a:solidFill>
                <a:latin typeface="Courier New"/>
              </a:rPr>
              <a:t>}</a:t>
            </a:r>
            <a:endParaRPr b="0" lang="en-US" sz="2100" spc="-1" strike="noStrike">
              <a:solidFill>
                <a:srgbClr val="000000"/>
              </a:solidFill>
              <a:latin typeface="Tahoma"/>
            </a:endParaRPr>
          </a:p>
          <a:p>
            <a:pPr>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Examples:</a:t>
            </a:r>
            <a:endParaRPr b="0" lang="en-US" sz="2000" spc="-1" strike="noStrike">
              <a:solidFill>
                <a:srgbClr val="000000"/>
              </a:solidFill>
              <a:latin typeface="Tahoma"/>
            </a:endParaRPr>
          </a:p>
          <a:p>
            <a:pP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public static </a:t>
            </a:r>
            <a:r>
              <a:rPr b="1" lang="en-US" sz="2000" spc="-1" strike="noStrike">
                <a:solidFill>
                  <a:srgbClr val="000000"/>
                </a:solidFill>
                <a:latin typeface="Courier New"/>
              </a:rPr>
              <a:t>int</a:t>
            </a:r>
            <a:r>
              <a:rPr b="0" lang="en-US" sz="2000" spc="-1" strike="noStrike">
                <a:solidFill>
                  <a:srgbClr val="000000"/>
                </a:solidFill>
                <a:latin typeface="Courier New"/>
              </a:rPr>
              <a:t> method1(){</a:t>
            </a:r>
            <a:endParaRPr b="0" lang="en-US" sz="2000" spc="-1" strike="noStrike">
              <a:solidFill>
                <a:srgbClr val="000000"/>
              </a:solidFill>
              <a:latin typeface="Tahoma"/>
            </a:endParaRPr>
          </a:p>
          <a:p>
            <a:pP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endParaRPr b="0" lang="en-US" sz="2000" spc="-1" strike="noStrike">
              <a:solidFill>
                <a:srgbClr val="000000"/>
              </a:solidFill>
              <a:latin typeface="Tahoma"/>
            </a:endParaRPr>
          </a:p>
          <a:p>
            <a:pP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a:t>
            </a:r>
            <a:endParaRPr b="0" lang="en-US" sz="2000" spc="-1" strike="noStrike">
              <a:solidFill>
                <a:srgbClr val="000000"/>
              </a:solidFill>
              <a:latin typeface="Tahoma"/>
            </a:endParaRPr>
          </a:p>
          <a:p>
            <a:pP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Tahoma"/>
            </a:endParaRPr>
          </a:p>
          <a:p>
            <a:pP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public static </a:t>
            </a:r>
            <a:r>
              <a:rPr b="1" lang="en-US" sz="2000" spc="-1" strike="noStrike">
                <a:solidFill>
                  <a:srgbClr val="000000"/>
                </a:solidFill>
                <a:latin typeface="Courier New"/>
              </a:rPr>
              <a:t>double</a:t>
            </a:r>
            <a:r>
              <a:rPr b="0" lang="en-US" sz="2000" spc="-1" strike="noStrike">
                <a:solidFill>
                  <a:srgbClr val="000000"/>
                </a:solidFill>
                <a:latin typeface="Courier New"/>
              </a:rPr>
              <a:t> method2(int x){</a:t>
            </a:r>
            <a:endParaRPr b="0" lang="en-US" sz="2000" spc="-1" strike="noStrike">
              <a:solidFill>
                <a:srgbClr val="000000"/>
              </a:solidFill>
              <a:latin typeface="Tahoma"/>
            </a:endParaRPr>
          </a:p>
          <a:p>
            <a:pP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a:t>
            </a:r>
            <a:endParaRPr b="0" lang="en-US" sz="2000" spc="-1" strike="noStrike">
              <a:solidFill>
                <a:srgbClr val="000000"/>
              </a:solidFill>
              <a:latin typeface="Tahoma"/>
            </a:endParaRPr>
          </a:p>
          <a:p>
            <a:pP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a:t>
            </a:r>
            <a:endParaRPr b="0" lang="en-US" sz="2000" spc="-1" strike="noStrike">
              <a:solidFill>
                <a:srgbClr val="000000"/>
              </a:solidFill>
              <a:latin typeface="Tahoma"/>
            </a:endParaRPr>
          </a:p>
          <a:p>
            <a:pP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Tahoma"/>
            </a:endParaRPr>
          </a:p>
        </p:txBody>
      </p:sp>
      <p:sp>
        <p:nvSpPr>
          <p:cNvPr id="78" name="TextBox 5"/>
          <p:cNvSpPr/>
          <p:nvPr/>
        </p:nvSpPr>
        <p:spPr>
          <a:xfrm>
            <a:off x="3581280" y="4648320"/>
            <a:ext cx="1752840" cy="337680"/>
          </a:xfrm>
          <a:prstGeom prst="rect">
            <a:avLst/>
          </a:prstGeom>
          <a:noFill/>
          <a:ln w="0">
            <a:noFill/>
          </a:ln>
        </p:spPr>
        <p:style>
          <a:lnRef idx="0"/>
          <a:fillRef idx="0"/>
          <a:effectRef idx="0"/>
          <a:fontRef idx="minor"/>
        </p:style>
        <p:txBody>
          <a:bodyPr lIns="90000" rIns="90000" tIns="46800" bIns="46800" anchor="t">
            <a:spAutoFit/>
          </a:bodyPr>
          <a:p>
            <a:pP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1600" spc="-1" strike="noStrike">
                <a:solidFill>
                  <a:srgbClr val="ff0000"/>
                </a:solidFill>
                <a:latin typeface="Arial"/>
              </a:rPr>
              <a:t>return types</a:t>
            </a:r>
            <a:endParaRPr b="0" lang="en-US" sz="1600" spc="-1" strike="noStrike">
              <a:solidFill>
                <a:srgbClr val="000000"/>
              </a:solidFill>
              <a:latin typeface="Arial"/>
            </a:endParaRPr>
          </a:p>
        </p:txBody>
      </p:sp>
      <p:cxnSp>
        <p:nvCxnSpPr>
          <p:cNvPr id="79" name="Straight Arrow Connector 4"/>
          <p:cNvCxnSpPr>
            <a:stCxn id="78" idx="1"/>
          </p:cNvCxnSpPr>
          <p:nvPr/>
        </p:nvCxnSpPr>
        <p:spPr>
          <a:xfrm flipH="1" flipV="1">
            <a:off x="2666520" y="4366440"/>
            <a:ext cx="915120" cy="451800"/>
          </a:xfrm>
          <a:prstGeom prst="straightConnector1">
            <a:avLst/>
          </a:prstGeom>
          <a:ln w="38160">
            <a:solidFill>
              <a:srgbClr val="000000"/>
            </a:solidFill>
            <a:miter/>
            <a:tailEnd len="med" type="triangle" w="med"/>
          </a:ln>
        </p:spPr>
      </p:cxnSp>
      <p:cxnSp>
        <p:nvCxnSpPr>
          <p:cNvPr id="80" name="Straight Arrow Connector 6"/>
          <p:cNvCxnSpPr/>
          <p:nvPr/>
        </p:nvCxnSpPr>
        <p:spPr>
          <a:xfrm flipH="1">
            <a:off x="2666520" y="4970160"/>
            <a:ext cx="915120" cy="440280"/>
          </a:xfrm>
          <a:prstGeom prst="straightConnector1">
            <a:avLst/>
          </a:prstGeom>
          <a:ln w="38160">
            <a:solidFill>
              <a:srgbClr val="000000"/>
            </a:solidFill>
            <a:miter/>
            <a:tailEnd len="med" type="triangle" w="med"/>
          </a:ln>
        </p:spPr>
      </p:cxnSp>
      <p:sp>
        <p:nvSpPr>
          <p:cNvPr id="81" name="TextBox 5"/>
          <p:cNvSpPr/>
          <p:nvPr/>
        </p:nvSpPr>
        <p:spPr>
          <a:xfrm>
            <a:off x="6172200" y="3583080"/>
            <a:ext cx="1752480" cy="1312560"/>
          </a:xfrm>
          <a:prstGeom prst="rect">
            <a:avLst/>
          </a:prstGeom>
          <a:noFill/>
          <a:ln w="0">
            <a:noFill/>
          </a:ln>
        </p:spPr>
        <p:style>
          <a:lnRef idx="0"/>
          <a:fillRef idx="0"/>
          <a:effectRef idx="0"/>
          <a:fontRef idx="minor"/>
        </p:style>
        <p:txBody>
          <a:bodyPr lIns="90000" rIns="90000" tIns="46800" bIns="46800" anchor="t">
            <a:spAutoFit/>
          </a:bodyPr>
          <a:p>
            <a:pP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1600" spc="-1" strike="noStrike">
                <a:solidFill>
                  <a:srgbClr val="000000"/>
                </a:solidFill>
                <a:latin typeface="Arial"/>
              </a:rPr>
              <a:t>Note: Method parameters are its inputs and method returns are its outputs.</a:t>
            </a:r>
            <a:endParaRPr b="0" lang="en-US" sz="1600" spc="-1" strike="noStrike">
              <a:solidFill>
                <a:srgbClr val="000000"/>
              </a:solidFill>
              <a:latin typeface="Arial"/>
            </a:endParaRPr>
          </a:p>
        </p:txBody>
      </p:sp>
    </p:spTree>
  </p:cSld>
  <mc:AlternateContent>
    <mc:Choice Requires="p14">
      <p:transition spd="slow" p14:dur="2000"/>
    </mc:Choice>
    <mc:Fallback>
      <p:transition spd="slow"/>
    </mc:Fallback>
  </mc:AlternateContent>
  <p:timing>
    <p:tnLst>
      <p:par>
        <p:cTn id="337" dur="indefinite" restart="never" nodeType="tmRoot">
          <p:childTnLst>
            <p:seq>
              <p:cTn id="338" dur="indefinite" nodeType="mainSeq">
                <p:childTnLst>
                  <p:par>
                    <p:cTn id="339" nodeType="clickEffect" fill="hold">
                      <p:stCondLst>
                        <p:cond delay="indefinite"/>
                      </p:stCondLst>
                      <p:childTnLst>
                        <p:par>
                          <p:cTn id="340" nodeType="withEffect" fill="hold">
                            <p:stCondLst>
                              <p:cond delay="0"/>
                            </p:stCondLst>
                            <p:childTnLst>
                              <p:par>
                                <p:cTn id="341" nodeType="clickEffect" fill="hold" presetClass="entr" presetID="1">
                                  <p:stCondLst>
                                    <p:cond delay="0"/>
                                  </p:stCondLst>
                                  <p:childTnLst>
                                    <p:set>
                                      <p:cBhvr>
                                        <p:cTn id="342" dur="1" fill="hold">
                                          <p:stCondLst>
                                            <p:cond delay="0"/>
                                          </p:stCondLst>
                                        </p:cTn>
                                        <p:tgtEl>
                                          <p:spTgt spid="77">
                                            <p:txEl>
                                              <p:pRg st="5" end="5"/>
                                            </p:txEl>
                                          </p:spTgt>
                                        </p:tgtEl>
                                        <p:attrNameLst>
                                          <p:attrName>style.visibility</p:attrName>
                                        </p:attrNameLst>
                                      </p:cBhvr>
                                      <p:to>
                                        <p:strVal val="visible"/>
                                      </p:to>
                                    </p:set>
                                  </p:childTnLst>
                                </p:cTn>
                              </p:par>
                              <p:par>
                                <p:cTn id="343" nodeType="withEffect" fill="hold" presetClass="entr" presetID="1">
                                  <p:stCondLst>
                                    <p:cond delay="0"/>
                                  </p:stCondLst>
                                  <p:childTnLst>
                                    <p:set>
                                      <p:cBhvr>
                                        <p:cTn id="344" dur="1" fill="hold">
                                          <p:stCondLst>
                                            <p:cond delay="0"/>
                                          </p:stCondLst>
                                        </p:cTn>
                                        <p:tgtEl>
                                          <p:spTgt spid="77">
                                            <p:txEl>
                                              <p:pRg st="6" end="6"/>
                                            </p:txEl>
                                          </p:spTgt>
                                        </p:tgtEl>
                                        <p:attrNameLst>
                                          <p:attrName>style.visibility</p:attrName>
                                        </p:attrNameLst>
                                      </p:cBhvr>
                                      <p:to>
                                        <p:strVal val="visible"/>
                                      </p:to>
                                    </p:set>
                                  </p:childTnLst>
                                </p:cTn>
                              </p:par>
                              <p:par>
                                <p:cTn id="345" nodeType="withEffect" fill="hold" presetClass="entr" presetID="1">
                                  <p:stCondLst>
                                    <p:cond delay="0"/>
                                  </p:stCondLst>
                                  <p:childTnLst>
                                    <p:set>
                                      <p:cBhvr>
                                        <p:cTn id="346" dur="1" fill="hold">
                                          <p:stCondLst>
                                            <p:cond delay="0"/>
                                          </p:stCondLst>
                                        </p:cTn>
                                        <p:tgtEl>
                                          <p:spTgt spid="77">
                                            <p:txEl>
                                              <p:pRg st="7" end="7"/>
                                            </p:txEl>
                                          </p:spTgt>
                                        </p:tgtEl>
                                        <p:attrNameLst>
                                          <p:attrName>style.visibility</p:attrName>
                                        </p:attrNameLst>
                                      </p:cBhvr>
                                      <p:to>
                                        <p:strVal val="visible"/>
                                      </p:to>
                                    </p:set>
                                  </p:childTnLst>
                                </p:cTn>
                              </p:par>
                              <p:par>
                                <p:cTn id="347" nodeType="withEffect" fill="hold" presetClass="entr" presetID="1">
                                  <p:stCondLst>
                                    <p:cond delay="0"/>
                                  </p:stCondLst>
                                  <p:childTnLst>
                                    <p:set>
                                      <p:cBhvr>
                                        <p:cTn id="348" dur="1" fill="hold">
                                          <p:stCondLst>
                                            <p:cond delay="0"/>
                                          </p:stCondLst>
                                        </p:cTn>
                                        <p:tgtEl>
                                          <p:spTgt spid="77">
                                            <p:txEl>
                                              <p:pRg st="8" end="8"/>
                                            </p:txEl>
                                          </p:spTgt>
                                        </p:tgtEl>
                                        <p:attrNameLst>
                                          <p:attrName>style.visibility</p:attrName>
                                        </p:attrNameLst>
                                      </p:cBhvr>
                                      <p:to>
                                        <p:strVal val="visible"/>
                                      </p:to>
                                    </p:set>
                                  </p:childTnLst>
                                </p:cTn>
                              </p:par>
                              <p:par>
                                <p:cTn id="349" nodeType="withEffect" fill="hold" presetClass="entr" presetID="1">
                                  <p:stCondLst>
                                    <p:cond delay="0"/>
                                  </p:stCondLst>
                                  <p:childTnLst>
                                    <p:set>
                                      <p:cBhvr>
                                        <p:cTn id="350" dur="1" fill="hold">
                                          <p:stCondLst>
                                            <p:cond delay="0"/>
                                          </p:stCondLst>
                                        </p:cTn>
                                        <p:tgtEl>
                                          <p:spTgt spid="77">
                                            <p:txEl>
                                              <p:pRg st="10" end="10"/>
                                            </p:txEl>
                                          </p:spTgt>
                                        </p:tgtEl>
                                        <p:attrNameLst>
                                          <p:attrName>style.visibility</p:attrName>
                                        </p:attrNameLst>
                                      </p:cBhvr>
                                      <p:to>
                                        <p:strVal val="visible"/>
                                      </p:to>
                                    </p:set>
                                  </p:childTnLst>
                                </p:cTn>
                              </p:par>
                              <p:par>
                                <p:cTn id="351" nodeType="withEffect" fill="hold" presetClass="entr" presetID="1">
                                  <p:stCondLst>
                                    <p:cond delay="0"/>
                                  </p:stCondLst>
                                  <p:childTnLst>
                                    <p:set>
                                      <p:cBhvr>
                                        <p:cTn id="352" dur="1" fill="hold">
                                          <p:stCondLst>
                                            <p:cond delay="0"/>
                                          </p:stCondLst>
                                        </p:cTn>
                                        <p:tgtEl>
                                          <p:spTgt spid="77">
                                            <p:txEl>
                                              <p:pRg st="11" end="11"/>
                                            </p:txEl>
                                          </p:spTgt>
                                        </p:tgtEl>
                                        <p:attrNameLst>
                                          <p:attrName>style.visibility</p:attrName>
                                        </p:attrNameLst>
                                      </p:cBhvr>
                                      <p:to>
                                        <p:strVal val="visible"/>
                                      </p:to>
                                    </p:set>
                                  </p:childTnLst>
                                </p:cTn>
                              </p:par>
                              <p:par>
                                <p:cTn id="353" nodeType="withEffect" fill="hold" presetClass="entr" presetID="1">
                                  <p:stCondLst>
                                    <p:cond delay="0"/>
                                  </p:stCondLst>
                                  <p:childTnLst>
                                    <p:set>
                                      <p:cBhvr>
                                        <p:cTn id="354" dur="1" fill="hold">
                                          <p:stCondLst>
                                            <p:cond delay="0"/>
                                          </p:stCondLst>
                                        </p:cTn>
                                        <p:tgtEl>
                                          <p:spTgt spid="77">
                                            <p:txEl>
                                              <p:pRg st="12" end="12"/>
                                            </p:txEl>
                                          </p:spTgt>
                                        </p:tgtEl>
                                        <p:attrNameLst>
                                          <p:attrName>style.visibility</p:attrName>
                                        </p:attrNameLst>
                                      </p:cBhvr>
                                      <p:to>
                                        <p:strVal val="visible"/>
                                      </p:to>
                                    </p:set>
                                  </p:childTnLst>
                                </p:cTn>
                              </p:par>
                            </p:childTnLst>
                          </p:cTn>
                        </p:par>
                      </p:childTnLst>
                    </p:cTn>
                  </p:par>
                  <p:par>
                    <p:cTn id="355" nodeType="clickEffect" fill="hold">
                      <p:stCondLst>
                        <p:cond delay="indefinite"/>
                      </p:stCondLst>
                      <p:childTnLst>
                        <p:par>
                          <p:cTn id="356" nodeType="withEffect" fill="hold">
                            <p:stCondLst>
                              <p:cond delay="0"/>
                            </p:stCondLst>
                            <p:childTnLst>
                              <p:par>
                                <p:cTn id="357" nodeType="clickEffect" fill="hold" presetClass="entr" presetID="1">
                                  <p:stCondLst>
                                    <p:cond delay="0"/>
                                  </p:stCondLst>
                                  <p:childTnLst>
                                    <p:set>
                                      <p:cBhvr>
                                        <p:cTn id="358" dur="1" fill="hold">
                                          <p:stCondLst>
                                            <p:cond delay="0"/>
                                          </p:stCondLst>
                                        </p:cTn>
                                        <p:tgtEl>
                                          <p:spTgt spid="78"/>
                                        </p:tgtEl>
                                        <p:attrNameLst>
                                          <p:attrName>style.visibility</p:attrName>
                                        </p:attrNameLst>
                                      </p:cBhvr>
                                      <p:to>
                                        <p:strVal val="visible"/>
                                      </p:to>
                                    </p:set>
                                  </p:childTnLst>
                                </p:cTn>
                              </p:par>
                              <p:par>
                                <p:cTn id="359" nodeType="withEffect" fill="hold" presetClass="entr" presetID="1">
                                  <p:stCondLst>
                                    <p:cond delay="0"/>
                                  </p:stCondLst>
                                  <p:childTnLst>
                                    <p:set>
                                      <p:cBhvr>
                                        <p:cTn id="360" dur="1" fill="hold">
                                          <p:stCondLst>
                                            <p:cond delay="0"/>
                                          </p:stCondLst>
                                        </p:cTn>
                                        <p:tgtEl>
                                          <p:spTgt spid="79"/>
                                        </p:tgtEl>
                                        <p:attrNameLst>
                                          <p:attrName>style.visibility</p:attrName>
                                        </p:attrNameLst>
                                      </p:cBhvr>
                                      <p:to>
                                        <p:strVal val="visible"/>
                                      </p:to>
                                    </p:set>
                                  </p:childTnLst>
                                </p:cTn>
                              </p:par>
                              <p:par>
                                <p:cTn id="361" nodeType="withEffect" fill="hold" presetClass="entr" presetID="1">
                                  <p:stCondLst>
                                    <p:cond delay="0"/>
                                  </p:stCondLst>
                                  <p:childTnLst>
                                    <p:set>
                                      <p:cBhvr>
                                        <p:cTn id="362" dur="1" fill="hold">
                                          <p:stCondLst>
                                            <p:cond delay="0"/>
                                          </p:stCondLst>
                                        </p:cTn>
                                        <p:tgtEl>
                                          <p:spTgt spid="80"/>
                                        </p:tgtEl>
                                        <p:attrNameLst>
                                          <p:attrName>style.visibility</p:attrName>
                                        </p:attrNameLst>
                                      </p:cBhvr>
                                      <p:to>
                                        <p:strVal val="visible"/>
                                      </p:to>
                                    </p:set>
                                  </p:childTnLst>
                                </p:cTn>
                              </p:par>
                            </p:childTnLst>
                          </p:cTn>
                        </p:par>
                      </p:childTnLst>
                    </p:cTn>
                  </p:par>
                  <p:par>
                    <p:cTn id="363" nodeType="clickEffect" fill="hold">
                      <p:stCondLst>
                        <p:cond delay="indefinite"/>
                      </p:stCondLst>
                      <p:childTnLst>
                        <p:par>
                          <p:cTn id="364" nodeType="withEffect" fill="hold">
                            <p:stCondLst>
                              <p:cond delay="0"/>
                            </p:stCondLst>
                            <p:childTnLst>
                              <p:par>
                                <p:cTn id="365" nodeType="clickEffect" fill="hold" presetClass="entr" presetID="1">
                                  <p:stCondLst>
                                    <p:cond delay="0"/>
                                  </p:stCondLst>
                                  <p:childTnLst>
                                    <p:set>
                                      <p:cBhvr>
                                        <p:cTn id="366" dur="1" fill="hold">
                                          <p:stCondLst>
                                            <p:cond delay="0"/>
                                          </p:stCondLst>
                                        </p:cTn>
                                        <p:tgtEl>
                                          <p:spTgt spid="81"/>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2" name="PlaceHolder 1"/>
          <p:cNvSpPr>
            <a:spLocks noGrp="1"/>
          </p:cNvSpPr>
          <p:nvPr>
            <p:ph type="title"/>
          </p:nvPr>
        </p:nvSpPr>
        <p:spPr>
          <a:xfrm>
            <a:off x="457200" y="-360"/>
            <a:ext cx="8229600" cy="1143000"/>
          </a:xfrm>
          <a:prstGeom prst="rect">
            <a:avLst/>
          </a:prstGeom>
          <a:noFill/>
          <a:ln w="0">
            <a:noFill/>
          </a:ln>
        </p:spPr>
        <p:txBody>
          <a:bodyPr lIns="91440" rIns="91440" tIns="45720" bIns="45720" anchor="ctr">
            <a:noAutofit/>
          </a:bodyPr>
          <a:p>
            <a:pPr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4400" spc="-1" strike="noStrike">
                <a:solidFill>
                  <a:srgbClr val="ffffff"/>
                </a:solidFill>
                <a:latin typeface="Tahoma"/>
              </a:rPr>
              <a:t>Return</a:t>
            </a:r>
            <a:endParaRPr b="1" lang="en-US" sz="4400" spc="-1" strike="noStrike">
              <a:solidFill>
                <a:srgbClr val="ffffff"/>
              </a:solidFill>
              <a:latin typeface="Tahoma"/>
            </a:endParaRPr>
          </a:p>
        </p:txBody>
      </p:sp>
      <p:sp>
        <p:nvSpPr>
          <p:cNvPr id="83" name="PlaceHolder 2"/>
          <p:cNvSpPr>
            <a:spLocks noGrp="1"/>
          </p:cNvSpPr>
          <p:nvPr>
            <p:ph/>
          </p:nvPr>
        </p:nvSpPr>
        <p:spPr>
          <a:xfrm>
            <a:off x="151920" y="1295280"/>
            <a:ext cx="8991720" cy="5181840"/>
          </a:xfrm>
          <a:prstGeom prst="rect">
            <a:avLst/>
          </a:prstGeom>
          <a:noFill/>
          <a:ln w="0">
            <a:noFill/>
          </a:ln>
        </p:spPr>
        <p:txBody>
          <a:bodyPr lIns="91440" rIns="91440" tIns="45720" bIns="45720" anchor="t">
            <a:normAutofit/>
          </a:bodyPr>
          <a:p>
            <a:pPr marL="231840" indent="-231840">
              <a:lnSpc>
                <a:spcPct val="110000"/>
              </a:lnSpc>
              <a:spcBef>
                <a:spcPts val="601"/>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1" lang="en-US" sz="2400" spc="-1" strike="noStrike">
                <a:solidFill>
                  <a:srgbClr val="000000"/>
                </a:solidFill>
                <a:latin typeface="Tahoma"/>
              </a:rPr>
              <a:t>return</a:t>
            </a:r>
            <a:r>
              <a:rPr b="0" lang="en-US" sz="2400" spc="-1" strike="noStrike">
                <a:solidFill>
                  <a:srgbClr val="000000"/>
                </a:solidFill>
                <a:latin typeface="Tahoma"/>
              </a:rPr>
              <a:t>: To send out a value as the result of a method.</a:t>
            </a:r>
            <a:endParaRPr b="0" lang="en-US" sz="2400" spc="-1" strike="noStrike">
              <a:solidFill>
                <a:srgbClr val="000000"/>
              </a:solidFill>
              <a:latin typeface="Tahoma"/>
            </a:endParaRPr>
          </a:p>
          <a:p>
            <a:pPr lvl="1" marL="625320" indent="-279360">
              <a:lnSpc>
                <a:spcPct val="110000"/>
              </a:lnSpc>
              <a:spcBef>
                <a:spcPts val="550"/>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Tahoma"/>
              </a:rPr>
              <a:t>The opposite of a parameter:</a:t>
            </a:r>
            <a:endParaRPr b="0" lang="en-US" sz="2200" spc="-1" strike="noStrike">
              <a:solidFill>
                <a:srgbClr val="000000"/>
              </a:solidFill>
              <a:latin typeface="Tahoma"/>
            </a:endParaRPr>
          </a:p>
          <a:p>
            <a:pPr lvl="2" marL="914400" indent="-174600">
              <a:lnSpc>
                <a:spcPct val="110000"/>
              </a:lnSpc>
              <a:spcBef>
                <a:spcPts val="499"/>
              </a:spcBef>
              <a:buClr>
                <a:srgbClr val="000000"/>
              </a:buClr>
              <a:buFont typeface="Tahoma"/>
              <a:buChar char="•"/>
              <a:tabLst>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Parameters send information </a:t>
            </a:r>
            <a:r>
              <a:rPr b="0" i="1" lang="en-US" sz="2000" spc="-1" strike="noStrike">
                <a:solidFill>
                  <a:srgbClr val="000000"/>
                </a:solidFill>
                <a:latin typeface="Tahoma"/>
              </a:rPr>
              <a:t>in </a:t>
            </a:r>
            <a:r>
              <a:rPr b="0" lang="en-US" sz="2000" spc="-1" strike="noStrike">
                <a:solidFill>
                  <a:srgbClr val="000000"/>
                </a:solidFill>
                <a:latin typeface="Tahoma"/>
              </a:rPr>
              <a:t>from the caller to the method.</a:t>
            </a:r>
            <a:endParaRPr b="0" lang="en-US" sz="2000" spc="-1" strike="noStrike">
              <a:solidFill>
                <a:srgbClr val="000000"/>
              </a:solidFill>
              <a:latin typeface="Tahoma"/>
            </a:endParaRPr>
          </a:p>
          <a:p>
            <a:pPr lvl="2" marL="914400" indent="-174600">
              <a:lnSpc>
                <a:spcPct val="110000"/>
              </a:lnSpc>
              <a:spcBef>
                <a:spcPts val="499"/>
              </a:spcBef>
              <a:buClr>
                <a:srgbClr val="000000"/>
              </a:buClr>
              <a:buFont typeface="Tahoma"/>
              <a:buChar char="•"/>
              <a:tabLst>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Return values send information </a:t>
            </a:r>
            <a:r>
              <a:rPr b="0" i="1" lang="en-US" sz="2000" spc="-1" strike="noStrike">
                <a:solidFill>
                  <a:srgbClr val="000000"/>
                </a:solidFill>
                <a:latin typeface="Tahoma"/>
              </a:rPr>
              <a:t>out </a:t>
            </a:r>
            <a:r>
              <a:rPr b="0" lang="en-US" sz="2000" spc="-1" strike="noStrike">
                <a:solidFill>
                  <a:srgbClr val="000000"/>
                </a:solidFill>
                <a:latin typeface="Tahoma"/>
              </a:rPr>
              <a:t>from a method to its caller.</a:t>
            </a:r>
            <a:endParaRPr b="0" lang="en-US" sz="2000" spc="-1" strike="noStrike">
              <a:solidFill>
                <a:srgbClr val="000000"/>
              </a:solidFill>
              <a:latin typeface="Tahoma"/>
            </a:endParaRPr>
          </a:p>
          <a:p>
            <a:pPr lvl="3" marL="1203480" indent="-173160">
              <a:lnSpc>
                <a:spcPct val="110000"/>
              </a:lnSpc>
              <a:spcBef>
                <a:spcPts val="451"/>
              </a:spcBef>
              <a:buClr>
                <a:srgbClr val="000000"/>
              </a:buClr>
              <a:buFont typeface="Tahoma"/>
              <a:buChar char="–"/>
              <a:tabLst>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Tahoma"/>
              </a:rPr>
              <a:t>A call to the method can be used as part of an expression.</a:t>
            </a:r>
            <a:endParaRPr b="0" lang="en-US" sz="1800" spc="-1" strike="noStrike">
              <a:solidFill>
                <a:srgbClr val="000000"/>
              </a:solidFill>
              <a:latin typeface="Tahoma"/>
            </a:endParaRPr>
          </a:p>
        </p:txBody>
      </p:sp>
      <p:grpSp>
        <p:nvGrpSpPr>
          <p:cNvPr id="84" name="Group 4"/>
          <p:cNvGrpSpPr/>
          <p:nvPr/>
        </p:nvGrpSpPr>
        <p:grpSpPr>
          <a:xfrm>
            <a:off x="2144880" y="3581280"/>
            <a:ext cx="4906800" cy="2431080"/>
            <a:chOff x="2144880" y="3581280"/>
            <a:chExt cx="4906800" cy="2431080"/>
          </a:xfrm>
        </p:grpSpPr>
        <p:sp>
          <p:nvSpPr>
            <p:cNvPr id="85" name="Text Box 5"/>
            <p:cNvSpPr/>
            <p:nvPr/>
          </p:nvSpPr>
          <p:spPr>
            <a:xfrm>
              <a:off x="2144880" y="4457880"/>
              <a:ext cx="790200" cy="398880"/>
            </a:xfrm>
            <a:prstGeom prst="rect">
              <a:avLst/>
            </a:prstGeom>
            <a:noFill/>
            <a:ln w="9360">
              <a:solidFill>
                <a:srgbClr val="000000"/>
              </a:solidFill>
              <a:miter/>
            </a:ln>
          </p:spPr>
          <p:style>
            <a:lnRef idx="0"/>
            <a:fillRef idx="0"/>
            <a:effectRef idx="0"/>
            <a:fontRef idx="minor"/>
          </p:style>
          <p:txBody>
            <a:bodyPr wrap="none" lIns="90000" rIns="90000" tIns="46800" bIns="46800" anchor="t">
              <a:spAutoFit/>
            </a:bodyPr>
            <a:p>
              <a:pP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ea typeface="Times New Roman"/>
                </a:rPr>
                <a:t>main</a:t>
              </a:r>
              <a:endParaRPr b="0" lang="en-US" sz="2000" spc="-1" strike="noStrike">
                <a:solidFill>
                  <a:srgbClr val="000000"/>
                </a:solidFill>
                <a:latin typeface="Arial"/>
              </a:endParaRPr>
            </a:p>
          </p:txBody>
        </p:sp>
        <p:sp>
          <p:nvSpPr>
            <p:cNvPr id="86" name="Line 6"/>
            <p:cNvSpPr/>
            <p:nvPr/>
          </p:nvSpPr>
          <p:spPr>
            <a:xfrm flipV="1">
              <a:off x="2966760" y="3660480"/>
              <a:ext cx="1447560" cy="990360"/>
            </a:xfrm>
            <a:prstGeom prst="line">
              <a:avLst/>
            </a:prstGeom>
            <a:ln w="9360">
              <a:solidFill>
                <a:srgbClr val="000000"/>
              </a:solidFill>
              <a:miter/>
              <a:tailEnd len="med" type="triangle" w="med"/>
            </a:ln>
          </p:spPr>
          <p:style>
            <a:lnRef idx="0"/>
            <a:fillRef idx="0"/>
            <a:effectRef idx="0"/>
            <a:fontRef idx="minor"/>
          </p:style>
          <p:txBody>
            <a:bodyPr lIns="90000" rIns="90000" tIns="46800" bIns="46800" anchor="t">
              <a:noAutofit/>
            </a:bodyPr>
            <a:p>
              <a:endParaRPr b="0" lang="en-US" sz="1800" spc="-1" strike="noStrike">
                <a:solidFill>
                  <a:srgbClr val="000000"/>
                </a:solidFill>
                <a:latin typeface="Arial"/>
              </a:endParaRPr>
            </a:p>
          </p:txBody>
        </p:sp>
        <p:sp>
          <p:nvSpPr>
            <p:cNvPr id="87" name="Text Box 7"/>
            <p:cNvSpPr/>
            <p:nvPr/>
          </p:nvSpPr>
          <p:spPr>
            <a:xfrm>
              <a:off x="4428720" y="3581280"/>
              <a:ext cx="2165040" cy="398880"/>
            </a:xfrm>
            <a:prstGeom prst="rect">
              <a:avLst/>
            </a:prstGeom>
            <a:noFill/>
            <a:ln w="9360">
              <a:solidFill>
                <a:srgbClr val="000000"/>
              </a:solidFill>
              <a:miter/>
            </a:ln>
          </p:spPr>
          <p:style>
            <a:lnRef idx="0"/>
            <a:fillRef idx="0"/>
            <a:effectRef idx="0"/>
            <a:fontRef idx="minor"/>
          </p:style>
          <p:txBody>
            <a:bodyPr wrap="none" lIns="90000" rIns="90000" tIns="46800" bIns="46800" anchor="t">
              <a:spAutoFit/>
            </a:bodyPr>
            <a:p>
              <a:pP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ea typeface="Times New Roman"/>
                </a:rPr>
                <a:t>Math.abs(-42)</a:t>
              </a:r>
              <a:endParaRPr b="0" lang="en-US" sz="2000" spc="-1" strike="noStrike">
                <a:solidFill>
                  <a:srgbClr val="000000"/>
                </a:solidFill>
                <a:latin typeface="Arial"/>
              </a:endParaRPr>
            </a:p>
          </p:txBody>
        </p:sp>
        <p:sp>
          <p:nvSpPr>
            <p:cNvPr id="88" name="Text Box 8"/>
            <p:cNvSpPr/>
            <p:nvPr/>
          </p:nvSpPr>
          <p:spPr>
            <a:xfrm>
              <a:off x="3236400" y="3645000"/>
              <a:ext cx="637920" cy="398880"/>
            </a:xfrm>
            <a:prstGeom prst="rect">
              <a:avLst/>
            </a:prstGeom>
            <a:noFill/>
            <a:ln w="0">
              <a:noFill/>
            </a:ln>
          </p:spPr>
          <p:style>
            <a:lnRef idx="0"/>
            <a:fillRef idx="0"/>
            <a:effectRef idx="0"/>
            <a:fontRef idx="minor"/>
          </p:style>
          <p:txBody>
            <a:bodyPr wrap="none" lIns="90000" rIns="90000" tIns="46800" bIns="46800" anchor="t">
              <a:spAutoFit/>
            </a:bodyPr>
            <a:p>
              <a:pP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ea typeface="Times New Roman"/>
                </a:rPr>
                <a:t>-42</a:t>
              </a:r>
              <a:endParaRPr b="0" lang="en-US" sz="2000" spc="-1" strike="noStrike">
                <a:solidFill>
                  <a:srgbClr val="000000"/>
                </a:solidFill>
                <a:latin typeface="Arial"/>
              </a:endParaRPr>
            </a:p>
          </p:txBody>
        </p:sp>
        <p:sp>
          <p:nvSpPr>
            <p:cNvPr id="89" name="Line 9"/>
            <p:cNvSpPr/>
            <p:nvPr/>
          </p:nvSpPr>
          <p:spPr>
            <a:xfrm>
              <a:off x="2939760" y="4856040"/>
              <a:ext cx="1474560" cy="706680"/>
            </a:xfrm>
            <a:prstGeom prst="line">
              <a:avLst/>
            </a:prstGeom>
            <a:ln w="9360">
              <a:solidFill>
                <a:srgbClr val="000000"/>
              </a:solidFill>
              <a:miter/>
              <a:tailEnd len="med" type="triangle" w="med"/>
            </a:ln>
          </p:spPr>
          <p:style>
            <a:lnRef idx="0"/>
            <a:fillRef idx="0"/>
            <a:effectRef idx="0"/>
            <a:fontRef idx="minor"/>
          </p:style>
          <p:txBody>
            <a:bodyPr lIns="90000" rIns="90000" tIns="46800" bIns="46800" anchor="t">
              <a:noAutofit/>
            </a:bodyPr>
            <a:p>
              <a:endParaRPr b="0" lang="en-US" sz="1800" spc="-1" strike="noStrike">
                <a:solidFill>
                  <a:srgbClr val="000000"/>
                </a:solidFill>
                <a:latin typeface="Arial"/>
              </a:endParaRPr>
            </a:p>
          </p:txBody>
        </p:sp>
        <p:sp>
          <p:nvSpPr>
            <p:cNvPr id="90" name="Text Box 10"/>
            <p:cNvSpPr/>
            <p:nvPr/>
          </p:nvSpPr>
          <p:spPr>
            <a:xfrm>
              <a:off x="4428000" y="5613480"/>
              <a:ext cx="2623680" cy="398880"/>
            </a:xfrm>
            <a:prstGeom prst="rect">
              <a:avLst/>
            </a:prstGeom>
            <a:noFill/>
            <a:ln w="9360">
              <a:solidFill>
                <a:srgbClr val="000000"/>
              </a:solidFill>
              <a:miter/>
            </a:ln>
          </p:spPr>
          <p:style>
            <a:lnRef idx="0"/>
            <a:fillRef idx="0"/>
            <a:effectRef idx="0"/>
            <a:fontRef idx="minor"/>
          </p:style>
          <p:txBody>
            <a:bodyPr wrap="none" lIns="90000" rIns="90000" tIns="46800" bIns="46800" anchor="t">
              <a:spAutoFit/>
            </a:bodyPr>
            <a:p>
              <a:pP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ea typeface="Times New Roman"/>
                </a:rPr>
                <a:t>Math.round(2.71)</a:t>
              </a:r>
              <a:endParaRPr b="0" lang="en-US" sz="2000" spc="-1" strike="noStrike">
                <a:solidFill>
                  <a:srgbClr val="000000"/>
                </a:solidFill>
                <a:latin typeface="Arial"/>
              </a:endParaRPr>
            </a:p>
          </p:txBody>
        </p:sp>
        <p:sp>
          <p:nvSpPr>
            <p:cNvPr id="91" name="Line 11"/>
            <p:cNvSpPr/>
            <p:nvPr/>
          </p:nvSpPr>
          <p:spPr>
            <a:xfrm flipH="1" flipV="1">
              <a:off x="2890800" y="4952880"/>
              <a:ext cx="1523520" cy="914400"/>
            </a:xfrm>
            <a:prstGeom prst="line">
              <a:avLst/>
            </a:prstGeom>
            <a:ln w="9360">
              <a:solidFill>
                <a:srgbClr val="000000"/>
              </a:solidFill>
              <a:miter/>
              <a:tailEnd len="med" type="triangle" w="med"/>
            </a:ln>
          </p:spPr>
          <p:style>
            <a:lnRef idx="0"/>
            <a:fillRef idx="0"/>
            <a:effectRef idx="0"/>
            <a:fontRef idx="minor"/>
          </p:style>
          <p:txBody>
            <a:bodyPr lIns="90000" rIns="90000" tIns="46800" bIns="46800" anchor="t">
              <a:noAutofit/>
            </a:bodyPr>
            <a:p>
              <a:endParaRPr b="0" lang="en-US" sz="1800" spc="-1" strike="noStrike">
                <a:solidFill>
                  <a:srgbClr val="000000"/>
                </a:solidFill>
                <a:latin typeface="Arial"/>
              </a:endParaRPr>
            </a:p>
          </p:txBody>
        </p:sp>
        <p:sp>
          <p:nvSpPr>
            <p:cNvPr id="92" name="Text Box 12"/>
            <p:cNvSpPr/>
            <p:nvPr/>
          </p:nvSpPr>
          <p:spPr>
            <a:xfrm>
              <a:off x="3673080" y="4879800"/>
              <a:ext cx="790200" cy="398880"/>
            </a:xfrm>
            <a:prstGeom prst="rect">
              <a:avLst/>
            </a:prstGeom>
            <a:noFill/>
            <a:ln w="0">
              <a:noFill/>
            </a:ln>
          </p:spPr>
          <p:style>
            <a:lnRef idx="0"/>
            <a:fillRef idx="0"/>
            <a:effectRef idx="0"/>
            <a:fontRef idx="minor"/>
          </p:style>
          <p:txBody>
            <a:bodyPr wrap="none" lIns="90000" rIns="90000" tIns="46800" bIns="46800" anchor="t">
              <a:spAutoFit/>
            </a:bodyPr>
            <a:p>
              <a:pP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ea typeface="Times New Roman"/>
                </a:rPr>
                <a:t>2.71</a:t>
              </a:r>
              <a:endParaRPr b="0" lang="en-US" sz="2000" spc="-1" strike="noStrike">
                <a:solidFill>
                  <a:srgbClr val="000000"/>
                </a:solidFill>
                <a:latin typeface="Arial"/>
              </a:endParaRPr>
            </a:p>
          </p:txBody>
        </p:sp>
        <p:sp>
          <p:nvSpPr>
            <p:cNvPr id="93" name="Line 13"/>
            <p:cNvSpPr/>
            <p:nvPr/>
          </p:nvSpPr>
          <p:spPr>
            <a:xfrm flipH="1">
              <a:off x="3119040" y="3965400"/>
              <a:ext cx="1294920" cy="685800"/>
            </a:xfrm>
            <a:prstGeom prst="line">
              <a:avLst/>
            </a:prstGeom>
            <a:ln w="9360">
              <a:solidFill>
                <a:srgbClr val="000000"/>
              </a:solidFill>
              <a:miter/>
              <a:tailEnd len="med" type="triangle" w="med"/>
            </a:ln>
          </p:spPr>
          <p:style>
            <a:lnRef idx="0"/>
            <a:fillRef idx="0"/>
            <a:effectRef idx="0"/>
            <a:fontRef idx="minor"/>
          </p:style>
          <p:txBody>
            <a:bodyPr lIns="90000" rIns="90000" tIns="46800" bIns="46800" anchor="t">
              <a:noAutofit/>
            </a:bodyPr>
            <a:p>
              <a:endParaRPr b="0" lang="en-US" sz="1800" spc="-1" strike="noStrike">
                <a:solidFill>
                  <a:srgbClr val="000000"/>
                </a:solidFill>
                <a:latin typeface="Arial"/>
              </a:endParaRPr>
            </a:p>
          </p:txBody>
        </p:sp>
        <p:sp>
          <p:nvSpPr>
            <p:cNvPr id="94" name="Text Box 14"/>
            <p:cNvSpPr/>
            <p:nvPr/>
          </p:nvSpPr>
          <p:spPr>
            <a:xfrm>
              <a:off x="3790440" y="4178160"/>
              <a:ext cx="485640" cy="398880"/>
            </a:xfrm>
            <a:prstGeom prst="rect">
              <a:avLst/>
            </a:prstGeom>
            <a:noFill/>
            <a:ln w="0">
              <a:noFill/>
            </a:ln>
          </p:spPr>
          <p:style>
            <a:lnRef idx="0"/>
            <a:fillRef idx="0"/>
            <a:effectRef idx="0"/>
            <a:fontRef idx="minor"/>
          </p:style>
          <p:txBody>
            <a:bodyPr wrap="none" lIns="90000" rIns="90000" tIns="46800" bIns="46800" anchor="t">
              <a:spAutoFit/>
            </a:bodyPr>
            <a:p>
              <a:pP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2000" spc="-1" strike="noStrike">
                  <a:solidFill>
                    <a:srgbClr val="003399"/>
                  </a:solidFill>
                  <a:latin typeface="Courier New"/>
                  <a:ea typeface="Times New Roman"/>
                </a:rPr>
                <a:t>42</a:t>
              </a:r>
              <a:endParaRPr b="0" lang="en-US" sz="2000" spc="-1" strike="noStrike">
                <a:solidFill>
                  <a:srgbClr val="000000"/>
                </a:solidFill>
                <a:latin typeface="Arial"/>
              </a:endParaRPr>
            </a:p>
          </p:txBody>
        </p:sp>
        <p:sp>
          <p:nvSpPr>
            <p:cNvPr id="95" name="Text Box 15"/>
            <p:cNvSpPr/>
            <p:nvPr/>
          </p:nvSpPr>
          <p:spPr>
            <a:xfrm>
              <a:off x="3409560" y="5397480"/>
              <a:ext cx="333000" cy="398880"/>
            </a:xfrm>
            <a:prstGeom prst="rect">
              <a:avLst/>
            </a:prstGeom>
            <a:noFill/>
            <a:ln w="0">
              <a:noFill/>
            </a:ln>
          </p:spPr>
          <p:style>
            <a:lnRef idx="0"/>
            <a:fillRef idx="0"/>
            <a:effectRef idx="0"/>
            <a:fontRef idx="minor"/>
          </p:style>
          <p:txBody>
            <a:bodyPr wrap="none" lIns="90000" rIns="90000" tIns="46800" bIns="46800" anchor="t">
              <a:spAutoFit/>
            </a:bodyPr>
            <a:p>
              <a:pP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2000" spc="-1" strike="noStrike">
                  <a:solidFill>
                    <a:srgbClr val="003399"/>
                  </a:solidFill>
                  <a:latin typeface="Courier New"/>
                  <a:ea typeface="Times New Roman"/>
                </a:rPr>
                <a:t>3</a:t>
              </a:r>
              <a:endParaRPr b="0" lang="en-US" sz="2000" spc="-1" strike="noStrike">
                <a:solidFill>
                  <a:srgbClr val="000000"/>
                </a:solidFill>
                <a:latin typeface="Arial"/>
              </a:endParaRPr>
            </a:p>
          </p:txBody>
        </p:sp>
      </p:grpSp>
    </p:spTree>
  </p:cSld>
  <p:timing>
    <p:tnLst>
      <p:par>
        <p:cTn id="367" dur="indefinite" restart="never" nodeType="tmRoot">
          <p:childTnLst>
            <p:seq>
              <p:cTn id="368" dur="indefinite" nodeType="mainSeq">
                <p:childTnLst>
                  <p:par>
                    <p:cTn id="369" nodeType="clickEffect" fill="hold">
                      <p:stCondLst>
                        <p:cond delay="indefinite"/>
                      </p:stCondLst>
                      <p:childTnLst>
                        <p:par>
                          <p:cTn id="370" nodeType="withEffect" fill="hold">
                            <p:stCondLst>
                              <p:cond delay="0"/>
                            </p:stCondLst>
                            <p:childTnLst>
                              <p:par>
                                <p:cTn id="371" nodeType="clickEffect" fill="hold" presetClass="entr" presetID="1">
                                  <p:stCondLst>
                                    <p:cond delay="0"/>
                                  </p:stCondLst>
                                  <p:childTnLst>
                                    <p:set>
                                      <p:cBhvr>
                                        <p:cTn id="372" dur="1" fill="hold">
                                          <p:stCondLst>
                                            <p:cond delay="0"/>
                                          </p:stCondLst>
                                        </p:cTn>
                                        <p:tgtEl>
                                          <p:spTgt spid="83">
                                            <p:txEl>
                                              <p:pRg st="1" end="1"/>
                                            </p:txEl>
                                          </p:spTgt>
                                        </p:tgtEl>
                                        <p:attrNameLst>
                                          <p:attrName>style.visibility</p:attrName>
                                        </p:attrNameLst>
                                      </p:cBhvr>
                                      <p:to>
                                        <p:strVal val="visible"/>
                                      </p:to>
                                    </p:set>
                                  </p:childTnLst>
                                </p:cTn>
                              </p:par>
                              <p:par>
                                <p:cTn id="373" nodeType="withEffect" fill="hold" presetClass="entr" presetID="1">
                                  <p:stCondLst>
                                    <p:cond delay="0"/>
                                  </p:stCondLst>
                                  <p:childTnLst>
                                    <p:set>
                                      <p:cBhvr>
                                        <p:cTn id="374" dur="1" fill="hold">
                                          <p:stCondLst>
                                            <p:cond delay="0"/>
                                          </p:stCondLst>
                                        </p:cTn>
                                        <p:tgtEl>
                                          <p:spTgt spid="83">
                                            <p:txEl>
                                              <p:pRg st="2" end="2"/>
                                            </p:txEl>
                                          </p:spTgt>
                                        </p:tgtEl>
                                        <p:attrNameLst>
                                          <p:attrName>style.visibility</p:attrName>
                                        </p:attrNameLst>
                                      </p:cBhvr>
                                      <p:to>
                                        <p:strVal val="visible"/>
                                      </p:to>
                                    </p:set>
                                  </p:childTnLst>
                                </p:cTn>
                              </p:par>
                              <p:par>
                                <p:cTn id="375" nodeType="withEffect" fill="hold" presetClass="entr" presetID="1">
                                  <p:stCondLst>
                                    <p:cond delay="0"/>
                                  </p:stCondLst>
                                  <p:childTnLst>
                                    <p:set>
                                      <p:cBhvr>
                                        <p:cTn id="376" dur="1" fill="hold">
                                          <p:stCondLst>
                                            <p:cond delay="0"/>
                                          </p:stCondLst>
                                        </p:cTn>
                                        <p:tgtEl>
                                          <p:spTgt spid="83">
                                            <p:txEl>
                                              <p:pRg st="3" end="3"/>
                                            </p:txEl>
                                          </p:spTgt>
                                        </p:tgtEl>
                                        <p:attrNameLst>
                                          <p:attrName>style.visibility</p:attrName>
                                        </p:attrNameLst>
                                      </p:cBhvr>
                                      <p:to>
                                        <p:strVal val="visible"/>
                                      </p:to>
                                    </p:set>
                                  </p:childTnLst>
                                </p:cTn>
                              </p:par>
                            </p:childTnLst>
                          </p:cTn>
                        </p:par>
                      </p:childTnLst>
                    </p:cTn>
                  </p:par>
                  <p:par>
                    <p:cTn id="377" nodeType="clickEffect" fill="hold">
                      <p:stCondLst>
                        <p:cond delay="indefinite"/>
                      </p:stCondLst>
                      <p:childTnLst>
                        <p:par>
                          <p:cTn id="378" nodeType="withEffect" fill="hold">
                            <p:stCondLst>
                              <p:cond delay="0"/>
                            </p:stCondLst>
                            <p:childTnLst>
                              <p:par>
                                <p:cTn id="379" nodeType="clickEffect" fill="hold" presetClass="entr" presetID="1">
                                  <p:stCondLst>
                                    <p:cond delay="0"/>
                                  </p:stCondLst>
                                  <p:childTnLst>
                                    <p:set>
                                      <p:cBhvr>
                                        <p:cTn id="380" dur="1" fill="hold">
                                          <p:stCondLst>
                                            <p:cond delay="0"/>
                                          </p:stCondLst>
                                        </p:cTn>
                                        <p:tgtEl>
                                          <p:spTgt spid="83">
                                            <p:txEl>
                                              <p:pRg st="4" end="4"/>
                                            </p:txEl>
                                          </p:spTgt>
                                        </p:tgtEl>
                                        <p:attrNameLst>
                                          <p:attrName>style.visibility</p:attrName>
                                        </p:attrNameLst>
                                      </p:cBhvr>
                                      <p:to>
                                        <p:strVal val="visible"/>
                                      </p:to>
                                    </p:set>
                                  </p:childTnLst>
                                </p:cTn>
                              </p:par>
                            </p:childTnLst>
                          </p:cTn>
                        </p:par>
                      </p:childTnLst>
                    </p:cTn>
                  </p:par>
                  <p:par>
                    <p:cTn id="381" nodeType="clickEffect" fill="hold">
                      <p:stCondLst>
                        <p:cond delay="indefinite"/>
                      </p:stCondLst>
                      <p:childTnLst>
                        <p:par>
                          <p:cTn id="382" nodeType="withEffect" fill="hold">
                            <p:stCondLst>
                              <p:cond delay="0"/>
                            </p:stCondLst>
                            <p:childTnLst>
                              <p:par>
                                <p:cTn id="383" nodeType="clickEffect" fill="hold" presetClass="entr" presetID="1">
                                  <p:stCondLst>
                                    <p:cond delay="0"/>
                                  </p:stCondLst>
                                  <p:childTnLst>
                                    <p:set>
                                      <p:cBhvr>
                                        <p:cTn id="384" dur="1" fill="hold">
                                          <p:stCondLst>
                                            <p:cond delay="0"/>
                                          </p:stCondLst>
                                        </p:cTn>
                                        <p:tgtEl>
                                          <p:spTgt spid="84"/>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6" name="PlaceHolder 1"/>
          <p:cNvSpPr>
            <a:spLocks noGrp="1"/>
          </p:cNvSpPr>
          <p:nvPr>
            <p:ph type="title"/>
          </p:nvPr>
        </p:nvSpPr>
        <p:spPr>
          <a:xfrm>
            <a:off x="457200" y="-360"/>
            <a:ext cx="8229600" cy="1143000"/>
          </a:xfrm>
          <a:prstGeom prst="rect">
            <a:avLst/>
          </a:prstGeom>
          <a:noFill/>
          <a:ln w="0">
            <a:noFill/>
          </a:ln>
        </p:spPr>
        <p:txBody>
          <a:bodyPr lIns="91440" rIns="91440" tIns="45720" bIns="45720" anchor="ctr">
            <a:noAutofit/>
          </a:bodyPr>
          <a:p>
            <a:pPr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4400" spc="-1" strike="noStrike">
                <a:solidFill>
                  <a:srgbClr val="ffffff"/>
                </a:solidFill>
                <a:latin typeface="Tahoma"/>
              </a:rPr>
              <a:t>Returns</a:t>
            </a:r>
            <a:endParaRPr b="1" lang="en-US" sz="4400" spc="-1" strike="noStrike">
              <a:solidFill>
                <a:srgbClr val="ffffff"/>
              </a:solidFill>
              <a:latin typeface="Tahoma"/>
            </a:endParaRPr>
          </a:p>
        </p:txBody>
      </p:sp>
      <p:sp>
        <p:nvSpPr>
          <p:cNvPr id="97" name="PlaceHolder 2"/>
          <p:cNvSpPr>
            <a:spLocks noGrp="1"/>
          </p:cNvSpPr>
          <p:nvPr>
            <p:ph/>
          </p:nvPr>
        </p:nvSpPr>
        <p:spPr>
          <a:xfrm>
            <a:off x="151920" y="1295280"/>
            <a:ext cx="8991720" cy="5562720"/>
          </a:xfrm>
          <a:prstGeom prst="rect">
            <a:avLst/>
          </a:prstGeom>
          <a:noFill/>
          <a:ln w="0">
            <a:noFill/>
          </a:ln>
        </p:spPr>
        <p:txBody>
          <a:bodyPr lIns="91440" rIns="91440" tIns="45720" bIns="45720" anchor="t">
            <a:normAutofit/>
          </a:bodyPr>
          <a:p>
            <a:pPr indent="0">
              <a:spcBef>
                <a:spcPts val="60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Returned values can be stored in a variable, used in other math expressions or printed on the console.</a:t>
            </a:r>
            <a:endParaRPr b="0" lang="en-US" sz="2400" spc="-1" strike="noStrike">
              <a:solidFill>
                <a:srgbClr val="000000"/>
              </a:solidFill>
              <a:latin typeface="Tahoma"/>
            </a:endParaRPr>
          </a:p>
          <a:p>
            <a:pPr indent="0">
              <a:lnSpc>
                <a:spcPct val="100000"/>
              </a:lnSpc>
              <a:spcBef>
                <a:spcPts val="40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1600" spc="-1" strike="noStrike">
              <a:solidFill>
                <a:srgbClr val="000000"/>
              </a:solidFill>
              <a:latin typeface="Tahoma"/>
            </a:endParaRPr>
          </a:p>
          <a:p>
            <a:pPr indent="0">
              <a:lnSpc>
                <a:spcPct val="100000"/>
              </a:lnSpc>
              <a:spcBef>
                <a:spcPts val="40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1600" spc="-1" strike="noStrike">
              <a:solidFill>
                <a:srgbClr val="000000"/>
              </a:solidFill>
              <a:latin typeface="Tahoma"/>
            </a:endParaRPr>
          </a:p>
          <a:p>
            <a:pPr indent="0">
              <a:lnSpc>
                <a:spcPct val="100000"/>
              </a:lnSpc>
              <a:spcBef>
                <a:spcPts val="476"/>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900" spc="-1" strike="noStrike">
                <a:solidFill>
                  <a:srgbClr val="000000"/>
                </a:solidFill>
                <a:latin typeface="Courier New"/>
              </a:rPr>
              <a:t>public class Main{</a:t>
            </a:r>
            <a:endParaRPr b="0" lang="en-US" sz="1900" spc="-1" strike="noStrike">
              <a:solidFill>
                <a:srgbClr val="000000"/>
              </a:solidFill>
              <a:latin typeface="Tahoma"/>
            </a:endParaRPr>
          </a:p>
          <a:p>
            <a:pPr indent="0">
              <a:lnSpc>
                <a:spcPct val="90000"/>
              </a:lnSpc>
              <a:spcBef>
                <a:spcPts val="476"/>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900" spc="-1" strike="noStrike">
                <a:solidFill>
                  <a:srgbClr val="000000"/>
                </a:solidFill>
                <a:latin typeface="Courier New"/>
              </a:rPr>
              <a:t>	</a:t>
            </a:r>
            <a:r>
              <a:rPr b="0" lang="en-US" sz="1900" spc="-1" strike="noStrike">
                <a:solidFill>
                  <a:srgbClr val="000000"/>
                </a:solidFill>
                <a:latin typeface="Courier New"/>
              </a:rPr>
              <a:t>public static void main(String[] args) {</a:t>
            </a:r>
            <a:endParaRPr b="0" lang="en-US" sz="1900" spc="-1" strike="noStrike">
              <a:solidFill>
                <a:srgbClr val="000000"/>
              </a:solidFill>
              <a:latin typeface="Tahoma"/>
            </a:endParaRPr>
          </a:p>
          <a:p>
            <a:pPr indent="0">
              <a:lnSpc>
                <a:spcPct val="90000"/>
              </a:lnSpc>
              <a:spcBef>
                <a:spcPts val="476"/>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900" spc="-1" strike="noStrike">
                <a:solidFill>
                  <a:srgbClr val="000000"/>
                </a:solidFill>
                <a:latin typeface="Courier New"/>
              </a:rPr>
              <a:t>	</a:t>
            </a:r>
            <a:r>
              <a:rPr b="0" lang="en-US" sz="1900" spc="-1" strike="noStrike">
                <a:solidFill>
                  <a:srgbClr val="000000"/>
                </a:solidFill>
                <a:latin typeface="Courier New"/>
              </a:rPr>
              <a:t>  </a:t>
            </a:r>
            <a:r>
              <a:rPr b="0" lang="en-US" sz="1900" spc="-1" strike="noStrike">
                <a:solidFill>
                  <a:srgbClr val="000000"/>
                </a:solidFill>
                <a:latin typeface="Courier New"/>
              </a:rPr>
              <a:t>System.out.println("the sum of 3 and 5 is" + sum(3, 5));</a:t>
            </a:r>
            <a:endParaRPr b="0" lang="en-US" sz="1900" spc="-1" strike="noStrike">
              <a:solidFill>
                <a:srgbClr val="000000"/>
              </a:solidFill>
              <a:latin typeface="Tahoma"/>
            </a:endParaRPr>
          </a:p>
          <a:p>
            <a:pPr indent="0">
              <a:lnSpc>
                <a:spcPct val="90000"/>
              </a:lnSpc>
              <a:spcBef>
                <a:spcPts val="476"/>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900" spc="-1" strike="noStrike">
                <a:solidFill>
                  <a:srgbClr val="000000"/>
                </a:solidFill>
                <a:latin typeface="Courier New"/>
              </a:rPr>
              <a:t>	</a:t>
            </a:r>
            <a:r>
              <a:rPr b="0" lang="en-US" sz="1900" spc="-1" strike="noStrike">
                <a:solidFill>
                  <a:srgbClr val="000000"/>
                </a:solidFill>
                <a:latin typeface="Courier New"/>
              </a:rPr>
              <a:t>  </a:t>
            </a:r>
            <a:r>
              <a:rPr b="0" lang="en-US" sz="1900" spc="-1" strike="noStrike">
                <a:solidFill>
                  <a:srgbClr val="000000"/>
                </a:solidFill>
                <a:latin typeface="Courier New"/>
              </a:rPr>
              <a:t>int s = sum(10, 20);</a:t>
            </a:r>
            <a:endParaRPr b="0" lang="en-US" sz="1900" spc="-1" strike="noStrike">
              <a:solidFill>
                <a:srgbClr val="000000"/>
              </a:solidFill>
              <a:latin typeface="Tahoma"/>
            </a:endParaRPr>
          </a:p>
          <a:p>
            <a:pPr indent="0">
              <a:lnSpc>
                <a:spcPct val="90000"/>
              </a:lnSpc>
              <a:spcBef>
                <a:spcPts val="476"/>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900" spc="-1" strike="noStrike">
                <a:solidFill>
                  <a:srgbClr val="000000"/>
                </a:solidFill>
                <a:latin typeface="Courier New"/>
              </a:rPr>
              <a:t>	</a:t>
            </a:r>
            <a:r>
              <a:rPr b="0" lang="en-US" sz="1900" spc="-1" strike="noStrike">
                <a:solidFill>
                  <a:srgbClr val="000000"/>
                </a:solidFill>
                <a:latin typeface="Courier New"/>
              </a:rPr>
              <a:t>  </a:t>
            </a:r>
            <a:r>
              <a:rPr b="0" lang="en-US" sz="1900" spc="-1" strike="noStrike">
                <a:solidFill>
                  <a:srgbClr val="000000"/>
                </a:solidFill>
                <a:latin typeface="Courier New"/>
              </a:rPr>
              <a:t>System.out.println(s);</a:t>
            </a:r>
            <a:endParaRPr b="0" lang="en-US" sz="1900" spc="-1" strike="noStrike">
              <a:solidFill>
                <a:srgbClr val="000000"/>
              </a:solidFill>
              <a:latin typeface="Tahoma"/>
            </a:endParaRPr>
          </a:p>
          <a:p>
            <a:pPr indent="0">
              <a:lnSpc>
                <a:spcPct val="90000"/>
              </a:lnSpc>
              <a:spcBef>
                <a:spcPts val="476"/>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900" spc="-1" strike="noStrike">
                <a:solidFill>
                  <a:srgbClr val="000000"/>
                </a:solidFill>
                <a:latin typeface="Courier New"/>
              </a:rPr>
              <a:t>	</a:t>
            </a:r>
            <a:r>
              <a:rPr b="0" lang="en-US" sz="1900" spc="-1" strike="noStrike">
                <a:solidFill>
                  <a:srgbClr val="000000"/>
                </a:solidFill>
                <a:latin typeface="Courier New"/>
              </a:rPr>
              <a:t>}</a:t>
            </a:r>
            <a:r>
              <a:rPr b="0" lang="en-US" sz="1900" spc="-1" strike="noStrike">
                <a:solidFill>
                  <a:srgbClr val="000000"/>
                </a:solidFill>
                <a:latin typeface="Courier New"/>
              </a:rPr>
              <a:t>	</a:t>
            </a:r>
            <a:endParaRPr b="0" lang="en-US" sz="1900" spc="-1" strike="noStrike">
              <a:solidFill>
                <a:srgbClr val="000000"/>
              </a:solidFill>
              <a:latin typeface="Tahoma"/>
            </a:endParaRPr>
          </a:p>
          <a:p>
            <a:pPr indent="0">
              <a:lnSpc>
                <a:spcPct val="90000"/>
              </a:lnSpc>
              <a:spcBef>
                <a:spcPts val="476"/>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900" spc="-1" strike="noStrike">
                <a:solidFill>
                  <a:srgbClr val="000000"/>
                </a:solidFill>
                <a:latin typeface="Courier New"/>
              </a:rPr>
              <a:t>	</a:t>
            </a:r>
            <a:r>
              <a:rPr b="0" lang="en-US" sz="1900" spc="-1" strike="noStrike">
                <a:solidFill>
                  <a:srgbClr val="000000"/>
                </a:solidFill>
                <a:latin typeface="Courier New"/>
              </a:rPr>
              <a:t>public static int sum(int a, int b){</a:t>
            </a:r>
            <a:endParaRPr b="0" lang="en-US" sz="1900" spc="-1" strike="noStrike">
              <a:solidFill>
                <a:srgbClr val="000000"/>
              </a:solidFill>
              <a:latin typeface="Tahoma"/>
            </a:endParaRPr>
          </a:p>
          <a:p>
            <a:pPr indent="0">
              <a:lnSpc>
                <a:spcPct val="90000"/>
              </a:lnSpc>
              <a:spcBef>
                <a:spcPts val="476"/>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900" spc="-1" strike="noStrike">
                <a:solidFill>
                  <a:srgbClr val="000000"/>
                </a:solidFill>
                <a:latin typeface="Courier New"/>
              </a:rPr>
              <a:t>	</a:t>
            </a:r>
            <a:r>
              <a:rPr b="0" lang="en-US" sz="1900" spc="-1" strike="noStrike">
                <a:solidFill>
                  <a:srgbClr val="000000"/>
                </a:solidFill>
                <a:latin typeface="Courier New"/>
              </a:rPr>
              <a:t>	</a:t>
            </a:r>
            <a:r>
              <a:rPr b="0" lang="en-US" sz="1900" spc="-1" strike="noStrike">
                <a:solidFill>
                  <a:srgbClr val="ff0000"/>
                </a:solidFill>
                <a:latin typeface="Courier New"/>
              </a:rPr>
              <a:t>return</a:t>
            </a:r>
            <a:r>
              <a:rPr b="0" lang="en-US" sz="1900" spc="-1" strike="noStrike">
                <a:solidFill>
                  <a:srgbClr val="000000"/>
                </a:solidFill>
                <a:latin typeface="Courier New"/>
              </a:rPr>
              <a:t> a + b;</a:t>
            </a:r>
            <a:endParaRPr b="0" lang="en-US" sz="1900" spc="-1" strike="noStrike">
              <a:solidFill>
                <a:srgbClr val="000000"/>
              </a:solidFill>
              <a:latin typeface="Tahoma"/>
            </a:endParaRPr>
          </a:p>
          <a:p>
            <a:pPr indent="0">
              <a:lnSpc>
                <a:spcPct val="90000"/>
              </a:lnSpc>
              <a:spcBef>
                <a:spcPts val="476"/>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900" spc="-1" strike="noStrike">
                <a:solidFill>
                  <a:srgbClr val="000000"/>
                </a:solidFill>
                <a:latin typeface="Courier New"/>
              </a:rPr>
              <a:t>	</a:t>
            </a:r>
            <a:r>
              <a:rPr b="0" lang="en-US" sz="1900" spc="-1" strike="noStrike">
                <a:solidFill>
                  <a:srgbClr val="000000"/>
                </a:solidFill>
                <a:latin typeface="Courier New"/>
              </a:rPr>
              <a:t>}</a:t>
            </a:r>
            <a:endParaRPr b="0" lang="en-US" sz="1900" spc="-1" strike="noStrike">
              <a:solidFill>
                <a:srgbClr val="000000"/>
              </a:solidFill>
              <a:latin typeface="Tahoma"/>
            </a:endParaRPr>
          </a:p>
          <a:p>
            <a:pPr indent="0">
              <a:lnSpc>
                <a:spcPct val="90000"/>
              </a:lnSpc>
              <a:spcBef>
                <a:spcPts val="476"/>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900" spc="-1" strike="noStrike">
                <a:solidFill>
                  <a:srgbClr val="000000"/>
                </a:solidFill>
                <a:latin typeface="Courier New"/>
              </a:rPr>
              <a:t>}</a:t>
            </a:r>
            <a:endParaRPr b="0" lang="en-US" sz="1900" spc="-1" strike="noStrike">
              <a:solidFill>
                <a:srgbClr val="000000"/>
              </a:solidFill>
              <a:latin typeface="Tahoma"/>
            </a:endParaRPr>
          </a:p>
        </p:txBody>
      </p:sp>
      <p:sp>
        <p:nvSpPr>
          <p:cNvPr id="98" name="TextBox 5"/>
          <p:cNvSpPr/>
          <p:nvPr/>
        </p:nvSpPr>
        <p:spPr>
          <a:xfrm>
            <a:off x="6527880" y="1981080"/>
            <a:ext cx="2158920" cy="825120"/>
          </a:xfrm>
          <a:prstGeom prst="rect">
            <a:avLst/>
          </a:prstGeom>
          <a:noFill/>
          <a:ln w="0">
            <a:noFill/>
          </a:ln>
        </p:spPr>
        <p:style>
          <a:lnRef idx="0"/>
          <a:fillRef idx="0"/>
          <a:effectRef idx="0"/>
          <a:fontRef idx="minor"/>
        </p:style>
        <p:txBody>
          <a:bodyPr lIns="90000" rIns="90000" tIns="46800" bIns="46800" anchor="t">
            <a:spAutoFit/>
          </a:bodyPr>
          <a:p>
            <a:pP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1600" spc="-1" strike="noStrike">
                <a:solidFill>
                  <a:srgbClr val="ff0000"/>
                </a:solidFill>
                <a:latin typeface="Arial"/>
              </a:rPr>
              <a:t>returned value is concatenated with a string</a:t>
            </a:r>
            <a:endParaRPr b="0" lang="en-US" sz="1600" spc="-1" strike="noStrike">
              <a:solidFill>
                <a:srgbClr val="000000"/>
              </a:solidFill>
              <a:latin typeface="Arial"/>
            </a:endParaRPr>
          </a:p>
        </p:txBody>
      </p:sp>
      <p:cxnSp>
        <p:nvCxnSpPr>
          <p:cNvPr id="99" name="Straight Arrow Connector 6"/>
          <p:cNvCxnSpPr/>
          <p:nvPr/>
        </p:nvCxnSpPr>
        <p:spPr>
          <a:xfrm>
            <a:off x="7467480" y="2577600"/>
            <a:ext cx="140400" cy="505800"/>
          </a:xfrm>
          <a:prstGeom prst="straightConnector1">
            <a:avLst/>
          </a:prstGeom>
          <a:ln w="38160">
            <a:solidFill>
              <a:srgbClr val="000000"/>
            </a:solidFill>
            <a:miter/>
            <a:tailEnd len="med" type="triangle" w="med"/>
          </a:ln>
        </p:spPr>
      </p:cxnSp>
      <p:sp>
        <p:nvSpPr>
          <p:cNvPr id="100" name="TextBox 5"/>
          <p:cNvSpPr/>
          <p:nvPr/>
        </p:nvSpPr>
        <p:spPr>
          <a:xfrm>
            <a:off x="4648320" y="3629160"/>
            <a:ext cx="2158920" cy="581400"/>
          </a:xfrm>
          <a:prstGeom prst="rect">
            <a:avLst/>
          </a:prstGeom>
          <a:noFill/>
          <a:ln w="0">
            <a:noFill/>
          </a:ln>
        </p:spPr>
        <p:style>
          <a:lnRef idx="0"/>
          <a:fillRef idx="0"/>
          <a:effectRef idx="0"/>
          <a:fontRef idx="minor"/>
        </p:style>
        <p:txBody>
          <a:bodyPr lIns="90000" rIns="90000" tIns="46800" bIns="46800" anchor="t">
            <a:spAutoFit/>
          </a:bodyPr>
          <a:p>
            <a:pP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1600" spc="-1" strike="noStrike">
                <a:solidFill>
                  <a:srgbClr val="ff0000"/>
                </a:solidFill>
                <a:latin typeface="Arial"/>
              </a:rPr>
              <a:t>returned value is stored in a variable.</a:t>
            </a:r>
            <a:endParaRPr b="0" lang="en-US" sz="1600" spc="-1" strike="noStrike">
              <a:solidFill>
                <a:srgbClr val="000000"/>
              </a:solidFill>
              <a:latin typeface="Arial"/>
            </a:endParaRPr>
          </a:p>
        </p:txBody>
      </p:sp>
      <p:cxnSp>
        <p:nvCxnSpPr>
          <p:cNvPr id="101" name="Straight Arrow Connector 8"/>
          <p:cNvCxnSpPr/>
          <p:nvPr/>
        </p:nvCxnSpPr>
        <p:spPr>
          <a:xfrm flipH="1" flipV="1">
            <a:off x="3657240" y="3628800"/>
            <a:ext cx="915120" cy="257760"/>
          </a:xfrm>
          <a:prstGeom prst="straightConnector1">
            <a:avLst/>
          </a:prstGeom>
          <a:ln w="38160">
            <a:solidFill>
              <a:srgbClr val="000000"/>
            </a:solidFill>
            <a:miter/>
            <a:tailEnd len="med" type="triangle" w="med"/>
          </a:ln>
        </p:spPr>
      </p:cxnSp>
    </p:spTree>
  </p:cSld>
  <mc:AlternateContent>
    <mc:Choice Requires="p14">
      <p:transition spd="slow" p14:dur="2000"/>
    </mc:Choice>
    <mc:Fallback>
      <p:transition spd="slow"/>
    </mc:Fallback>
  </mc:AlternateContent>
  <p:timing>
    <p:tnLst>
      <p:par>
        <p:cTn id="385" dur="indefinite" restart="never" nodeType="tmRoot">
          <p:childTnLst>
            <p:seq>
              <p:cTn id="386" dur="indefinite" nodeType="mainSeq">
                <p:childTnLst>
                  <p:par>
                    <p:cTn id="387" fill="hold">
                      <p:stCondLst>
                        <p:cond delay="indefinite"/>
                      </p:stCondLst>
                      <p:childTnLst>
                        <p:par>
                          <p:cTn id="388" fill="hold">
                            <p:stCondLst>
                              <p:cond delay="0"/>
                            </p:stCondLst>
                            <p:childTnLst>
                              <p:par>
                                <p:cTn id="389" nodeType="clickEffect" fill="hold" presetClass="entr" presetID="1">
                                  <p:stCondLst>
                                    <p:cond delay="0"/>
                                  </p:stCondLst>
                                  <p:childTnLst>
                                    <p:set>
                                      <p:cBhvr>
                                        <p:cTn id="390" dur="1" fill="hold">
                                          <p:stCondLst>
                                            <p:cond delay="0"/>
                                          </p:stCondLst>
                                        </p:cTn>
                                        <p:tgtEl>
                                          <p:spTgt spid="97">
                                            <p:txEl>
                                              <p:pRg st="3" end="3"/>
                                            </p:txEl>
                                          </p:spTgt>
                                        </p:tgtEl>
                                        <p:attrNameLst>
                                          <p:attrName>style.visibility</p:attrName>
                                        </p:attrNameLst>
                                      </p:cBhvr>
                                      <p:to>
                                        <p:strVal val="visible"/>
                                      </p:to>
                                    </p:set>
                                  </p:childTnLst>
                                </p:cTn>
                              </p:par>
                              <p:par>
                                <p:cTn id="391" nodeType="withEffect" fill="hold" presetClass="entr" presetID="1">
                                  <p:stCondLst>
                                    <p:cond delay="0"/>
                                  </p:stCondLst>
                                  <p:childTnLst>
                                    <p:set>
                                      <p:cBhvr>
                                        <p:cTn id="392" dur="1" fill="hold">
                                          <p:stCondLst>
                                            <p:cond delay="0"/>
                                          </p:stCondLst>
                                        </p:cTn>
                                        <p:tgtEl>
                                          <p:spTgt spid="97">
                                            <p:txEl>
                                              <p:pRg st="8" end="8"/>
                                            </p:txEl>
                                          </p:spTgt>
                                        </p:tgtEl>
                                        <p:attrNameLst>
                                          <p:attrName>style.visibility</p:attrName>
                                        </p:attrNameLst>
                                      </p:cBhvr>
                                      <p:to>
                                        <p:strVal val="visible"/>
                                      </p:to>
                                    </p:set>
                                  </p:childTnLst>
                                </p:cTn>
                              </p:par>
                              <p:par>
                                <p:cTn id="393" nodeType="withEffect" fill="hold" presetClass="entr" presetID="1">
                                  <p:stCondLst>
                                    <p:cond delay="0"/>
                                  </p:stCondLst>
                                  <p:childTnLst>
                                    <p:set>
                                      <p:cBhvr>
                                        <p:cTn id="394" dur="1" fill="hold">
                                          <p:stCondLst>
                                            <p:cond delay="0"/>
                                          </p:stCondLst>
                                        </p:cTn>
                                        <p:tgtEl>
                                          <p:spTgt spid="97">
                                            <p:txEl>
                                              <p:pRg st="4" end="4"/>
                                            </p:txEl>
                                          </p:spTgt>
                                        </p:tgtEl>
                                        <p:attrNameLst>
                                          <p:attrName>style.visibility</p:attrName>
                                        </p:attrNameLst>
                                      </p:cBhvr>
                                      <p:to>
                                        <p:strVal val="visible"/>
                                      </p:to>
                                    </p:set>
                                  </p:childTnLst>
                                </p:cTn>
                              </p:par>
                              <p:par>
                                <p:cTn id="395" nodeType="withEffect" fill="hold" presetClass="entr" presetID="1">
                                  <p:stCondLst>
                                    <p:cond delay="0"/>
                                  </p:stCondLst>
                                  <p:childTnLst>
                                    <p:set>
                                      <p:cBhvr>
                                        <p:cTn id="396" dur="1" fill="hold">
                                          <p:stCondLst>
                                            <p:cond delay="0"/>
                                          </p:stCondLst>
                                        </p:cTn>
                                        <p:tgtEl>
                                          <p:spTgt spid="97">
                                            <p:txEl>
                                              <p:pRg st="5" end="5"/>
                                            </p:txEl>
                                          </p:spTgt>
                                        </p:tgtEl>
                                        <p:attrNameLst>
                                          <p:attrName>style.visibility</p:attrName>
                                        </p:attrNameLst>
                                      </p:cBhvr>
                                      <p:to>
                                        <p:strVal val="visible"/>
                                      </p:to>
                                    </p:set>
                                  </p:childTnLst>
                                </p:cTn>
                              </p:par>
                            </p:childTnLst>
                          </p:cTn>
                        </p:par>
                      </p:childTnLst>
                    </p:cTn>
                  </p:par>
                  <p:par>
                    <p:cTn id="397" fill="hold">
                      <p:stCondLst>
                        <p:cond delay="indefinite"/>
                      </p:stCondLst>
                      <p:childTnLst>
                        <p:par>
                          <p:cTn id="398" fill="hold">
                            <p:stCondLst>
                              <p:cond delay="0"/>
                            </p:stCondLst>
                            <p:childTnLst>
                              <p:par>
                                <p:cTn id="399" nodeType="clickEffect" fill="hold" presetClass="entr" presetID="1">
                                  <p:stCondLst>
                                    <p:cond delay="0"/>
                                  </p:stCondLst>
                                  <p:childTnLst>
                                    <p:set>
                                      <p:cBhvr>
                                        <p:cTn id="400" dur="1" fill="hold">
                                          <p:stCondLst>
                                            <p:cond delay="0"/>
                                          </p:stCondLst>
                                        </p:cTn>
                                        <p:tgtEl>
                                          <p:spTgt spid="98"/>
                                        </p:tgtEl>
                                        <p:attrNameLst>
                                          <p:attrName>style.visibility</p:attrName>
                                        </p:attrNameLst>
                                      </p:cBhvr>
                                      <p:to>
                                        <p:strVal val="visible"/>
                                      </p:to>
                                    </p:set>
                                  </p:childTnLst>
                                </p:cTn>
                              </p:par>
                              <p:par>
                                <p:cTn id="401" nodeType="withEffect" fill="hold" presetClass="entr" presetID="1">
                                  <p:stCondLst>
                                    <p:cond delay="0"/>
                                  </p:stCondLst>
                                  <p:childTnLst>
                                    <p:set>
                                      <p:cBhvr>
                                        <p:cTn id="402" dur="1" fill="hold">
                                          <p:stCondLst>
                                            <p:cond delay="0"/>
                                          </p:stCondLst>
                                        </p:cTn>
                                        <p:tgtEl>
                                          <p:spTgt spid="99"/>
                                        </p:tgtEl>
                                        <p:attrNameLst>
                                          <p:attrName>style.visibility</p:attrName>
                                        </p:attrNameLst>
                                      </p:cBhvr>
                                      <p:to>
                                        <p:strVal val="visible"/>
                                      </p:to>
                                    </p:set>
                                  </p:childTnLst>
                                </p:cTn>
                              </p:par>
                            </p:childTnLst>
                          </p:cTn>
                        </p:par>
                      </p:childTnLst>
                    </p:cTn>
                  </p:par>
                  <p:par>
                    <p:cTn id="403" fill="hold">
                      <p:stCondLst>
                        <p:cond delay="indefinite"/>
                      </p:stCondLst>
                      <p:childTnLst>
                        <p:par>
                          <p:cTn id="404" fill="hold">
                            <p:stCondLst>
                              <p:cond delay="0"/>
                            </p:stCondLst>
                            <p:childTnLst>
                              <p:par>
                                <p:cTn id="405" nodeType="clickEffect" fill="hold" presetClass="entr" presetID="1">
                                  <p:stCondLst>
                                    <p:cond delay="0"/>
                                  </p:stCondLst>
                                  <p:childTnLst>
                                    <p:set>
                                      <p:cBhvr>
                                        <p:cTn id="406" dur="1" fill="hold">
                                          <p:stCondLst>
                                            <p:cond delay="0"/>
                                          </p:stCondLst>
                                        </p:cTn>
                                        <p:tgtEl>
                                          <p:spTgt spid="97">
                                            <p:txEl>
                                              <p:pRg st="6" end="6"/>
                                            </p:txEl>
                                          </p:spTgt>
                                        </p:tgtEl>
                                        <p:attrNameLst>
                                          <p:attrName>style.visibility</p:attrName>
                                        </p:attrNameLst>
                                      </p:cBhvr>
                                      <p:to>
                                        <p:strVal val="visible"/>
                                      </p:to>
                                    </p:set>
                                  </p:childTnLst>
                                </p:cTn>
                              </p:par>
                            </p:childTnLst>
                          </p:cTn>
                        </p:par>
                      </p:childTnLst>
                    </p:cTn>
                  </p:par>
                  <p:par>
                    <p:cTn id="407" fill="hold">
                      <p:stCondLst>
                        <p:cond delay="indefinite"/>
                      </p:stCondLst>
                      <p:childTnLst>
                        <p:par>
                          <p:cTn id="408" fill="hold">
                            <p:stCondLst>
                              <p:cond delay="0"/>
                            </p:stCondLst>
                            <p:childTnLst>
                              <p:par>
                                <p:cTn id="409" nodeType="clickEffect" fill="hold" presetClass="entr" presetID="1">
                                  <p:stCondLst>
                                    <p:cond delay="0"/>
                                  </p:stCondLst>
                                  <p:childTnLst>
                                    <p:set>
                                      <p:cBhvr>
                                        <p:cTn id="410" dur="1" fill="hold">
                                          <p:stCondLst>
                                            <p:cond delay="0"/>
                                          </p:stCondLst>
                                        </p:cTn>
                                        <p:tgtEl>
                                          <p:spTgt spid="101"/>
                                        </p:tgtEl>
                                        <p:attrNameLst>
                                          <p:attrName>style.visibility</p:attrName>
                                        </p:attrNameLst>
                                      </p:cBhvr>
                                      <p:to>
                                        <p:strVal val="visible"/>
                                      </p:to>
                                    </p:set>
                                  </p:childTnLst>
                                </p:cTn>
                              </p:par>
                              <p:par>
                                <p:cTn id="411" nodeType="withEffect" fill="hold" presetClass="entr" presetID="1">
                                  <p:stCondLst>
                                    <p:cond delay="0"/>
                                  </p:stCondLst>
                                  <p:childTnLst>
                                    <p:set>
                                      <p:cBhvr>
                                        <p:cTn id="412" dur="1" fill="hold">
                                          <p:stCondLst>
                                            <p:cond delay="0"/>
                                          </p:stCondLst>
                                        </p:cTn>
                                        <p:tgtEl>
                                          <p:spTgt spid="100"/>
                                        </p:tgtEl>
                                        <p:attrNameLst>
                                          <p:attrName>style.visibility</p:attrName>
                                        </p:attrNameLst>
                                      </p:cBhvr>
                                      <p:to>
                                        <p:strVal val="visible"/>
                                      </p:to>
                                    </p:set>
                                  </p:childTnLst>
                                </p:cTn>
                              </p:par>
                            </p:childTnLst>
                          </p:cTn>
                        </p:par>
                      </p:childTnLst>
                    </p:cTn>
                  </p:par>
                  <p:par>
                    <p:cTn id="413" fill="hold">
                      <p:stCondLst>
                        <p:cond delay="indefinite"/>
                      </p:stCondLst>
                      <p:childTnLst>
                        <p:par>
                          <p:cTn id="414" fill="hold">
                            <p:stCondLst>
                              <p:cond delay="0"/>
                            </p:stCondLst>
                            <p:childTnLst>
                              <p:par>
                                <p:cTn id="415" nodeType="clickEffect" fill="hold" presetClass="entr" presetID="1">
                                  <p:stCondLst>
                                    <p:cond delay="0"/>
                                  </p:stCondLst>
                                  <p:childTnLst>
                                    <p:set>
                                      <p:cBhvr>
                                        <p:cTn id="416" dur="1" fill="hold">
                                          <p:stCondLst>
                                            <p:cond delay="0"/>
                                          </p:stCondLst>
                                        </p:cTn>
                                        <p:tgtEl>
                                          <p:spTgt spid="97">
                                            <p:txEl>
                                              <p:pRg st="7" end="7"/>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 name="PlaceHolder 1"/>
          <p:cNvSpPr>
            <a:spLocks noGrp="1"/>
          </p:cNvSpPr>
          <p:nvPr>
            <p:ph type="title"/>
          </p:nvPr>
        </p:nvSpPr>
        <p:spPr>
          <a:xfrm>
            <a:off x="457200" y="-360"/>
            <a:ext cx="8229600" cy="1143000"/>
          </a:xfrm>
          <a:prstGeom prst="rect">
            <a:avLst/>
          </a:prstGeom>
          <a:noFill/>
          <a:ln w="0">
            <a:noFill/>
          </a:ln>
        </p:spPr>
        <p:txBody>
          <a:bodyPr lIns="91440" rIns="91440" tIns="45720" bIns="45720" anchor="ctr">
            <a:noAutofit/>
          </a:bodyPr>
          <a:p>
            <a:pPr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4400" spc="-1" strike="noStrike">
                <a:solidFill>
                  <a:srgbClr val="ffffff"/>
                </a:solidFill>
                <a:latin typeface="Tahoma"/>
              </a:rPr>
              <a:t>Modularity</a:t>
            </a:r>
            <a:endParaRPr b="1" lang="en-US" sz="4400" spc="-1" strike="noStrike">
              <a:solidFill>
                <a:srgbClr val="ffffff"/>
              </a:solidFill>
              <a:latin typeface="Tahoma"/>
            </a:endParaRPr>
          </a:p>
        </p:txBody>
      </p:sp>
      <p:sp>
        <p:nvSpPr>
          <p:cNvPr id="19" name="PlaceHolder 2"/>
          <p:cNvSpPr>
            <a:spLocks noGrp="1"/>
          </p:cNvSpPr>
          <p:nvPr>
            <p:ph/>
          </p:nvPr>
        </p:nvSpPr>
        <p:spPr>
          <a:xfrm>
            <a:off x="151920" y="1295280"/>
            <a:ext cx="8991720" cy="5181840"/>
          </a:xfrm>
          <a:prstGeom prst="rect">
            <a:avLst/>
          </a:prstGeom>
          <a:noFill/>
          <a:ln w="0">
            <a:noFill/>
          </a:ln>
        </p:spPr>
        <p:txBody>
          <a:bodyPr lIns="91440" rIns="91440" tIns="45720" bIns="45720" anchor="t">
            <a:normAutofit/>
          </a:bodyPr>
          <a:p>
            <a:pPr indent="0">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2000" spc="-1" strike="noStrike">
                <a:solidFill>
                  <a:srgbClr val="000000"/>
                </a:solidFill>
                <a:latin typeface="Tahoma"/>
              </a:rPr>
              <a:t>modularity</a:t>
            </a:r>
            <a:r>
              <a:rPr b="0" lang="en-US" sz="2000" spc="-1" strike="noStrike">
                <a:solidFill>
                  <a:srgbClr val="000000"/>
                </a:solidFill>
                <a:latin typeface="Tahoma"/>
              </a:rPr>
              <a:t>: Writing code in smaller, more manageable components or modules. Then combining the modules into a cohesive system. </a:t>
            </a:r>
            <a:endParaRPr b="0" lang="en-US" sz="2000" spc="-1" strike="noStrike">
              <a:solidFill>
                <a:srgbClr val="000000"/>
              </a:solidFill>
              <a:latin typeface="Tahoma"/>
            </a:endParaRPr>
          </a:p>
          <a:p>
            <a:pPr indent="0">
              <a:spcBef>
                <a:spcPts val="499"/>
              </a:spcBef>
              <a:buNone/>
              <a:tabLst>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Tahoma"/>
            </a:endParaRPr>
          </a:p>
          <a:p>
            <a:pPr lvl="1" marL="625320" indent="-279360">
              <a:spcBef>
                <a:spcPts val="499"/>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Modularity with methods. Break complex code into smaller tasks and organize it using </a:t>
            </a:r>
            <a:r>
              <a:rPr b="1" lang="en-US" sz="2000" spc="-1" strike="noStrike">
                <a:solidFill>
                  <a:srgbClr val="000000"/>
                </a:solidFill>
                <a:latin typeface="Tahoma"/>
              </a:rPr>
              <a:t>methods</a:t>
            </a:r>
            <a:r>
              <a:rPr b="0" lang="en-US" sz="2000" spc="-1" strike="noStrike">
                <a:solidFill>
                  <a:srgbClr val="000000"/>
                </a:solidFill>
                <a:latin typeface="Tahoma"/>
              </a:rPr>
              <a:t>. </a:t>
            </a:r>
            <a:endParaRPr b="0" lang="en-US" sz="2000" spc="-1" strike="noStrike">
              <a:solidFill>
                <a:srgbClr val="000000"/>
              </a:solidFill>
              <a:latin typeface="Tahoma"/>
            </a:endParaRPr>
          </a:p>
          <a:p>
            <a:pPr indent="0">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Tahoma"/>
            </a:endParaRPr>
          </a:p>
          <a:p>
            <a:pPr indent="0">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2000" spc="-1" strike="noStrike">
                <a:solidFill>
                  <a:srgbClr val="000000"/>
                </a:solidFill>
                <a:latin typeface="Tahoma"/>
              </a:rPr>
              <a:t>Methods</a:t>
            </a:r>
            <a:r>
              <a:rPr b="0" lang="en-US" sz="2000" spc="-1" strike="noStrike">
                <a:solidFill>
                  <a:srgbClr val="000000"/>
                </a:solidFill>
                <a:latin typeface="Tahoma"/>
              </a:rPr>
              <a:t> define the behaviors or functions for objects.</a:t>
            </a:r>
            <a:endParaRPr b="0" lang="en-US" sz="2000" spc="-1" strike="noStrike">
              <a:solidFill>
                <a:srgbClr val="000000"/>
              </a:solidFill>
              <a:latin typeface="Tahoma"/>
            </a:endParaRPr>
          </a:p>
          <a:p>
            <a:pPr indent="0">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Tahoma"/>
            </a:endParaRPr>
          </a:p>
          <a:p>
            <a:pPr indent="0">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An object’s behavior refers to what the object can do (or what can be done to it). A method is simply a named group of statements.</a:t>
            </a:r>
            <a:endParaRPr b="0" lang="en-US" sz="2000" spc="-1" strike="noStrike">
              <a:solidFill>
                <a:srgbClr val="000000"/>
              </a:solidFill>
              <a:latin typeface="Tahoma"/>
            </a:endParaRPr>
          </a:p>
          <a:p>
            <a:pPr lvl="1" marL="625320" indent="-279360">
              <a:lnSpc>
                <a:spcPct val="100000"/>
              </a:lnSpc>
              <a:spcBef>
                <a:spcPts val="451"/>
              </a:spcBef>
              <a:buClr>
                <a:srgbClr val="000000"/>
              </a:buClr>
              <a:buFont typeface="Courier New"/>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Courier New"/>
                <a:ea typeface="Courier New"/>
              </a:rPr>
              <a:t>main</a:t>
            </a:r>
            <a:r>
              <a:rPr b="0" lang="en-US" sz="1800" spc="-1" strike="noStrike">
                <a:solidFill>
                  <a:srgbClr val="000000"/>
                </a:solidFill>
                <a:latin typeface="Tahoma"/>
              </a:rPr>
              <a:t> is an example of a method</a:t>
            </a:r>
            <a:endParaRPr b="0" lang="en-US" sz="1800" spc="-1" strike="noStrike">
              <a:solidFill>
                <a:srgbClr val="000000"/>
              </a:solidFill>
              <a:latin typeface="Tahoma"/>
            </a:endParaRPr>
          </a:p>
          <a:p>
            <a:pPr indent="0">
              <a:spcBef>
                <a:spcPts val="60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Tahoma"/>
            </a:endParaRPr>
          </a:p>
          <a:p>
            <a:pPr indent="0">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200" spc="-1" strike="noStrike">
              <a:solidFill>
                <a:srgbClr val="000000"/>
              </a:solidFill>
              <a:latin typeface="Tahoma"/>
            </a:endParaRPr>
          </a:p>
          <a:p>
            <a:pPr indent="0">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Tahoma"/>
            </a:endParaRPr>
          </a:p>
          <a:p>
            <a:pPr indent="0">
              <a:spcBef>
                <a:spcPts val="499"/>
              </a:spcBef>
              <a:buNone/>
              <a:tabLst>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Tahoma"/>
            </a:endParaRPr>
          </a:p>
          <a:p>
            <a:pPr indent="0">
              <a:spcBef>
                <a:spcPts val="499"/>
              </a:spcBef>
              <a:buNone/>
              <a:tabLst>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Tahoma"/>
            </a:endParaRPr>
          </a:p>
          <a:p>
            <a:pPr indent="0">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Tahoma"/>
            </a:endParaRPr>
          </a:p>
          <a:p>
            <a:pPr lvl="1" marL="625320" indent="-279360">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Tahoma"/>
            </a:endParaRPr>
          </a:p>
          <a:p>
            <a:pPr lvl="1" marL="625320" indent="-279360">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Tahoma"/>
            </a:endParaRPr>
          </a:p>
        </p:txBody>
      </p:sp>
    </p:spTree>
  </p:cSld>
  <p:timing>
    <p:tnLst>
      <p:par>
        <p:cTn id="1" dur="indefinite" restart="never" nodeType="tmRoot">
          <p:childTnLst>
            <p:seq>
              <p:cTn id="2" dur="indefinite" nodeType="mainSeq">
                <p:childTnLst>
                  <p:par>
                    <p:cTn id="3" nodeType="clickEffect" fill="hold">
                      <p:stCondLst>
                        <p:cond delay="indefinite"/>
                      </p:stCondLst>
                      <p:childTnLst>
                        <p:par>
                          <p:cTn id="4" nodeType="withEffect" fill="hold">
                            <p:stCondLst>
                              <p:cond delay="0"/>
                            </p:stCondLst>
                            <p:childTnLst>
                              <p:par>
                                <p:cTn id="5" nodeType="clickEffect" fill="hold" presetClass="entr" presetID="1">
                                  <p:stCondLst>
                                    <p:cond delay="0"/>
                                  </p:stCondLst>
                                  <p:childTnLst>
                                    <p:set>
                                      <p:cBhvr>
                                        <p:cTn id="6" dur="1" fill="hold">
                                          <p:stCondLst>
                                            <p:cond delay="0"/>
                                          </p:stCondLst>
                                        </p:cTn>
                                        <p:tgtEl>
                                          <p:spTgt spid="19">
                                            <p:txEl>
                                              <p:pRg st="0" end="0"/>
                                            </p:txEl>
                                          </p:spTgt>
                                        </p:tgtEl>
                                        <p:attrNameLst>
                                          <p:attrName>style.visibility</p:attrName>
                                        </p:attrNameLst>
                                      </p:cBhvr>
                                      <p:to>
                                        <p:strVal val="visible"/>
                                      </p:to>
                                    </p:set>
                                  </p:childTnLst>
                                </p:cTn>
                              </p:par>
                            </p:childTnLst>
                          </p:cTn>
                        </p:par>
                      </p:childTnLst>
                    </p:cTn>
                  </p:par>
                  <p:par>
                    <p:cTn id="7" nodeType="clickEffect" fill="hold">
                      <p:stCondLst>
                        <p:cond delay="indefinite"/>
                      </p:stCondLst>
                      <p:childTnLst>
                        <p:par>
                          <p:cTn id="8" nodeType="withEffect" fill="hold">
                            <p:stCondLst>
                              <p:cond delay="0"/>
                            </p:stCondLst>
                            <p:childTnLst>
                              <p:par>
                                <p:cTn id="9" nodeType="clickEffect" fill="hold" presetClass="entr" presetID="1">
                                  <p:stCondLst>
                                    <p:cond delay="0"/>
                                  </p:stCondLst>
                                  <p:childTnLst>
                                    <p:set>
                                      <p:cBhvr>
                                        <p:cTn id="10" dur="1" fill="hold">
                                          <p:stCondLst>
                                            <p:cond delay="0"/>
                                          </p:stCondLst>
                                        </p:cTn>
                                        <p:tgtEl>
                                          <p:spTgt spid="19">
                                            <p:txEl>
                                              <p:pRg st="2" end="2"/>
                                            </p:txEl>
                                          </p:spTgt>
                                        </p:tgtEl>
                                        <p:attrNameLst>
                                          <p:attrName>style.visibility</p:attrName>
                                        </p:attrNameLst>
                                      </p:cBhvr>
                                      <p:to>
                                        <p:strVal val="visible"/>
                                      </p:to>
                                    </p:set>
                                  </p:childTnLst>
                                </p:cTn>
                              </p:par>
                            </p:childTnLst>
                          </p:cTn>
                        </p:par>
                      </p:childTnLst>
                    </p:cTn>
                  </p:par>
                  <p:par>
                    <p:cTn id="11" nodeType="clickEffect" fill="hold">
                      <p:stCondLst>
                        <p:cond delay="indefinite"/>
                      </p:stCondLst>
                      <p:childTnLst>
                        <p:par>
                          <p:cTn id="12" nodeType="withEffect" fill="hold">
                            <p:stCondLst>
                              <p:cond delay="0"/>
                            </p:stCondLst>
                            <p:childTnLst>
                              <p:par>
                                <p:cTn id="13" nodeType="clickEffect" fill="hold" presetClass="entr" presetID="1">
                                  <p:stCondLst>
                                    <p:cond delay="0"/>
                                  </p:stCondLst>
                                  <p:childTnLst>
                                    <p:set>
                                      <p:cBhvr>
                                        <p:cTn id="14" dur="1" fill="hold">
                                          <p:stCondLst>
                                            <p:cond delay="0"/>
                                          </p:stCondLst>
                                        </p:cTn>
                                        <p:tgtEl>
                                          <p:spTgt spid="19">
                                            <p:txEl>
                                              <p:pRg st="4" end="4"/>
                                            </p:txEl>
                                          </p:spTgt>
                                        </p:tgtEl>
                                        <p:attrNameLst>
                                          <p:attrName>style.visibility</p:attrName>
                                        </p:attrNameLst>
                                      </p:cBhvr>
                                      <p:to>
                                        <p:strVal val="visible"/>
                                      </p:to>
                                    </p:set>
                                  </p:childTnLst>
                                </p:cTn>
                              </p:par>
                            </p:childTnLst>
                          </p:cTn>
                        </p:par>
                      </p:childTnLst>
                    </p:cTn>
                  </p:par>
                  <p:par>
                    <p:cTn id="15" nodeType="clickEffect" fill="hold">
                      <p:stCondLst>
                        <p:cond delay="indefinite"/>
                      </p:stCondLst>
                      <p:childTnLst>
                        <p:par>
                          <p:cTn id="16" nodeType="withEffect" fill="hold">
                            <p:stCondLst>
                              <p:cond delay="0"/>
                            </p:stCondLst>
                            <p:childTnLst>
                              <p:par>
                                <p:cTn id="17" nodeType="clickEffect" fill="hold" presetClass="entr" presetID="1">
                                  <p:stCondLst>
                                    <p:cond delay="0"/>
                                  </p:stCondLst>
                                  <p:childTnLst>
                                    <p:set>
                                      <p:cBhvr>
                                        <p:cTn id="18" dur="1" fill="hold">
                                          <p:stCondLst>
                                            <p:cond delay="0"/>
                                          </p:stCondLst>
                                        </p:cTn>
                                        <p:tgtEl>
                                          <p:spTgt spid="19">
                                            <p:txEl>
                                              <p:pRg st="6" end="6"/>
                                            </p:txEl>
                                          </p:spTgt>
                                        </p:tgtEl>
                                        <p:attrNameLst>
                                          <p:attrName>style.visibility</p:attrName>
                                        </p:attrNameLst>
                                      </p:cBhvr>
                                      <p:to>
                                        <p:strVal val="visible"/>
                                      </p:to>
                                    </p:set>
                                  </p:childTnLst>
                                </p:cTn>
                              </p:par>
                            </p:childTnLst>
                          </p:cTn>
                        </p:par>
                      </p:childTnLst>
                    </p:cTn>
                  </p:par>
                  <p:par>
                    <p:cTn id="19" nodeType="clickEffect" fill="hold">
                      <p:stCondLst>
                        <p:cond delay="indefinite"/>
                      </p:stCondLst>
                      <p:childTnLst>
                        <p:par>
                          <p:cTn id="20" nodeType="withEffect" fill="hold">
                            <p:stCondLst>
                              <p:cond delay="0"/>
                            </p:stCondLst>
                            <p:childTnLst>
                              <p:par>
                                <p:cTn id="21" nodeType="clickEffect" fill="hold" presetClass="entr" presetID="1">
                                  <p:stCondLst>
                                    <p:cond delay="0"/>
                                  </p:stCondLst>
                                  <p:childTnLst>
                                    <p:set>
                                      <p:cBhvr>
                                        <p:cTn id="22" dur="1" fill="hold">
                                          <p:stCondLst>
                                            <p:cond delay="0"/>
                                          </p:stCondLst>
                                        </p:cTn>
                                        <p:tgtEl>
                                          <p:spTgt spid="19">
                                            <p:txEl>
                                              <p:pRg st="7" end="7"/>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2" name="PlaceHolder 1"/>
          <p:cNvSpPr>
            <a:spLocks noGrp="1"/>
          </p:cNvSpPr>
          <p:nvPr>
            <p:ph type="title"/>
          </p:nvPr>
        </p:nvSpPr>
        <p:spPr>
          <a:xfrm>
            <a:off x="457200" y="-360"/>
            <a:ext cx="8229600" cy="1143000"/>
          </a:xfrm>
          <a:prstGeom prst="rect">
            <a:avLst/>
          </a:prstGeom>
          <a:noFill/>
          <a:ln w="0">
            <a:noFill/>
          </a:ln>
        </p:spPr>
        <p:txBody>
          <a:bodyPr lIns="91440" rIns="91440" tIns="45720" bIns="45720" anchor="ctr">
            <a:noAutofit/>
          </a:bodyPr>
          <a:p>
            <a:pPr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4400" spc="-1" strike="noStrike">
                <a:solidFill>
                  <a:srgbClr val="ffffff"/>
                </a:solidFill>
                <a:latin typeface="Tahoma"/>
              </a:rPr>
              <a:t>Return</a:t>
            </a:r>
            <a:endParaRPr b="1" lang="en-US" sz="4400" spc="-1" strike="noStrike">
              <a:solidFill>
                <a:srgbClr val="ffffff"/>
              </a:solidFill>
              <a:latin typeface="Tahoma"/>
            </a:endParaRPr>
          </a:p>
        </p:txBody>
      </p:sp>
      <p:sp>
        <p:nvSpPr>
          <p:cNvPr id="103" name="PlaceHolder 2"/>
          <p:cNvSpPr>
            <a:spLocks noGrp="1"/>
          </p:cNvSpPr>
          <p:nvPr>
            <p:ph/>
          </p:nvPr>
        </p:nvSpPr>
        <p:spPr>
          <a:xfrm>
            <a:off x="151920" y="1295280"/>
            <a:ext cx="8991720" cy="5562720"/>
          </a:xfrm>
          <a:prstGeom prst="rect">
            <a:avLst/>
          </a:prstGeom>
          <a:noFill/>
          <a:ln w="0">
            <a:noFill/>
          </a:ln>
        </p:spPr>
        <p:txBody>
          <a:bodyPr lIns="91440" rIns="91440" tIns="45720" bIns="45720" anchor="t">
            <a:normAutofit/>
          </a:bodyPr>
          <a:p>
            <a:pPr indent="0">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Tahoma"/>
            </a:endParaRPr>
          </a:p>
          <a:p>
            <a:pPr indent="0">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Non-void methods return a value that is the same type as the return type in the signature. </a:t>
            </a:r>
            <a:endParaRPr b="0" lang="en-US" sz="2000" spc="-1" strike="noStrike">
              <a:solidFill>
                <a:srgbClr val="000000"/>
              </a:solidFill>
              <a:latin typeface="Tahoma"/>
            </a:endParaRPr>
          </a:p>
          <a:p>
            <a:pPr indent="0">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Tahoma"/>
            </a:endParaRPr>
          </a:p>
          <a:p>
            <a:pPr indent="0">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To use the return value when calling a non-void method, it must be stored in a variable or used as part of an expression. </a:t>
            </a:r>
            <a:endParaRPr b="0" lang="en-US" sz="2000" spc="-1" strike="noStrike">
              <a:solidFill>
                <a:srgbClr val="000000"/>
              </a:solidFill>
              <a:latin typeface="Tahoma"/>
            </a:endParaRPr>
          </a:p>
          <a:p>
            <a:pPr indent="0">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Tahoma"/>
            </a:endParaRPr>
          </a:p>
          <a:p>
            <a:pPr indent="0">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2000" spc="-1" strike="noStrike">
                <a:solidFill>
                  <a:srgbClr val="000000"/>
                </a:solidFill>
                <a:latin typeface="Tahoma"/>
              </a:rPr>
              <a:t>Procedural abstraction</a:t>
            </a:r>
            <a:r>
              <a:rPr b="0" lang="en-US" sz="2000" spc="-1" strike="noStrike">
                <a:solidFill>
                  <a:srgbClr val="000000"/>
                </a:solidFill>
                <a:latin typeface="Tahoma"/>
              </a:rPr>
              <a:t> allows a programmer to use a method by knowing what the method does even if they do not know how the method was written. </a:t>
            </a:r>
            <a:endParaRPr b="0" lang="en-US" sz="2000" spc="-1" strike="noStrike">
              <a:solidFill>
                <a:srgbClr val="000000"/>
              </a:solidFill>
              <a:latin typeface="Tahoma"/>
            </a:endParaRPr>
          </a:p>
          <a:p>
            <a:pPr indent="0">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Tahoma"/>
            </a:endParaRPr>
          </a:p>
          <a:p>
            <a:pPr indent="0">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For example, the Math library, part of the java.lang package contains many useful mathematical methods. We may not know how these methods were implemented but we can still use them. </a:t>
            </a:r>
            <a:endParaRPr b="0" lang="en-US" sz="2000" spc="-1" strike="noStrike">
              <a:solidFill>
                <a:srgbClr val="000000"/>
              </a:solidFill>
              <a:latin typeface="Tahoma"/>
            </a:endParaRPr>
          </a:p>
          <a:p>
            <a:pPr indent="0">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Tahoma"/>
            </a:endParaRPr>
          </a:p>
          <a:p>
            <a:pPr indent="0">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Tahoma"/>
            </a:endParaRPr>
          </a:p>
        </p:txBody>
      </p:sp>
    </p:spTree>
  </p:cSld>
  <mc:AlternateContent>
    <mc:Choice Requires="p14">
      <p:transition spd="slow" p14:dur="2000"/>
    </mc:Choice>
    <mc:Fallback>
      <p:transition spd="slow"/>
    </mc:Fallback>
  </mc:AlternateContent>
  <p:timing>
    <p:tnLst>
      <p:par>
        <p:cTn id="417" dur="indefinite" restart="never" nodeType="tmRoot">
          <p:childTnLst>
            <p:seq>
              <p:cTn id="418" dur="indefinite" nodeType="mainSeq">
                <p:childTnLst>
                  <p:par>
                    <p:cTn id="419" nodeType="clickEffect" fill="hold">
                      <p:stCondLst>
                        <p:cond delay="indefinite"/>
                      </p:stCondLst>
                      <p:childTnLst>
                        <p:par>
                          <p:cTn id="420" nodeType="withEffect" fill="hold">
                            <p:stCondLst>
                              <p:cond delay="0"/>
                            </p:stCondLst>
                            <p:childTnLst>
                              <p:par>
                                <p:cTn id="421" nodeType="clickEffect" fill="hold" presetClass="entr" presetID="1">
                                  <p:stCondLst>
                                    <p:cond delay="0"/>
                                  </p:stCondLst>
                                  <p:childTnLst>
                                    <p:set>
                                      <p:cBhvr>
                                        <p:cTn id="422" dur="1" fill="hold">
                                          <p:stCondLst>
                                            <p:cond delay="0"/>
                                          </p:stCondLst>
                                        </p:cTn>
                                        <p:tgtEl>
                                          <p:spTgt spid="103">
                                            <p:txEl>
                                              <p:pRg st="1" end="1"/>
                                            </p:txEl>
                                          </p:spTgt>
                                        </p:tgtEl>
                                        <p:attrNameLst>
                                          <p:attrName>style.visibility</p:attrName>
                                        </p:attrNameLst>
                                      </p:cBhvr>
                                      <p:to>
                                        <p:strVal val="visible"/>
                                      </p:to>
                                    </p:set>
                                  </p:childTnLst>
                                </p:cTn>
                              </p:par>
                            </p:childTnLst>
                          </p:cTn>
                        </p:par>
                      </p:childTnLst>
                    </p:cTn>
                  </p:par>
                  <p:par>
                    <p:cTn id="423" nodeType="clickEffect" fill="hold">
                      <p:stCondLst>
                        <p:cond delay="indefinite"/>
                      </p:stCondLst>
                      <p:childTnLst>
                        <p:par>
                          <p:cTn id="424" nodeType="withEffect" fill="hold">
                            <p:stCondLst>
                              <p:cond delay="0"/>
                            </p:stCondLst>
                            <p:childTnLst>
                              <p:par>
                                <p:cTn id="425" nodeType="clickEffect" fill="hold" presetClass="entr" presetID="1">
                                  <p:stCondLst>
                                    <p:cond delay="0"/>
                                  </p:stCondLst>
                                  <p:childTnLst>
                                    <p:set>
                                      <p:cBhvr>
                                        <p:cTn id="426" dur="1" fill="hold">
                                          <p:stCondLst>
                                            <p:cond delay="0"/>
                                          </p:stCondLst>
                                        </p:cTn>
                                        <p:tgtEl>
                                          <p:spTgt spid="103">
                                            <p:txEl>
                                              <p:pRg st="3" end="3"/>
                                            </p:txEl>
                                          </p:spTgt>
                                        </p:tgtEl>
                                        <p:attrNameLst>
                                          <p:attrName>style.visibility</p:attrName>
                                        </p:attrNameLst>
                                      </p:cBhvr>
                                      <p:to>
                                        <p:strVal val="visible"/>
                                      </p:to>
                                    </p:set>
                                  </p:childTnLst>
                                </p:cTn>
                              </p:par>
                            </p:childTnLst>
                          </p:cTn>
                        </p:par>
                      </p:childTnLst>
                    </p:cTn>
                  </p:par>
                  <p:par>
                    <p:cTn id="427" nodeType="clickEffect" fill="hold">
                      <p:stCondLst>
                        <p:cond delay="indefinite"/>
                      </p:stCondLst>
                      <p:childTnLst>
                        <p:par>
                          <p:cTn id="428" nodeType="withEffect" fill="hold">
                            <p:stCondLst>
                              <p:cond delay="0"/>
                            </p:stCondLst>
                            <p:childTnLst>
                              <p:par>
                                <p:cTn id="429" nodeType="clickEffect" fill="hold" presetClass="entr" presetID="1">
                                  <p:stCondLst>
                                    <p:cond delay="0"/>
                                  </p:stCondLst>
                                  <p:childTnLst>
                                    <p:set>
                                      <p:cBhvr>
                                        <p:cTn id="430" dur="1" fill="hold">
                                          <p:stCondLst>
                                            <p:cond delay="0"/>
                                          </p:stCondLst>
                                        </p:cTn>
                                        <p:tgtEl>
                                          <p:spTgt spid="103">
                                            <p:txEl>
                                              <p:pRg st="5" end="5"/>
                                            </p:txEl>
                                          </p:spTgt>
                                        </p:tgtEl>
                                        <p:attrNameLst>
                                          <p:attrName>style.visibility</p:attrName>
                                        </p:attrNameLst>
                                      </p:cBhvr>
                                      <p:to>
                                        <p:strVal val="visible"/>
                                      </p:to>
                                    </p:set>
                                  </p:childTnLst>
                                </p:cTn>
                              </p:par>
                            </p:childTnLst>
                          </p:cTn>
                        </p:par>
                      </p:childTnLst>
                    </p:cTn>
                  </p:par>
                  <p:par>
                    <p:cTn id="431" nodeType="clickEffect" fill="hold">
                      <p:stCondLst>
                        <p:cond delay="indefinite"/>
                      </p:stCondLst>
                      <p:childTnLst>
                        <p:par>
                          <p:cTn id="432" nodeType="withEffect" fill="hold">
                            <p:stCondLst>
                              <p:cond delay="0"/>
                            </p:stCondLst>
                            <p:childTnLst>
                              <p:par>
                                <p:cTn id="433" nodeType="clickEffect" fill="hold" presetClass="entr" presetID="1">
                                  <p:stCondLst>
                                    <p:cond delay="0"/>
                                  </p:stCondLst>
                                  <p:childTnLst>
                                    <p:set>
                                      <p:cBhvr>
                                        <p:cTn id="434" dur="1" fill="hold">
                                          <p:stCondLst>
                                            <p:cond delay="0"/>
                                          </p:stCondLst>
                                        </p:cTn>
                                        <p:tgtEl>
                                          <p:spTgt spid="103">
                                            <p:txEl>
                                              <p:pRg st="7" end="7"/>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4" name="PlaceHolder 1"/>
          <p:cNvSpPr>
            <a:spLocks noGrp="1"/>
          </p:cNvSpPr>
          <p:nvPr>
            <p:ph type="title"/>
          </p:nvPr>
        </p:nvSpPr>
        <p:spPr>
          <a:xfrm>
            <a:off x="457200" y="-360"/>
            <a:ext cx="8229600" cy="1143000"/>
          </a:xfrm>
          <a:prstGeom prst="rect">
            <a:avLst/>
          </a:prstGeom>
          <a:noFill/>
          <a:ln w="0">
            <a:noFill/>
          </a:ln>
        </p:spPr>
        <p:txBody>
          <a:bodyPr lIns="91440" rIns="91440" tIns="45720" bIns="45720" anchor="ctr">
            <a:noAutofit/>
          </a:bodyPr>
          <a:p>
            <a:pPr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4400" spc="-1" strike="noStrike">
                <a:solidFill>
                  <a:srgbClr val="ffffff"/>
                </a:solidFill>
                <a:latin typeface="Tahoma"/>
              </a:rPr>
              <a:t>Common error: Not storing</a:t>
            </a:r>
            <a:endParaRPr b="1" lang="en-US" sz="4400" spc="-1" strike="noStrike">
              <a:solidFill>
                <a:srgbClr val="ffffff"/>
              </a:solidFill>
              <a:latin typeface="Tahoma"/>
            </a:endParaRPr>
          </a:p>
        </p:txBody>
      </p:sp>
      <p:sp>
        <p:nvSpPr>
          <p:cNvPr id="105" name="PlaceHolder 2"/>
          <p:cNvSpPr>
            <a:spLocks noGrp="1"/>
          </p:cNvSpPr>
          <p:nvPr>
            <p:ph/>
          </p:nvPr>
        </p:nvSpPr>
        <p:spPr>
          <a:xfrm>
            <a:off x="151920" y="1295280"/>
            <a:ext cx="8991720" cy="5562720"/>
          </a:xfrm>
          <a:prstGeom prst="rect">
            <a:avLst/>
          </a:prstGeom>
          <a:noFill/>
          <a:ln w="0">
            <a:noFill/>
          </a:ln>
        </p:spPr>
        <p:txBody>
          <a:bodyPr lIns="91440" rIns="91440" tIns="45720" bIns="45720" anchor="t">
            <a:normAutofit/>
          </a:bodyPr>
          <a:p>
            <a:pPr indent="0">
              <a:spcBef>
                <a:spcPts val="60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Many students forget to store the result of a method call. </a:t>
            </a:r>
            <a:endParaRPr b="0" lang="en-US" sz="2400" spc="-1" strike="noStrike">
              <a:solidFill>
                <a:srgbClr val="000000"/>
              </a:solidFill>
              <a:latin typeface="Tahoma"/>
            </a:endParaRPr>
          </a:p>
          <a:p>
            <a:pPr indent="0">
              <a:lnSpc>
                <a:spcPct val="100000"/>
              </a:lnSpc>
              <a:spcBef>
                <a:spcPts val="40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1600" spc="-1" strike="noStrike">
              <a:solidFill>
                <a:srgbClr val="000000"/>
              </a:solidFill>
              <a:latin typeface="Tahoma"/>
            </a:endParaRPr>
          </a:p>
          <a:p>
            <a:pPr indent="0">
              <a:lnSpc>
                <a:spcPct val="90000"/>
              </a:lnSpc>
              <a:spcBef>
                <a:spcPts val="45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Courier New"/>
              </a:rPr>
              <a:t>public static void main(String[] args) {</a:t>
            </a:r>
            <a:endParaRPr b="0" lang="en-US" sz="1800" spc="-1" strike="noStrike">
              <a:solidFill>
                <a:srgbClr val="000000"/>
              </a:solidFill>
              <a:latin typeface="Tahoma"/>
            </a:endParaRPr>
          </a:p>
          <a:p>
            <a:pPr indent="0">
              <a:lnSpc>
                <a:spcPct val="90000"/>
              </a:lnSpc>
              <a:spcBef>
                <a:spcPts val="45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Courier New"/>
              </a:rPr>
              <a:t>  </a:t>
            </a:r>
            <a:r>
              <a:rPr b="0" lang="en-US" sz="1800" spc="-1" strike="noStrike">
                <a:solidFill>
                  <a:srgbClr val="000000"/>
                </a:solidFill>
                <a:latin typeface="Courier New"/>
              </a:rPr>
              <a:t>Math.abs(-4); </a:t>
            </a:r>
            <a:r>
              <a:rPr b="0" lang="en-US" sz="1800" spc="-1" strike="noStrike">
                <a:solidFill>
                  <a:srgbClr val="00b050"/>
                </a:solidFill>
                <a:latin typeface="Courier New"/>
              </a:rPr>
              <a:t>// error! Returned value not stored nor used</a:t>
            </a:r>
            <a:endParaRPr b="0" lang="en-US" sz="1800" spc="-1" strike="noStrike">
              <a:solidFill>
                <a:srgbClr val="000000"/>
              </a:solidFill>
              <a:latin typeface="Tahoma"/>
            </a:endParaRPr>
          </a:p>
          <a:p>
            <a:pPr indent="0">
              <a:lnSpc>
                <a:spcPct val="90000"/>
              </a:lnSpc>
              <a:spcBef>
                <a:spcPts val="45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b050"/>
                </a:solidFill>
                <a:latin typeface="Courier New"/>
              </a:rPr>
              <a:t>	</a:t>
            </a:r>
            <a:r>
              <a:rPr b="0" lang="en-US" sz="1800" spc="-1" strike="noStrike">
                <a:solidFill>
                  <a:srgbClr val="00b050"/>
                </a:solidFill>
                <a:latin typeface="Courier New"/>
              </a:rPr>
              <a:t>	</a:t>
            </a:r>
            <a:r>
              <a:rPr b="0" lang="en-US" sz="1800" spc="-1" strike="noStrike">
                <a:solidFill>
                  <a:srgbClr val="00b050"/>
                </a:solidFill>
                <a:latin typeface="Courier New"/>
              </a:rPr>
              <a:t>	</a:t>
            </a:r>
            <a:r>
              <a:rPr b="0" lang="en-US" sz="1800" spc="-1" strike="noStrike">
                <a:solidFill>
                  <a:srgbClr val="00b050"/>
                </a:solidFill>
                <a:latin typeface="Courier New"/>
              </a:rPr>
              <a:t>   </a:t>
            </a:r>
            <a:r>
              <a:rPr b="0" lang="en-US" sz="1800" spc="-1" strike="noStrike">
                <a:solidFill>
                  <a:srgbClr val="00b050"/>
                </a:solidFill>
                <a:latin typeface="Courier New"/>
              </a:rPr>
              <a:t>// (not a compiler/syntax error)</a:t>
            </a:r>
            <a:endParaRPr b="0" lang="en-US" sz="1800" spc="-1" strike="noStrike">
              <a:solidFill>
                <a:srgbClr val="000000"/>
              </a:solidFill>
              <a:latin typeface="Tahoma"/>
            </a:endParaRPr>
          </a:p>
          <a:p>
            <a:pPr indent="0">
              <a:lnSpc>
                <a:spcPct val="90000"/>
              </a:lnSpc>
              <a:spcBef>
                <a:spcPts val="45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b050"/>
                </a:solidFill>
                <a:latin typeface="Courier New"/>
              </a:rPr>
              <a:t>	</a:t>
            </a:r>
            <a:r>
              <a:rPr b="0" lang="en-US" sz="1800" spc="-1" strike="noStrike">
                <a:solidFill>
                  <a:srgbClr val="00b050"/>
                </a:solidFill>
                <a:latin typeface="Courier New"/>
              </a:rPr>
              <a:t>// corrected</a:t>
            </a:r>
            <a:endParaRPr b="0" lang="en-US" sz="1800" spc="-1" strike="noStrike">
              <a:solidFill>
                <a:srgbClr val="000000"/>
              </a:solidFill>
              <a:latin typeface="Tahoma"/>
            </a:endParaRPr>
          </a:p>
          <a:p>
            <a:pPr indent="0">
              <a:lnSpc>
                <a:spcPct val="90000"/>
              </a:lnSpc>
              <a:spcBef>
                <a:spcPts val="45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b050"/>
                </a:solidFill>
                <a:latin typeface="Courier New"/>
              </a:rPr>
              <a:t>	</a:t>
            </a:r>
            <a:r>
              <a:rPr b="0" lang="en-US" sz="1800" spc="-1" strike="noStrike">
                <a:solidFill>
                  <a:srgbClr val="000000"/>
                </a:solidFill>
                <a:latin typeface="Courier New"/>
              </a:rPr>
              <a:t>int result = Math.abs(-4);</a:t>
            </a:r>
            <a:endParaRPr b="0" lang="en-US" sz="1800" spc="-1" strike="noStrike">
              <a:solidFill>
                <a:srgbClr val="000000"/>
              </a:solidFill>
              <a:latin typeface="Tahoma"/>
            </a:endParaRPr>
          </a:p>
          <a:p>
            <a:pPr indent="0">
              <a:lnSpc>
                <a:spcPct val="90000"/>
              </a:lnSpc>
              <a:spcBef>
                <a:spcPts val="45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b050"/>
                </a:solidFill>
                <a:latin typeface="Courier New"/>
              </a:rPr>
              <a:t>	</a:t>
            </a:r>
            <a:r>
              <a:rPr b="0" lang="en-US" sz="1800" spc="-1" strike="noStrike">
                <a:solidFill>
                  <a:srgbClr val="000000"/>
                </a:solidFill>
                <a:latin typeface="Courier New"/>
              </a:rPr>
              <a:t>System.out.println(result); </a:t>
            </a:r>
            <a:r>
              <a:rPr b="0" lang="en-US" sz="1800" spc="-1" strike="noStrike">
                <a:solidFill>
                  <a:srgbClr val="00b050"/>
                </a:solidFill>
                <a:latin typeface="Courier New"/>
              </a:rPr>
              <a:t>// 4</a:t>
            </a:r>
            <a:endParaRPr b="0" lang="en-US" sz="1800" spc="-1" strike="noStrike">
              <a:solidFill>
                <a:srgbClr val="000000"/>
              </a:solidFill>
              <a:latin typeface="Tahoma"/>
            </a:endParaRPr>
          </a:p>
          <a:p>
            <a:pPr indent="0">
              <a:lnSpc>
                <a:spcPct val="90000"/>
              </a:lnSpc>
              <a:spcBef>
                <a:spcPts val="45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1800" spc="-1" strike="noStrike">
              <a:solidFill>
                <a:srgbClr val="000000"/>
              </a:solidFill>
              <a:latin typeface="Tahoma"/>
            </a:endParaRPr>
          </a:p>
          <a:p>
            <a:pPr indent="0">
              <a:lnSpc>
                <a:spcPct val="90000"/>
              </a:lnSpc>
              <a:spcBef>
                <a:spcPts val="45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b050"/>
                </a:solidFill>
                <a:latin typeface="Courier New"/>
              </a:rPr>
              <a:t>	</a:t>
            </a:r>
            <a:r>
              <a:rPr b="0" lang="en-US" sz="1800" spc="-1" strike="noStrike">
                <a:solidFill>
                  <a:srgbClr val="000000"/>
                </a:solidFill>
                <a:latin typeface="Courier New"/>
              </a:rPr>
              <a:t>System.out.println(“the square root of 4 is “ + Math.sqrt(4));</a:t>
            </a:r>
            <a:endParaRPr b="0" lang="en-US" sz="1800" spc="-1" strike="noStrike">
              <a:solidFill>
                <a:srgbClr val="000000"/>
              </a:solidFill>
              <a:latin typeface="Tahoma"/>
            </a:endParaRPr>
          </a:p>
          <a:p>
            <a:pPr indent="0">
              <a:lnSpc>
                <a:spcPct val="90000"/>
              </a:lnSpc>
              <a:spcBef>
                <a:spcPts val="45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b050"/>
                </a:solidFill>
                <a:latin typeface="Courier New"/>
              </a:rPr>
              <a:t>  </a:t>
            </a:r>
            <a:r>
              <a:rPr b="0" lang="en-US" sz="1800" spc="-1" strike="noStrike">
                <a:solidFill>
                  <a:srgbClr val="00b050"/>
                </a:solidFill>
                <a:latin typeface="Courier New"/>
              </a:rPr>
              <a:t>// the square root of 4 is 2.0</a:t>
            </a:r>
            <a:endParaRPr b="0" lang="en-US" sz="1800" spc="-1" strike="noStrike">
              <a:solidFill>
                <a:srgbClr val="000000"/>
              </a:solidFill>
              <a:latin typeface="Tahoma"/>
            </a:endParaRPr>
          </a:p>
          <a:p>
            <a:pPr indent="0">
              <a:lnSpc>
                <a:spcPct val="90000"/>
              </a:lnSpc>
              <a:spcBef>
                <a:spcPts val="45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b050"/>
                </a:solidFill>
                <a:latin typeface="Courier New"/>
              </a:rPr>
              <a:t>	</a:t>
            </a:r>
            <a:r>
              <a:rPr b="0" lang="en-US" sz="1800" spc="-1" strike="noStrike">
                <a:solidFill>
                  <a:srgbClr val="000000"/>
                </a:solidFill>
                <a:latin typeface="Courier New"/>
              </a:rPr>
              <a:t>System.out.println(sum(3, 5)); </a:t>
            </a:r>
            <a:r>
              <a:rPr b="0" lang="en-US" sz="1800" spc="-1" strike="noStrike">
                <a:solidFill>
                  <a:srgbClr val="00b050"/>
                </a:solidFill>
                <a:latin typeface="Courier New"/>
              </a:rPr>
              <a:t>// 8</a:t>
            </a:r>
            <a:endParaRPr b="0" lang="en-US" sz="1800" spc="-1" strike="noStrike">
              <a:solidFill>
                <a:srgbClr val="000000"/>
              </a:solidFill>
              <a:latin typeface="Tahoma"/>
            </a:endParaRPr>
          </a:p>
          <a:p>
            <a:pPr indent="0">
              <a:lnSpc>
                <a:spcPct val="90000"/>
              </a:lnSpc>
              <a:spcBef>
                <a:spcPts val="45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b050"/>
                </a:solidFill>
                <a:latin typeface="Courier New"/>
              </a:rPr>
              <a:t>	</a:t>
            </a:r>
            <a:r>
              <a:rPr b="0" lang="en-US" sz="1800" spc="-1" strike="noStrike">
                <a:solidFill>
                  <a:srgbClr val="000000"/>
                </a:solidFill>
                <a:latin typeface="Courier New"/>
              </a:rPr>
              <a:t>int result2 = sum(5, 7);  </a:t>
            </a:r>
            <a:r>
              <a:rPr b="0" lang="en-US" sz="1800" spc="-1" strike="noStrike">
                <a:solidFill>
                  <a:srgbClr val="00b050"/>
                </a:solidFill>
                <a:latin typeface="Courier New"/>
              </a:rPr>
              <a:t>// 12</a:t>
            </a:r>
            <a:endParaRPr b="0" lang="en-US" sz="1800" spc="-1" strike="noStrike">
              <a:solidFill>
                <a:srgbClr val="000000"/>
              </a:solidFill>
              <a:latin typeface="Tahoma"/>
            </a:endParaRPr>
          </a:p>
          <a:p>
            <a:pPr indent="0">
              <a:lnSpc>
                <a:spcPct val="90000"/>
              </a:lnSpc>
              <a:spcBef>
                <a:spcPts val="45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Courier New"/>
              </a:rPr>
              <a:t>}</a:t>
            </a:r>
            <a:endParaRPr b="0" lang="en-US" sz="1800" spc="-1" strike="noStrike">
              <a:solidFill>
                <a:srgbClr val="000000"/>
              </a:solidFill>
              <a:latin typeface="Tahoma"/>
            </a:endParaRPr>
          </a:p>
          <a:p>
            <a:pPr indent="0">
              <a:lnSpc>
                <a:spcPct val="90000"/>
              </a:lnSpc>
              <a:spcBef>
                <a:spcPts val="45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Courier New"/>
              </a:rPr>
              <a:t>public static int sum(int a, int b){</a:t>
            </a:r>
            <a:endParaRPr b="0" lang="en-US" sz="1800" spc="-1" strike="noStrike">
              <a:solidFill>
                <a:srgbClr val="000000"/>
              </a:solidFill>
              <a:latin typeface="Tahoma"/>
            </a:endParaRPr>
          </a:p>
          <a:p>
            <a:pPr indent="0">
              <a:lnSpc>
                <a:spcPct val="90000"/>
              </a:lnSpc>
              <a:spcBef>
                <a:spcPts val="45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Courier New"/>
              </a:rPr>
              <a:t>	</a:t>
            </a:r>
            <a:r>
              <a:rPr b="0" lang="en-US" sz="1800" spc="-1" strike="noStrike">
                <a:solidFill>
                  <a:srgbClr val="000000"/>
                </a:solidFill>
                <a:latin typeface="Courier New"/>
              </a:rPr>
              <a:t>return a + b;</a:t>
            </a:r>
            <a:endParaRPr b="0" lang="en-US" sz="1800" spc="-1" strike="noStrike">
              <a:solidFill>
                <a:srgbClr val="000000"/>
              </a:solidFill>
              <a:latin typeface="Tahoma"/>
            </a:endParaRPr>
          </a:p>
          <a:p>
            <a:pPr indent="0">
              <a:lnSpc>
                <a:spcPct val="90000"/>
              </a:lnSpc>
              <a:spcBef>
                <a:spcPts val="45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Courier New"/>
              </a:rPr>
              <a:t>}</a:t>
            </a:r>
            <a:endParaRPr b="0" lang="en-US" sz="1800" spc="-1" strike="noStrike">
              <a:solidFill>
                <a:srgbClr val="000000"/>
              </a:solidFill>
              <a:latin typeface="Tahoma"/>
            </a:endParaRPr>
          </a:p>
        </p:txBody>
      </p:sp>
      <p:sp>
        <p:nvSpPr>
          <p:cNvPr id="106" name="TextBox 5"/>
          <p:cNvSpPr/>
          <p:nvPr/>
        </p:nvSpPr>
        <p:spPr>
          <a:xfrm>
            <a:off x="6527880" y="3013200"/>
            <a:ext cx="2158920" cy="825120"/>
          </a:xfrm>
          <a:prstGeom prst="rect">
            <a:avLst/>
          </a:prstGeom>
          <a:noFill/>
          <a:ln w="0">
            <a:noFill/>
          </a:ln>
        </p:spPr>
        <p:style>
          <a:lnRef idx="0"/>
          <a:fillRef idx="0"/>
          <a:effectRef idx="0"/>
          <a:fontRef idx="minor"/>
        </p:style>
        <p:txBody>
          <a:bodyPr lIns="90000" rIns="90000" tIns="46800" bIns="46800" anchor="t">
            <a:spAutoFit/>
          </a:bodyPr>
          <a:p>
            <a:pP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1600" spc="-1" strike="noStrike">
                <a:solidFill>
                  <a:srgbClr val="ff0000"/>
                </a:solidFill>
                <a:latin typeface="Arial"/>
              </a:rPr>
              <a:t>returned value is concatenated with a string</a:t>
            </a:r>
            <a:endParaRPr b="0" lang="en-US" sz="1600" spc="-1" strike="noStrike">
              <a:solidFill>
                <a:srgbClr val="000000"/>
              </a:solidFill>
              <a:latin typeface="Arial"/>
            </a:endParaRPr>
          </a:p>
        </p:txBody>
      </p:sp>
      <p:cxnSp>
        <p:nvCxnSpPr>
          <p:cNvPr id="107" name="Straight Arrow Connector 4"/>
          <p:cNvCxnSpPr/>
          <p:nvPr/>
        </p:nvCxnSpPr>
        <p:spPr>
          <a:xfrm>
            <a:off x="7467480" y="3610080"/>
            <a:ext cx="140400" cy="505440"/>
          </a:xfrm>
          <a:prstGeom prst="straightConnector1">
            <a:avLst/>
          </a:prstGeom>
          <a:ln w="38160">
            <a:solidFill>
              <a:srgbClr val="000000"/>
            </a:solidFill>
            <a:miter/>
            <a:tailEnd len="med" type="triangle" w="med"/>
          </a:ln>
        </p:spPr>
      </p:cxnSp>
    </p:spTree>
  </p:cSld>
  <mc:AlternateContent>
    <mc:Choice Requires="p14">
      <p:transition spd="slow" p14:dur="2000"/>
    </mc:Choice>
    <mc:Fallback>
      <p:transition spd="slow"/>
    </mc:Fallback>
  </mc:AlternateContent>
  <p:timing>
    <p:tnLst>
      <p:par>
        <p:cTn id="435" dur="indefinite" restart="never" nodeType="tmRoot">
          <p:childTnLst>
            <p:seq>
              <p:cTn id="436" dur="indefinite" nodeType="mainSeq">
                <p:childTnLst>
                  <p:par>
                    <p:cTn id="437" nodeType="clickEffect" fill="hold">
                      <p:stCondLst>
                        <p:cond delay="indefinite"/>
                      </p:stCondLst>
                      <p:childTnLst>
                        <p:par>
                          <p:cTn id="438" nodeType="withEffect" fill="hold">
                            <p:stCondLst>
                              <p:cond delay="0"/>
                            </p:stCondLst>
                            <p:childTnLst>
                              <p:par>
                                <p:cTn id="439" nodeType="clickEffect" fill="hold" presetClass="entr" presetID="1">
                                  <p:stCondLst>
                                    <p:cond delay="0"/>
                                  </p:stCondLst>
                                  <p:childTnLst>
                                    <p:set>
                                      <p:cBhvr>
                                        <p:cTn id="440" dur="1" fill="hold">
                                          <p:stCondLst>
                                            <p:cond delay="0"/>
                                          </p:stCondLst>
                                        </p:cTn>
                                        <p:tgtEl>
                                          <p:spTgt spid="105">
                                            <p:txEl>
                                              <p:pRg st="2" end="2"/>
                                            </p:txEl>
                                          </p:spTgt>
                                        </p:tgtEl>
                                        <p:attrNameLst>
                                          <p:attrName>style.visibility</p:attrName>
                                        </p:attrNameLst>
                                      </p:cBhvr>
                                      <p:to>
                                        <p:strVal val="visible"/>
                                      </p:to>
                                    </p:set>
                                  </p:childTnLst>
                                </p:cTn>
                              </p:par>
                              <p:par>
                                <p:cTn id="441" nodeType="withEffect" fill="hold" presetClass="entr" presetID="1">
                                  <p:stCondLst>
                                    <p:cond delay="0"/>
                                  </p:stCondLst>
                                  <p:childTnLst>
                                    <p:set>
                                      <p:cBhvr>
                                        <p:cTn id="442" dur="1" fill="hold">
                                          <p:stCondLst>
                                            <p:cond delay="0"/>
                                          </p:stCondLst>
                                        </p:cTn>
                                        <p:tgtEl>
                                          <p:spTgt spid="105">
                                            <p:txEl>
                                              <p:pRg st="3" end="3"/>
                                            </p:txEl>
                                          </p:spTgt>
                                        </p:tgtEl>
                                        <p:attrNameLst>
                                          <p:attrName>style.visibility</p:attrName>
                                        </p:attrNameLst>
                                      </p:cBhvr>
                                      <p:to>
                                        <p:strVal val="visible"/>
                                      </p:to>
                                    </p:set>
                                  </p:childTnLst>
                                </p:cTn>
                              </p:par>
                              <p:par>
                                <p:cTn id="443" nodeType="withEffect" fill="hold" presetClass="entr" presetID="1">
                                  <p:stCondLst>
                                    <p:cond delay="0"/>
                                  </p:stCondLst>
                                  <p:childTnLst>
                                    <p:set>
                                      <p:cBhvr>
                                        <p:cTn id="444" dur="1" fill="hold">
                                          <p:stCondLst>
                                            <p:cond delay="0"/>
                                          </p:stCondLst>
                                        </p:cTn>
                                        <p:tgtEl>
                                          <p:spTgt spid="105">
                                            <p:txEl>
                                              <p:pRg st="4" end="4"/>
                                            </p:txEl>
                                          </p:spTgt>
                                        </p:tgtEl>
                                        <p:attrNameLst>
                                          <p:attrName>style.visibility</p:attrName>
                                        </p:attrNameLst>
                                      </p:cBhvr>
                                      <p:to>
                                        <p:strVal val="visible"/>
                                      </p:to>
                                    </p:set>
                                  </p:childTnLst>
                                </p:cTn>
                              </p:par>
                            </p:childTnLst>
                          </p:cTn>
                        </p:par>
                      </p:childTnLst>
                    </p:cTn>
                  </p:par>
                  <p:par>
                    <p:cTn id="445" nodeType="clickEffect" fill="hold">
                      <p:stCondLst>
                        <p:cond delay="indefinite"/>
                      </p:stCondLst>
                      <p:childTnLst>
                        <p:par>
                          <p:cTn id="446" nodeType="withEffect" fill="hold">
                            <p:stCondLst>
                              <p:cond delay="0"/>
                            </p:stCondLst>
                            <p:childTnLst>
                              <p:par>
                                <p:cTn id="447" nodeType="clickEffect" fill="hold" presetClass="entr" presetID="1">
                                  <p:stCondLst>
                                    <p:cond delay="0"/>
                                  </p:stCondLst>
                                  <p:childTnLst>
                                    <p:set>
                                      <p:cBhvr>
                                        <p:cTn id="448" dur="1" fill="hold">
                                          <p:stCondLst>
                                            <p:cond delay="0"/>
                                          </p:stCondLst>
                                        </p:cTn>
                                        <p:tgtEl>
                                          <p:spTgt spid="105">
                                            <p:txEl>
                                              <p:pRg st="5" end="5"/>
                                            </p:txEl>
                                          </p:spTgt>
                                        </p:tgtEl>
                                        <p:attrNameLst>
                                          <p:attrName>style.visibility</p:attrName>
                                        </p:attrNameLst>
                                      </p:cBhvr>
                                      <p:to>
                                        <p:strVal val="visible"/>
                                      </p:to>
                                    </p:set>
                                  </p:childTnLst>
                                </p:cTn>
                              </p:par>
                              <p:par>
                                <p:cTn id="449" nodeType="withEffect" fill="hold" presetClass="entr" presetID="1">
                                  <p:stCondLst>
                                    <p:cond delay="0"/>
                                  </p:stCondLst>
                                  <p:childTnLst>
                                    <p:set>
                                      <p:cBhvr>
                                        <p:cTn id="450" dur="1" fill="hold">
                                          <p:stCondLst>
                                            <p:cond delay="0"/>
                                          </p:stCondLst>
                                        </p:cTn>
                                        <p:tgtEl>
                                          <p:spTgt spid="105">
                                            <p:txEl>
                                              <p:pRg st="6" end="6"/>
                                            </p:txEl>
                                          </p:spTgt>
                                        </p:tgtEl>
                                        <p:attrNameLst>
                                          <p:attrName>style.visibility</p:attrName>
                                        </p:attrNameLst>
                                      </p:cBhvr>
                                      <p:to>
                                        <p:strVal val="visible"/>
                                      </p:to>
                                    </p:set>
                                  </p:childTnLst>
                                </p:cTn>
                              </p:par>
                              <p:par>
                                <p:cTn id="451" nodeType="withEffect" fill="hold" presetClass="entr" presetID="1">
                                  <p:stCondLst>
                                    <p:cond delay="0"/>
                                  </p:stCondLst>
                                  <p:childTnLst>
                                    <p:set>
                                      <p:cBhvr>
                                        <p:cTn id="452" dur="1" fill="hold">
                                          <p:stCondLst>
                                            <p:cond delay="0"/>
                                          </p:stCondLst>
                                        </p:cTn>
                                        <p:tgtEl>
                                          <p:spTgt spid="105">
                                            <p:txEl>
                                              <p:pRg st="7" end="7"/>
                                            </p:txEl>
                                          </p:spTgt>
                                        </p:tgtEl>
                                        <p:attrNameLst>
                                          <p:attrName>style.visibility</p:attrName>
                                        </p:attrNameLst>
                                      </p:cBhvr>
                                      <p:to>
                                        <p:strVal val="visible"/>
                                      </p:to>
                                    </p:set>
                                  </p:childTnLst>
                                </p:cTn>
                              </p:par>
                            </p:childTnLst>
                          </p:cTn>
                        </p:par>
                      </p:childTnLst>
                    </p:cTn>
                  </p:par>
                  <p:par>
                    <p:cTn id="453" nodeType="clickEffect" fill="hold">
                      <p:stCondLst>
                        <p:cond delay="indefinite"/>
                      </p:stCondLst>
                      <p:childTnLst>
                        <p:par>
                          <p:cTn id="454" nodeType="withEffect" fill="hold">
                            <p:stCondLst>
                              <p:cond delay="0"/>
                            </p:stCondLst>
                            <p:childTnLst>
                              <p:par>
                                <p:cTn id="455" nodeType="clickEffect" fill="hold" presetClass="entr" presetID="1">
                                  <p:stCondLst>
                                    <p:cond delay="0"/>
                                  </p:stCondLst>
                                  <p:childTnLst>
                                    <p:set>
                                      <p:cBhvr>
                                        <p:cTn id="456" dur="1" fill="hold">
                                          <p:stCondLst>
                                            <p:cond delay="0"/>
                                          </p:stCondLst>
                                        </p:cTn>
                                        <p:tgtEl>
                                          <p:spTgt spid="105">
                                            <p:txEl>
                                              <p:pRg st="9" end="9"/>
                                            </p:txEl>
                                          </p:spTgt>
                                        </p:tgtEl>
                                        <p:attrNameLst>
                                          <p:attrName>style.visibility</p:attrName>
                                        </p:attrNameLst>
                                      </p:cBhvr>
                                      <p:to>
                                        <p:strVal val="visible"/>
                                      </p:to>
                                    </p:set>
                                  </p:childTnLst>
                                </p:cTn>
                              </p:par>
                              <p:par>
                                <p:cTn id="457" nodeType="withEffect" fill="hold" presetClass="entr" presetID="1">
                                  <p:stCondLst>
                                    <p:cond delay="0"/>
                                  </p:stCondLst>
                                  <p:childTnLst>
                                    <p:set>
                                      <p:cBhvr>
                                        <p:cTn id="458" dur="1" fill="hold">
                                          <p:stCondLst>
                                            <p:cond delay="0"/>
                                          </p:stCondLst>
                                        </p:cTn>
                                        <p:tgtEl>
                                          <p:spTgt spid="105">
                                            <p:txEl>
                                              <p:pRg st="10" end="10"/>
                                            </p:txEl>
                                          </p:spTgt>
                                        </p:tgtEl>
                                        <p:attrNameLst>
                                          <p:attrName>style.visibility</p:attrName>
                                        </p:attrNameLst>
                                      </p:cBhvr>
                                      <p:to>
                                        <p:strVal val="visible"/>
                                      </p:to>
                                    </p:set>
                                  </p:childTnLst>
                                </p:cTn>
                              </p:par>
                            </p:childTnLst>
                          </p:cTn>
                        </p:par>
                      </p:childTnLst>
                    </p:cTn>
                  </p:par>
                  <p:par>
                    <p:cTn id="459" nodeType="clickEffect" fill="hold">
                      <p:stCondLst>
                        <p:cond delay="indefinite"/>
                      </p:stCondLst>
                      <p:childTnLst>
                        <p:par>
                          <p:cTn id="460" nodeType="withEffect" fill="hold">
                            <p:stCondLst>
                              <p:cond delay="0"/>
                            </p:stCondLst>
                            <p:childTnLst>
                              <p:par>
                                <p:cTn id="461" nodeType="clickEffect" fill="hold" presetClass="entr" presetID="1">
                                  <p:stCondLst>
                                    <p:cond delay="0"/>
                                  </p:stCondLst>
                                  <p:childTnLst>
                                    <p:set>
                                      <p:cBhvr>
                                        <p:cTn id="462" dur="1" fill="hold">
                                          <p:stCondLst>
                                            <p:cond delay="0"/>
                                          </p:stCondLst>
                                        </p:cTn>
                                        <p:tgtEl>
                                          <p:spTgt spid="106"/>
                                        </p:tgtEl>
                                        <p:attrNameLst>
                                          <p:attrName>style.visibility</p:attrName>
                                        </p:attrNameLst>
                                      </p:cBhvr>
                                      <p:to>
                                        <p:strVal val="visible"/>
                                      </p:to>
                                    </p:set>
                                  </p:childTnLst>
                                </p:cTn>
                              </p:par>
                              <p:par>
                                <p:cTn id="463" nodeType="withEffect" fill="hold" presetClass="entr" presetID="1">
                                  <p:stCondLst>
                                    <p:cond delay="0"/>
                                  </p:stCondLst>
                                  <p:childTnLst>
                                    <p:set>
                                      <p:cBhvr>
                                        <p:cTn id="464" dur="1" fill="hold">
                                          <p:stCondLst>
                                            <p:cond delay="0"/>
                                          </p:stCondLst>
                                        </p:cTn>
                                        <p:tgtEl>
                                          <p:spTgt spid="107"/>
                                        </p:tgtEl>
                                        <p:attrNameLst>
                                          <p:attrName>style.visibility</p:attrName>
                                        </p:attrNameLst>
                                      </p:cBhvr>
                                      <p:to>
                                        <p:strVal val="visible"/>
                                      </p:to>
                                    </p:set>
                                  </p:childTnLst>
                                </p:cTn>
                              </p:par>
                            </p:childTnLst>
                          </p:cTn>
                        </p:par>
                      </p:childTnLst>
                    </p:cTn>
                  </p:par>
                  <p:par>
                    <p:cTn id="465" nodeType="clickEffect" fill="hold">
                      <p:stCondLst>
                        <p:cond delay="indefinite"/>
                      </p:stCondLst>
                      <p:childTnLst>
                        <p:par>
                          <p:cTn id="466" nodeType="withEffect" fill="hold">
                            <p:stCondLst>
                              <p:cond delay="0"/>
                            </p:stCondLst>
                            <p:childTnLst>
                              <p:par>
                                <p:cTn id="467" nodeType="clickEffect" fill="hold" presetClass="entr" presetID="1">
                                  <p:stCondLst>
                                    <p:cond delay="0"/>
                                  </p:stCondLst>
                                  <p:childTnLst>
                                    <p:set>
                                      <p:cBhvr>
                                        <p:cTn id="468" dur="1" fill="hold">
                                          <p:stCondLst>
                                            <p:cond delay="0"/>
                                          </p:stCondLst>
                                        </p:cTn>
                                        <p:tgtEl>
                                          <p:spTgt spid="105">
                                            <p:txEl>
                                              <p:pRg st="11" end="11"/>
                                            </p:txEl>
                                          </p:spTgt>
                                        </p:tgtEl>
                                        <p:attrNameLst>
                                          <p:attrName>style.visibility</p:attrName>
                                        </p:attrNameLst>
                                      </p:cBhvr>
                                      <p:to>
                                        <p:strVal val="visible"/>
                                      </p:to>
                                    </p:set>
                                  </p:childTnLst>
                                </p:cTn>
                              </p:par>
                            </p:childTnLst>
                          </p:cTn>
                        </p:par>
                      </p:childTnLst>
                    </p:cTn>
                  </p:par>
                  <p:par>
                    <p:cTn id="469" nodeType="clickEffect" fill="hold">
                      <p:stCondLst>
                        <p:cond delay="indefinite"/>
                      </p:stCondLst>
                      <p:childTnLst>
                        <p:par>
                          <p:cTn id="470" nodeType="withEffect" fill="hold">
                            <p:stCondLst>
                              <p:cond delay="0"/>
                            </p:stCondLst>
                            <p:childTnLst>
                              <p:par>
                                <p:cTn id="471" nodeType="clickEffect" fill="hold" presetClass="entr" presetID="1">
                                  <p:stCondLst>
                                    <p:cond delay="0"/>
                                  </p:stCondLst>
                                  <p:childTnLst>
                                    <p:set>
                                      <p:cBhvr>
                                        <p:cTn id="472" dur="1" fill="hold">
                                          <p:stCondLst>
                                            <p:cond delay="0"/>
                                          </p:stCondLst>
                                        </p:cTn>
                                        <p:tgtEl>
                                          <p:spTgt spid="105">
                                            <p:txEl>
                                              <p:pRg st="12" end="12"/>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8" name="PlaceHolder 1"/>
          <p:cNvSpPr>
            <a:spLocks noGrp="1"/>
          </p:cNvSpPr>
          <p:nvPr>
            <p:ph type="title"/>
          </p:nvPr>
        </p:nvSpPr>
        <p:spPr>
          <a:xfrm>
            <a:off x="457200" y="-360"/>
            <a:ext cx="8229600" cy="1143000"/>
          </a:xfrm>
          <a:prstGeom prst="rect">
            <a:avLst/>
          </a:prstGeom>
          <a:noFill/>
          <a:ln w="0">
            <a:noFill/>
          </a:ln>
        </p:spPr>
        <p:txBody>
          <a:bodyPr lIns="91440" rIns="91440" tIns="45720" bIns="45720" anchor="ctr">
            <a:noAutofit/>
          </a:bodyPr>
          <a:p>
            <a:pPr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4400" spc="-1" strike="noStrike">
                <a:solidFill>
                  <a:srgbClr val="ffffff"/>
                </a:solidFill>
                <a:latin typeface="Tahoma"/>
              </a:rPr>
              <a:t>NullPointerException</a:t>
            </a:r>
            <a:endParaRPr b="1" lang="en-US" sz="4400" spc="-1" strike="noStrike">
              <a:solidFill>
                <a:srgbClr val="ffffff"/>
              </a:solidFill>
              <a:latin typeface="Tahoma"/>
            </a:endParaRPr>
          </a:p>
        </p:txBody>
      </p:sp>
      <p:sp>
        <p:nvSpPr>
          <p:cNvPr id="109" name="PlaceHolder 2"/>
          <p:cNvSpPr>
            <a:spLocks noGrp="1"/>
          </p:cNvSpPr>
          <p:nvPr>
            <p:ph/>
          </p:nvPr>
        </p:nvSpPr>
        <p:spPr>
          <a:xfrm>
            <a:off x="151920" y="1295280"/>
            <a:ext cx="8991720" cy="5181840"/>
          </a:xfrm>
          <a:prstGeom prst="rect">
            <a:avLst/>
          </a:prstGeom>
          <a:noFill/>
          <a:ln w="0">
            <a:noFill/>
          </a:ln>
        </p:spPr>
        <p:txBody>
          <a:bodyPr lIns="91440" rIns="91440" tIns="45720" bIns="45720" anchor="t">
            <a:normAutofit/>
          </a:bodyPr>
          <a:p>
            <a:pPr indent="0">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Using a null reference to call a method or access an instance variable causes a </a:t>
            </a:r>
            <a:r>
              <a:rPr b="1" lang="en-US" sz="2000" spc="-1" strike="noStrike">
                <a:solidFill>
                  <a:srgbClr val="000000"/>
                </a:solidFill>
                <a:latin typeface="Tahoma"/>
              </a:rPr>
              <a:t>NullPointerException </a:t>
            </a:r>
            <a:r>
              <a:rPr b="0" lang="en-US" sz="2000" spc="-1" strike="noStrike">
                <a:solidFill>
                  <a:srgbClr val="000000"/>
                </a:solidFill>
                <a:latin typeface="Tahoma"/>
              </a:rPr>
              <a:t>to be thrown. </a:t>
            </a:r>
            <a:endParaRPr b="0" lang="en-US" sz="2000" spc="-1" strike="noStrike">
              <a:solidFill>
                <a:srgbClr val="000000"/>
              </a:solidFill>
              <a:latin typeface="Tahoma"/>
            </a:endParaRPr>
          </a:p>
          <a:p>
            <a:pPr indent="0">
              <a:lnSpc>
                <a:spcPct val="100000"/>
              </a:lnSpc>
              <a:spcBef>
                <a:spcPts val="40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1600" spc="-1" strike="noStrike">
              <a:solidFill>
                <a:srgbClr val="000000"/>
              </a:solidFill>
              <a:latin typeface="Tahoma"/>
            </a:endParaRPr>
          </a:p>
          <a:p>
            <a:pPr indent="0">
              <a:lnSpc>
                <a:spcPct val="100000"/>
              </a:lnSpc>
              <a:spcBef>
                <a:spcPts val="40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1600" spc="-1" strike="noStrike">
              <a:solidFill>
                <a:srgbClr val="000000"/>
              </a:solidFill>
              <a:latin typeface="Tahoma"/>
            </a:endParaRPr>
          </a:p>
          <a:p>
            <a:pPr indent="0">
              <a:lnSpc>
                <a:spcPct val="90000"/>
              </a:lnSpc>
              <a:spcBef>
                <a:spcPts val="45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Courier New"/>
              </a:rPr>
              <a:t>public static void main(String[] args) {</a:t>
            </a:r>
            <a:endParaRPr b="0" lang="en-US" sz="1800" spc="-1" strike="noStrike">
              <a:solidFill>
                <a:srgbClr val="000000"/>
              </a:solidFill>
              <a:latin typeface="Tahoma"/>
            </a:endParaRPr>
          </a:p>
          <a:p>
            <a:pPr indent="0">
              <a:lnSpc>
                <a:spcPct val="90000"/>
              </a:lnSpc>
              <a:spcBef>
                <a:spcPts val="45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1800" spc="-1" strike="noStrike">
              <a:solidFill>
                <a:srgbClr val="000000"/>
              </a:solidFill>
              <a:latin typeface="Tahoma"/>
            </a:endParaRPr>
          </a:p>
          <a:p>
            <a:pPr indent="0">
              <a:lnSpc>
                <a:spcPct val="90000"/>
              </a:lnSpc>
              <a:spcBef>
                <a:spcPts val="425"/>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Courier New"/>
              </a:rPr>
              <a:t>	</a:t>
            </a:r>
            <a:r>
              <a:rPr b="0" lang="en-US" sz="1800" spc="-1" strike="noStrike">
                <a:solidFill>
                  <a:srgbClr val="000000"/>
                </a:solidFill>
                <a:latin typeface="Courier New"/>
              </a:rPr>
              <a:t>Sprite a = null; </a:t>
            </a:r>
            <a:r>
              <a:rPr b="0" lang="en-US" sz="1700" spc="-1" strike="noStrike">
                <a:solidFill>
                  <a:srgbClr val="00b050"/>
                </a:solidFill>
                <a:latin typeface="Courier New"/>
              </a:rPr>
              <a:t>//currently the variable a references no object</a:t>
            </a:r>
            <a:endParaRPr b="0" lang="en-US" sz="1700" spc="-1" strike="noStrike">
              <a:solidFill>
                <a:srgbClr val="000000"/>
              </a:solidFill>
              <a:latin typeface="Tahoma"/>
            </a:endParaRPr>
          </a:p>
          <a:p>
            <a:pPr indent="0">
              <a:lnSpc>
                <a:spcPct val="90000"/>
              </a:lnSpc>
              <a:spcBef>
                <a:spcPts val="45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b050"/>
                </a:solidFill>
                <a:latin typeface="Courier New"/>
              </a:rPr>
              <a:t>  </a:t>
            </a:r>
            <a:r>
              <a:rPr b="0" lang="en-US" sz="1800" spc="-1" strike="noStrike">
                <a:solidFill>
                  <a:srgbClr val="000000"/>
                </a:solidFill>
                <a:latin typeface="Courier New"/>
              </a:rPr>
              <a:t>a.display(); </a:t>
            </a:r>
            <a:r>
              <a:rPr b="0" lang="en-US" sz="1800" spc="-1" strike="noStrike">
                <a:solidFill>
                  <a:srgbClr val="00b050"/>
                </a:solidFill>
                <a:latin typeface="Courier New"/>
              </a:rPr>
              <a:t>// NullPointerException, can’t call method on</a:t>
            </a:r>
            <a:endParaRPr b="0" lang="en-US" sz="1800" spc="-1" strike="noStrike">
              <a:solidFill>
                <a:srgbClr val="000000"/>
              </a:solidFill>
              <a:latin typeface="Tahoma"/>
            </a:endParaRPr>
          </a:p>
          <a:p>
            <a:pPr indent="0">
              <a:lnSpc>
                <a:spcPct val="90000"/>
              </a:lnSpc>
              <a:spcBef>
                <a:spcPts val="45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b050"/>
                </a:solidFill>
                <a:latin typeface="Courier New"/>
              </a:rPr>
              <a:t>	</a:t>
            </a:r>
            <a:r>
              <a:rPr b="0" lang="en-US" sz="1800" spc="-1" strike="noStrike">
                <a:solidFill>
                  <a:srgbClr val="00b050"/>
                </a:solidFill>
                <a:latin typeface="Courier New"/>
              </a:rPr>
              <a:t>	</a:t>
            </a:r>
            <a:r>
              <a:rPr b="0" lang="en-US" sz="1800" spc="-1" strike="noStrike">
                <a:solidFill>
                  <a:srgbClr val="00b050"/>
                </a:solidFill>
                <a:latin typeface="Courier New"/>
              </a:rPr>
              <a:t>	</a:t>
            </a:r>
            <a:r>
              <a:rPr b="0" lang="en-US" sz="1800" spc="-1" strike="noStrike">
                <a:solidFill>
                  <a:srgbClr val="00b050"/>
                </a:solidFill>
                <a:latin typeface="Courier New"/>
              </a:rPr>
              <a:t>  </a:t>
            </a:r>
            <a:r>
              <a:rPr b="0" lang="en-US" sz="1800" spc="-1" strike="noStrike">
                <a:solidFill>
                  <a:srgbClr val="00b050"/>
                </a:solidFill>
                <a:latin typeface="Courier New"/>
              </a:rPr>
              <a:t>// a reference to nothing!</a:t>
            </a:r>
            <a:endParaRPr b="0" lang="en-US" sz="1800" spc="-1" strike="noStrike">
              <a:solidFill>
                <a:srgbClr val="000000"/>
              </a:solidFill>
              <a:latin typeface="Tahoma"/>
            </a:endParaRPr>
          </a:p>
          <a:p>
            <a:pPr indent="0">
              <a:lnSpc>
                <a:spcPct val="90000"/>
              </a:lnSpc>
              <a:spcBef>
                <a:spcPts val="45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b050"/>
                </a:solidFill>
                <a:latin typeface="Courier New"/>
              </a:rPr>
              <a:t>	</a:t>
            </a:r>
            <a:r>
              <a:rPr b="0" lang="en-US" sz="1800" spc="-1" strike="noStrike">
                <a:solidFill>
                  <a:srgbClr val="000000"/>
                </a:solidFill>
                <a:latin typeface="Courier New"/>
              </a:rPr>
              <a:t>System.out.println(a.center_x);</a:t>
            </a:r>
            <a:r>
              <a:rPr b="0" lang="en-US" sz="1800" spc="-1" strike="noStrike">
                <a:solidFill>
                  <a:srgbClr val="00b050"/>
                </a:solidFill>
                <a:latin typeface="Courier New"/>
              </a:rPr>
              <a:t> // NullPointerException</a:t>
            </a:r>
            <a:endParaRPr b="0" lang="en-US" sz="1800" spc="-1" strike="noStrike">
              <a:solidFill>
                <a:srgbClr val="000000"/>
              </a:solidFill>
              <a:latin typeface="Tahoma"/>
            </a:endParaRPr>
          </a:p>
          <a:p>
            <a:pPr indent="0">
              <a:lnSpc>
                <a:spcPct val="90000"/>
              </a:lnSpc>
              <a:spcBef>
                <a:spcPts val="45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Courier New"/>
              </a:rPr>
              <a:t>}</a:t>
            </a:r>
            <a:endParaRPr b="0" lang="en-US" sz="1800" spc="-1" strike="noStrike">
              <a:solidFill>
                <a:srgbClr val="000000"/>
              </a:solidFill>
              <a:latin typeface="Tahoma"/>
            </a:endParaRPr>
          </a:p>
        </p:txBody>
      </p:sp>
    </p:spTree>
  </p:cSld>
  <mc:AlternateContent>
    <mc:Choice Requires="p14">
      <p:transition spd="slow" p14:dur="2000"/>
    </mc:Choice>
    <mc:Fallback>
      <p:transition spd="slow"/>
    </mc:Fallback>
  </mc:AlternateContent>
  <p:timing>
    <p:tnLst>
      <p:par>
        <p:cTn id="473" dur="indefinite" restart="never" nodeType="tmRoot">
          <p:childTnLst>
            <p:seq>
              <p:cTn id="474" dur="indefinite" nodeType="mainSeq">
                <p:childTnLst>
                  <p:par>
                    <p:cTn id="475" nodeType="clickEffect" fill="hold">
                      <p:stCondLst>
                        <p:cond delay="indefinite"/>
                      </p:stCondLst>
                      <p:childTnLst>
                        <p:par>
                          <p:cTn id="476" nodeType="withEffect" fill="hold">
                            <p:stCondLst>
                              <p:cond delay="0"/>
                            </p:stCondLst>
                            <p:childTnLst>
                              <p:par>
                                <p:cTn id="477" nodeType="clickEffect" fill="hold" presetClass="entr" presetID="1">
                                  <p:stCondLst>
                                    <p:cond delay="0"/>
                                  </p:stCondLst>
                                  <p:childTnLst>
                                    <p:set>
                                      <p:cBhvr>
                                        <p:cTn id="478" dur="1" fill="hold">
                                          <p:stCondLst>
                                            <p:cond delay="0"/>
                                          </p:stCondLst>
                                        </p:cTn>
                                        <p:tgtEl>
                                          <p:spTgt spid="109">
                                            <p:txEl>
                                              <p:pRg st="3" end="3"/>
                                            </p:txEl>
                                          </p:spTgt>
                                        </p:tgtEl>
                                        <p:attrNameLst>
                                          <p:attrName>style.visibility</p:attrName>
                                        </p:attrNameLst>
                                      </p:cBhvr>
                                      <p:to>
                                        <p:strVal val="visible"/>
                                      </p:to>
                                    </p:set>
                                  </p:childTnLst>
                                </p:cTn>
                              </p:par>
                              <p:par>
                                <p:cTn id="479" nodeType="withEffect" fill="hold" presetClass="entr" presetID="1">
                                  <p:stCondLst>
                                    <p:cond delay="0"/>
                                  </p:stCondLst>
                                  <p:childTnLst>
                                    <p:set>
                                      <p:cBhvr>
                                        <p:cTn id="480" dur="1" fill="hold">
                                          <p:stCondLst>
                                            <p:cond delay="0"/>
                                          </p:stCondLst>
                                        </p:cTn>
                                        <p:tgtEl>
                                          <p:spTgt spid="109">
                                            <p:txEl>
                                              <p:pRg st="5" end="5"/>
                                            </p:txEl>
                                          </p:spTgt>
                                        </p:tgtEl>
                                        <p:attrNameLst>
                                          <p:attrName>style.visibility</p:attrName>
                                        </p:attrNameLst>
                                      </p:cBhvr>
                                      <p:to>
                                        <p:strVal val="visible"/>
                                      </p:to>
                                    </p:set>
                                  </p:childTnLst>
                                </p:cTn>
                              </p:par>
                              <p:par>
                                <p:cTn id="481" nodeType="withEffect" fill="hold" presetClass="entr" presetID="1">
                                  <p:stCondLst>
                                    <p:cond delay="0"/>
                                  </p:stCondLst>
                                  <p:childTnLst>
                                    <p:set>
                                      <p:cBhvr>
                                        <p:cTn id="482" dur="1" fill="hold">
                                          <p:stCondLst>
                                            <p:cond delay="0"/>
                                          </p:stCondLst>
                                        </p:cTn>
                                        <p:tgtEl>
                                          <p:spTgt spid="109">
                                            <p:txEl>
                                              <p:pRg st="6" end="6"/>
                                            </p:txEl>
                                          </p:spTgt>
                                        </p:tgtEl>
                                        <p:attrNameLst>
                                          <p:attrName>style.visibility</p:attrName>
                                        </p:attrNameLst>
                                      </p:cBhvr>
                                      <p:to>
                                        <p:strVal val="visible"/>
                                      </p:to>
                                    </p:set>
                                  </p:childTnLst>
                                </p:cTn>
                              </p:par>
                              <p:par>
                                <p:cTn id="483" nodeType="withEffect" fill="hold" presetClass="entr" presetID="1">
                                  <p:stCondLst>
                                    <p:cond delay="0"/>
                                  </p:stCondLst>
                                  <p:childTnLst>
                                    <p:set>
                                      <p:cBhvr>
                                        <p:cTn id="484" dur="1" fill="hold">
                                          <p:stCondLst>
                                            <p:cond delay="0"/>
                                          </p:stCondLst>
                                        </p:cTn>
                                        <p:tgtEl>
                                          <p:spTgt spid="109">
                                            <p:txEl>
                                              <p:pRg st="7" end="7"/>
                                            </p:txEl>
                                          </p:spTgt>
                                        </p:tgtEl>
                                        <p:attrNameLst>
                                          <p:attrName>style.visibility</p:attrName>
                                        </p:attrNameLst>
                                      </p:cBhvr>
                                      <p:to>
                                        <p:strVal val="visible"/>
                                      </p:to>
                                    </p:set>
                                  </p:childTnLst>
                                </p:cTn>
                              </p:par>
                            </p:childTnLst>
                          </p:cTn>
                        </p:par>
                      </p:childTnLst>
                    </p:cTn>
                  </p:par>
                  <p:par>
                    <p:cTn id="485" nodeType="clickEffect" fill="hold">
                      <p:stCondLst>
                        <p:cond delay="indefinite"/>
                      </p:stCondLst>
                      <p:childTnLst>
                        <p:par>
                          <p:cTn id="486" nodeType="withEffect" fill="hold">
                            <p:stCondLst>
                              <p:cond delay="0"/>
                            </p:stCondLst>
                            <p:childTnLst>
                              <p:par>
                                <p:cTn id="487" nodeType="clickEffect" fill="hold" presetClass="entr" presetID="1">
                                  <p:stCondLst>
                                    <p:cond delay="0"/>
                                  </p:stCondLst>
                                  <p:childTnLst>
                                    <p:set>
                                      <p:cBhvr>
                                        <p:cTn id="488" dur="1" fill="hold">
                                          <p:stCondLst>
                                            <p:cond delay="0"/>
                                          </p:stCondLst>
                                        </p:cTn>
                                        <p:tgtEl>
                                          <p:spTgt spid="109">
                                            <p:txEl>
                                              <p:pRg st="8" end="8"/>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10" name="PlaceHolder 1"/>
          <p:cNvSpPr>
            <a:spLocks noGrp="1"/>
          </p:cNvSpPr>
          <p:nvPr>
            <p:ph type="title"/>
          </p:nvPr>
        </p:nvSpPr>
        <p:spPr>
          <a:xfrm>
            <a:off x="457200" y="-360"/>
            <a:ext cx="8229600" cy="1143000"/>
          </a:xfrm>
          <a:prstGeom prst="rect">
            <a:avLst/>
          </a:prstGeom>
          <a:noFill/>
          <a:ln w="0">
            <a:noFill/>
          </a:ln>
        </p:spPr>
        <p:txBody>
          <a:bodyPr lIns="91440" rIns="91440" tIns="45720" bIns="45720" anchor="ctr">
            <a:noAutofit/>
          </a:bodyPr>
          <a:p>
            <a:pPr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4400" spc="-1" strike="noStrike">
                <a:solidFill>
                  <a:srgbClr val="ffffff"/>
                </a:solidFill>
                <a:latin typeface="Tahoma"/>
              </a:rPr>
              <a:t>Void Methods</a:t>
            </a:r>
            <a:endParaRPr b="1" lang="en-US" sz="4400" spc="-1" strike="noStrike">
              <a:solidFill>
                <a:srgbClr val="ffffff"/>
              </a:solidFill>
              <a:latin typeface="Tahoma"/>
            </a:endParaRPr>
          </a:p>
        </p:txBody>
      </p:sp>
      <p:sp>
        <p:nvSpPr>
          <p:cNvPr id="111" name=""/>
          <p:cNvSpPr txBox="1"/>
          <p:nvPr/>
        </p:nvSpPr>
        <p:spPr>
          <a:xfrm>
            <a:off x="228240" y="1295280"/>
            <a:ext cx="8991720" cy="5181840"/>
          </a:xfrm>
          <a:prstGeom prst="rect">
            <a:avLst/>
          </a:prstGeom>
          <a:noFill/>
          <a:ln w="0">
            <a:noFill/>
          </a:ln>
        </p:spPr>
        <p:txBody>
          <a:bodyPr anchor="t">
            <a:normAutofit fontScale="98294" lnSpcReduction="20000"/>
          </a:bodyPr>
          <a:p>
            <a:pPr>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Void methods do not have return values. Once the execution of the method completes, the flow of control returns to the point immediately following where the method was called.  </a:t>
            </a:r>
            <a:endParaRPr b="0" lang="en-US" sz="2000" spc="-1" strike="noStrike">
              <a:solidFill>
                <a:srgbClr val="000000"/>
              </a:solidFill>
              <a:latin typeface="Tahoma"/>
            </a:endParaRPr>
          </a:p>
          <a:p>
            <a:pPr>
              <a:spcBef>
                <a:spcPts val="224"/>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900" spc="-1" strike="noStrike">
              <a:solidFill>
                <a:srgbClr val="000000"/>
              </a:solidFill>
              <a:latin typeface="Tahoma"/>
            </a:endParaRPr>
          </a:p>
          <a:p>
            <a:pPr>
              <a:lnSpc>
                <a:spcPct val="100000"/>
              </a:lnSpc>
              <a:spcBef>
                <a:spcPts val="524"/>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100" spc="-1" strike="noStrike">
                <a:solidFill>
                  <a:srgbClr val="000000"/>
                </a:solidFill>
                <a:latin typeface="Courier New"/>
              </a:rPr>
              <a:t>public </a:t>
            </a:r>
            <a:r>
              <a:rPr b="1" lang="en-US" sz="2100" spc="-1" strike="noStrike">
                <a:solidFill>
                  <a:srgbClr val="000000"/>
                </a:solidFill>
                <a:latin typeface="Courier New"/>
              </a:rPr>
              <a:t>void</a:t>
            </a:r>
            <a:r>
              <a:rPr b="0" lang="en-US" sz="2100" spc="-1" strike="noStrike">
                <a:solidFill>
                  <a:srgbClr val="000000"/>
                </a:solidFill>
                <a:latin typeface="Courier New"/>
              </a:rPr>
              <a:t> </a:t>
            </a:r>
            <a:r>
              <a:rPr b="1" lang="en-US" sz="2100" spc="-1" strike="noStrike">
                <a:solidFill>
                  <a:srgbClr val="000000"/>
                </a:solidFill>
                <a:latin typeface="Courier New"/>
              </a:rPr>
              <a:t>methodName</a:t>
            </a:r>
            <a:r>
              <a:rPr b="0" lang="en-US" sz="2100" spc="-1" strike="noStrike">
                <a:solidFill>
                  <a:srgbClr val="000000"/>
                </a:solidFill>
                <a:latin typeface="Courier New"/>
              </a:rPr>
              <a:t>(</a:t>
            </a:r>
            <a:r>
              <a:rPr b="1" lang="en-US" sz="2100" spc="-1" strike="noStrike">
                <a:solidFill>
                  <a:srgbClr val="000000"/>
                </a:solidFill>
                <a:latin typeface="Courier New"/>
              </a:rPr>
              <a:t>type var1</a:t>
            </a:r>
            <a:r>
              <a:rPr b="0" lang="en-US" sz="2100" spc="-1" strike="noStrike">
                <a:solidFill>
                  <a:srgbClr val="000000"/>
                </a:solidFill>
                <a:latin typeface="Courier New"/>
              </a:rPr>
              <a:t>,…, </a:t>
            </a:r>
            <a:r>
              <a:rPr b="1" lang="en-US" sz="2100" spc="-1" strike="noStrike">
                <a:solidFill>
                  <a:srgbClr val="000000"/>
                </a:solidFill>
                <a:latin typeface="Courier New"/>
              </a:rPr>
              <a:t>type var2</a:t>
            </a:r>
            <a:r>
              <a:rPr b="0" lang="en-US" sz="2100" spc="-1" strike="noStrike">
                <a:solidFill>
                  <a:srgbClr val="000000"/>
                </a:solidFill>
                <a:latin typeface="Courier New"/>
              </a:rPr>
              <a:t>){</a:t>
            </a:r>
            <a:endParaRPr b="0" lang="en-US" sz="2100" spc="-1" strike="noStrike">
              <a:solidFill>
                <a:srgbClr val="000000"/>
              </a:solidFill>
              <a:latin typeface="Tahoma"/>
            </a:endParaRPr>
          </a:p>
          <a:p>
            <a:pPr>
              <a:lnSpc>
                <a:spcPct val="100000"/>
              </a:lnSpc>
              <a:spcBef>
                <a:spcPts val="524"/>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100" spc="-1" strike="noStrike">
                <a:solidFill>
                  <a:srgbClr val="000000"/>
                </a:solidFill>
                <a:latin typeface="Courier New"/>
              </a:rPr>
              <a:t>… </a:t>
            </a:r>
            <a:endParaRPr b="0" lang="en-US" sz="2100" spc="-1" strike="noStrike">
              <a:solidFill>
                <a:srgbClr val="000000"/>
              </a:solidFill>
              <a:latin typeface="Tahoma"/>
            </a:endParaRPr>
          </a:p>
          <a:p>
            <a:pPr>
              <a:lnSpc>
                <a:spcPct val="100000"/>
              </a:lnSpc>
              <a:spcBef>
                <a:spcPts val="524"/>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100" spc="-1" strike="noStrike">
                <a:solidFill>
                  <a:srgbClr val="000000"/>
                </a:solidFill>
                <a:latin typeface="Courier New"/>
              </a:rPr>
              <a:t>}</a:t>
            </a:r>
            <a:endParaRPr b="0" lang="en-US" sz="2100" spc="-1" strike="noStrike">
              <a:solidFill>
                <a:srgbClr val="000000"/>
              </a:solidFill>
              <a:latin typeface="Tahoma"/>
            </a:endParaRPr>
          </a:p>
          <a:p>
            <a:pPr>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Examples:</a:t>
            </a:r>
            <a:endParaRPr b="0" lang="en-US" sz="2000" spc="-1" strike="noStrike">
              <a:solidFill>
                <a:srgbClr val="000000"/>
              </a:solidFill>
              <a:latin typeface="Tahoma"/>
            </a:endParaRPr>
          </a:p>
          <a:p>
            <a:pP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public static </a:t>
            </a:r>
            <a:r>
              <a:rPr b="1" lang="en-US" sz="2000" spc="-1" strike="noStrike">
                <a:solidFill>
                  <a:srgbClr val="000000"/>
                </a:solidFill>
                <a:latin typeface="Courier New"/>
              </a:rPr>
              <a:t>void</a:t>
            </a:r>
            <a:r>
              <a:rPr b="0" lang="en-US" sz="2000" spc="-1" strike="noStrike">
                <a:solidFill>
                  <a:srgbClr val="000000"/>
                </a:solidFill>
                <a:latin typeface="Courier New"/>
              </a:rPr>
              <a:t> method1(){</a:t>
            </a:r>
            <a:endParaRPr b="0" lang="en-US" sz="2000" spc="-1" strike="noStrike">
              <a:solidFill>
                <a:srgbClr val="000000"/>
              </a:solidFill>
              <a:latin typeface="Tahoma"/>
            </a:endParaRPr>
          </a:p>
          <a:p>
            <a:pP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endParaRPr b="0" lang="en-US" sz="2000" spc="-1" strike="noStrike">
              <a:solidFill>
                <a:srgbClr val="000000"/>
              </a:solidFill>
              <a:latin typeface="Tahoma"/>
            </a:endParaRPr>
          </a:p>
          <a:p>
            <a:pP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a:t>
            </a:r>
            <a:endParaRPr b="0" lang="en-US" sz="2000" spc="-1" strike="noStrike">
              <a:solidFill>
                <a:srgbClr val="000000"/>
              </a:solidFill>
              <a:latin typeface="Tahoma"/>
            </a:endParaRPr>
          </a:p>
          <a:p>
            <a:pP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Tahoma"/>
            </a:endParaRPr>
          </a:p>
          <a:p>
            <a:pP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public static </a:t>
            </a:r>
            <a:r>
              <a:rPr b="1" lang="en-US" sz="2000" spc="-1" strike="noStrike">
                <a:solidFill>
                  <a:srgbClr val="000000"/>
                </a:solidFill>
                <a:latin typeface="Courier New"/>
              </a:rPr>
              <a:t>void</a:t>
            </a:r>
            <a:r>
              <a:rPr b="0" lang="en-US" sz="2000" spc="-1" strike="noStrike">
                <a:solidFill>
                  <a:srgbClr val="000000"/>
                </a:solidFill>
                <a:latin typeface="Courier New"/>
              </a:rPr>
              <a:t> method2(int x){</a:t>
            </a:r>
            <a:endParaRPr b="0" lang="en-US" sz="2000" spc="-1" strike="noStrike">
              <a:solidFill>
                <a:srgbClr val="000000"/>
              </a:solidFill>
              <a:latin typeface="Tahoma"/>
            </a:endParaRPr>
          </a:p>
          <a:p>
            <a:pP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a:t>
            </a:r>
            <a:endParaRPr b="0" lang="en-US" sz="2000" spc="-1" strike="noStrike">
              <a:solidFill>
                <a:srgbClr val="000000"/>
              </a:solidFill>
              <a:latin typeface="Tahoma"/>
            </a:endParaRPr>
          </a:p>
          <a:p>
            <a:pP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a:t>
            </a:r>
            <a:endParaRPr b="0" lang="en-US" sz="2000" spc="-1" strike="noStrike">
              <a:solidFill>
                <a:srgbClr val="000000"/>
              </a:solidFill>
              <a:latin typeface="Tahoma"/>
            </a:endParaRPr>
          </a:p>
          <a:p>
            <a:pP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Tahoma"/>
            </a:endParaRPr>
          </a:p>
        </p:txBody>
      </p:sp>
      <p:sp>
        <p:nvSpPr>
          <p:cNvPr id="112" name="TextBox 5"/>
          <p:cNvSpPr/>
          <p:nvPr/>
        </p:nvSpPr>
        <p:spPr>
          <a:xfrm>
            <a:off x="3657600" y="4648320"/>
            <a:ext cx="1752480" cy="337680"/>
          </a:xfrm>
          <a:prstGeom prst="rect">
            <a:avLst/>
          </a:prstGeom>
          <a:noFill/>
          <a:ln w="0">
            <a:noFill/>
          </a:ln>
        </p:spPr>
        <p:style>
          <a:lnRef idx="0"/>
          <a:fillRef idx="0"/>
          <a:effectRef idx="0"/>
          <a:fontRef idx="minor"/>
        </p:style>
        <p:txBody>
          <a:bodyPr lIns="90000" rIns="90000" tIns="46800" bIns="46800" anchor="t">
            <a:spAutoFit/>
          </a:bodyPr>
          <a:p>
            <a:pP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1600" spc="-1" strike="noStrike">
                <a:solidFill>
                  <a:srgbClr val="ff0000"/>
                </a:solidFill>
                <a:latin typeface="Arial"/>
              </a:rPr>
              <a:t>void</a:t>
            </a:r>
            <a:endParaRPr b="0" lang="en-US" sz="1600" spc="-1" strike="noStrike">
              <a:solidFill>
                <a:srgbClr val="000000"/>
              </a:solidFill>
              <a:latin typeface="Arial"/>
            </a:endParaRPr>
          </a:p>
        </p:txBody>
      </p:sp>
      <p:cxnSp>
        <p:nvCxnSpPr>
          <p:cNvPr id="113" name="Straight Arrow Connector 4"/>
          <p:cNvCxnSpPr>
            <a:stCxn id="112" idx="1"/>
          </p:cNvCxnSpPr>
          <p:nvPr/>
        </p:nvCxnSpPr>
        <p:spPr>
          <a:xfrm flipH="1" flipV="1">
            <a:off x="2742840" y="4366440"/>
            <a:ext cx="915120" cy="451800"/>
          </a:xfrm>
          <a:prstGeom prst="straightConnector1">
            <a:avLst/>
          </a:prstGeom>
          <a:ln w="38160">
            <a:solidFill>
              <a:srgbClr val="000000"/>
            </a:solidFill>
            <a:miter/>
            <a:tailEnd len="med" type="triangle" w="med"/>
          </a:ln>
        </p:spPr>
      </p:cxnSp>
      <p:cxnSp>
        <p:nvCxnSpPr>
          <p:cNvPr id="114" name="Straight Arrow Connector 6"/>
          <p:cNvCxnSpPr/>
          <p:nvPr/>
        </p:nvCxnSpPr>
        <p:spPr>
          <a:xfrm flipH="1">
            <a:off x="2738160" y="4970160"/>
            <a:ext cx="915120" cy="440280"/>
          </a:xfrm>
          <a:prstGeom prst="straightConnector1">
            <a:avLst/>
          </a:prstGeom>
          <a:ln w="38160">
            <a:solidFill>
              <a:srgbClr val="000000"/>
            </a:solidFill>
            <a:miter/>
            <a:tailEnd len="med" type="triangle" w="med"/>
          </a:ln>
        </p:spPr>
      </p:cxnSp>
    </p:spTree>
  </p:cSld>
  <mc:AlternateContent>
    <mc:Choice Requires="p14">
      <p:transition spd="slow" p14:dur="2000"/>
    </mc:Choice>
    <mc:Fallback>
      <p:transition spd="slow"/>
    </mc:Fallback>
  </mc:AlternateContent>
  <p:timing>
    <p:tnLst>
      <p:par>
        <p:cTn id="489" dur="indefinite" restart="never" nodeType="tmRoot">
          <p:childTnLst>
            <p:seq>
              <p:cTn id="490" dur="indefinite" nodeType="mainSeq">
                <p:childTnLst>
                  <p:par>
                    <p:cTn id="491" nodeType="clickEffect" fill="hold">
                      <p:stCondLst>
                        <p:cond delay="indefinite"/>
                      </p:stCondLst>
                      <p:childTnLst>
                        <p:par>
                          <p:cTn id="492" nodeType="withEffect" fill="hold">
                            <p:stCondLst>
                              <p:cond delay="0"/>
                            </p:stCondLst>
                            <p:childTnLst>
                              <p:par>
                                <p:cTn id="493" nodeType="clickEffect" fill="hold" presetClass="entr" presetID="1">
                                  <p:stCondLst>
                                    <p:cond delay="0"/>
                                  </p:stCondLst>
                                  <p:childTnLst>
                                    <p:set>
                                      <p:cBhvr>
                                        <p:cTn id="494" dur="1" fill="hold">
                                          <p:stCondLst>
                                            <p:cond delay="0"/>
                                          </p:stCondLst>
                                        </p:cTn>
                                        <p:tgtEl>
                                          <p:spTgt spid="111">
                                            <p:txEl>
                                              <p:pRg st="2" end="2"/>
                                            </p:txEl>
                                          </p:spTgt>
                                        </p:tgtEl>
                                        <p:attrNameLst>
                                          <p:attrName>style.visibility</p:attrName>
                                        </p:attrNameLst>
                                      </p:cBhvr>
                                      <p:to>
                                        <p:strVal val="visible"/>
                                      </p:to>
                                    </p:set>
                                  </p:childTnLst>
                                </p:cTn>
                              </p:par>
                              <p:par>
                                <p:cTn id="495" nodeType="withEffect" fill="hold" presetClass="entr" presetID="1">
                                  <p:stCondLst>
                                    <p:cond delay="0"/>
                                  </p:stCondLst>
                                  <p:childTnLst>
                                    <p:set>
                                      <p:cBhvr>
                                        <p:cTn id="496" dur="1" fill="hold">
                                          <p:stCondLst>
                                            <p:cond delay="0"/>
                                          </p:stCondLst>
                                        </p:cTn>
                                        <p:tgtEl>
                                          <p:spTgt spid="111">
                                            <p:txEl>
                                              <p:pRg st="3" end="3"/>
                                            </p:txEl>
                                          </p:spTgt>
                                        </p:tgtEl>
                                        <p:attrNameLst>
                                          <p:attrName>style.visibility</p:attrName>
                                        </p:attrNameLst>
                                      </p:cBhvr>
                                      <p:to>
                                        <p:strVal val="visible"/>
                                      </p:to>
                                    </p:set>
                                  </p:childTnLst>
                                </p:cTn>
                              </p:par>
                              <p:par>
                                <p:cTn id="497" nodeType="withEffect" fill="hold" presetClass="entr" presetID="1">
                                  <p:stCondLst>
                                    <p:cond delay="0"/>
                                  </p:stCondLst>
                                  <p:childTnLst>
                                    <p:set>
                                      <p:cBhvr>
                                        <p:cTn id="498" dur="1" fill="hold">
                                          <p:stCondLst>
                                            <p:cond delay="0"/>
                                          </p:stCondLst>
                                        </p:cTn>
                                        <p:tgtEl>
                                          <p:spTgt spid="111">
                                            <p:txEl>
                                              <p:pRg st="4" end="4"/>
                                            </p:txEl>
                                          </p:spTgt>
                                        </p:tgtEl>
                                        <p:attrNameLst>
                                          <p:attrName>style.visibility</p:attrName>
                                        </p:attrNameLst>
                                      </p:cBhvr>
                                      <p:to>
                                        <p:strVal val="visible"/>
                                      </p:to>
                                    </p:set>
                                  </p:childTnLst>
                                </p:cTn>
                              </p:par>
                              <p:par>
                                <p:cTn id="499" nodeType="withEffect" fill="hold" presetClass="entr" presetID="1">
                                  <p:stCondLst>
                                    <p:cond delay="0"/>
                                  </p:stCondLst>
                                  <p:childTnLst>
                                    <p:set>
                                      <p:cBhvr>
                                        <p:cTn id="500" dur="1" fill="hold">
                                          <p:stCondLst>
                                            <p:cond delay="0"/>
                                          </p:stCondLst>
                                        </p:cTn>
                                        <p:tgtEl>
                                          <p:spTgt spid="111">
                                            <p:txEl>
                                              <p:pRg st="5" end="5"/>
                                            </p:txEl>
                                          </p:spTgt>
                                        </p:tgtEl>
                                        <p:attrNameLst>
                                          <p:attrName>style.visibility</p:attrName>
                                        </p:attrNameLst>
                                      </p:cBhvr>
                                      <p:to>
                                        <p:strVal val="visible"/>
                                      </p:to>
                                    </p:set>
                                  </p:childTnLst>
                                </p:cTn>
                              </p:par>
                            </p:childTnLst>
                          </p:cTn>
                        </p:par>
                      </p:childTnLst>
                    </p:cTn>
                  </p:par>
                  <p:par>
                    <p:cTn id="501" nodeType="clickEffect" fill="hold">
                      <p:stCondLst>
                        <p:cond delay="indefinite"/>
                      </p:stCondLst>
                      <p:childTnLst>
                        <p:par>
                          <p:cTn id="502" nodeType="withEffect" fill="hold">
                            <p:stCondLst>
                              <p:cond delay="0"/>
                            </p:stCondLst>
                            <p:childTnLst>
                              <p:par>
                                <p:cTn id="503" nodeType="clickEffect" fill="hold" presetClass="entr" presetID="1">
                                  <p:stCondLst>
                                    <p:cond delay="0"/>
                                  </p:stCondLst>
                                  <p:childTnLst>
                                    <p:set>
                                      <p:cBhvr>
                                        <p:cTn id="504" dur="1" fill="hold">
                                          <p:stCondLst>
                                            <p:cond delay="0"/>
                                          </p:stCondLst>
                                        </p:cTn>
                                        <p:tgtEl>
                                          <p:spTgt spid="111">
                                            <p:txEl>
                                              <p:pRg st="6" end="6"/>
                                            </p:txEl>
                                          </p:spTgt>
                                        </p:tgtEl>
                                        <p:attrNameLst>
                                          <p:attrName>style.visibility</p:attrName>
                                        </p:attrNameLst>
                                      </p:cBhvr>
                                      <p:to>
                                        <p:strVal val="visible"/>
                                      </p:to>
                                    </p:set>
                                  </p:childTnLst>
                                </p:cTn>
                              </p:par>
                              <p:par>
                                <p:cTn id="505" nodeType="withEffect" fill="hold" presetClass="entr" presetID="1">
                                  <p:stCondLst>
                                    <p:cond delay="0"/>
                                  </p:stCondLst>
                                  <p:childTnLst>
                                    <p:set>
                                      <p:cBhvr>
                                        <p:cTn id="506" dur="1" fill="hold">
                                          <p:stCondLst>
                                            <p:cond delay="0"/>
                                          </p:stCondLst>
                                        </p:cTn>
                                        <p:tgtEl>
                                          <p:spTgt spid="111">
                                            <p:txEl>
                                              <p:pRg st="7" end="7"/>
                                            </p:txEl>
                                          </p:spTgt>
                                        </p:tgtEl>
                                        <p:attrNameLst>
                                          <p:attrName>style.visibility</p:attrName>
                                        </p:attrNameLst>
                                      </p:cBhvr>
                                      <p:to>
                                        <p:strVal val="visible"/>
                                      </p:to>
                                    </p:set>
                                  </p:childTnLst>
                                </p:cTn>
                              </p:par>
                              <p:par>
                                <p:cTn id="507" nodeType="withEffect" fill="hold" presetClass="entr" presetID="1">
                                  <p:stCondLst>
                                    <p:cond delay="0"/>
                                  </p:stCondLst>
                                  <p:childTnLst>
                                    <p:set>
                                      <p:cBhvr>
                                        <p:cTn id="508" dur="1" fill="hold">
                                          <p:stCondLst>
                                            <p:cond delay="0"/>
                                          </p:stCondLst>
                                        </p:cTn>
                                        <p:tgtEl>
                                          <p:spTgt spid="111">
                                            <p:txEl>
                                              <p:pRg st="8" end="8"/>
                                            </p:txEl>
                                          </p:spTgt>
                                        </p:tgtEl>
                                        <p:attrNameLst>
                                          <p:attrName>style.visibility</p:attrName>
                                        </p:attrNameLst>
                                      </p:cBhvr>
                                      <p:to>
                                        <p:strVal val="visible"/>
                                      </p:to>
                                    </p:set>
                                  </p:childTnLst>
                                </p:cTn>
                              </p:par>
                              <p:par>
                                <p:cTn id="509" nodeType="withEffect" fill="hold" presetClass="entr" presetID="1">
                                  <p:stCondLst>
                                    <p:cond delay="0"/>
                                  </p:stCondLst>
                                  <p:childTnLst>
                                    <p:set>
                                      <p:cBhvr>
                                        <p:cTn id="510" dur="1" fill="hold">
                                          <p:stCondLst>
                                            <p:cond delay="0"/>
                                          </p:stCondLst>
                                        </p:cTn>
                                        <p:tgtEl>
                                          <p:spTgt spid="111">
                                            <p:txEl>
                                              <p:pRg st="10" end="10"/>
                                            </p:txEl>
                                          </p:spTgt>
                                        </p:tgtEl>
                                        <p:attrNameLst>
                                          <p:attrName>style.visibility</p:attrName>
                                        </p:attrNameLst>
                                      </p:cBhvr>
                                      <p:to>
                                        <p:strVal val="visible"/>
                                      </p:to>
                                    </p:set>
                                  </p:childTnLst>
                                </p:cTn>
                              </p:par>
                              <p:par>
                                <p:cTn id="511" nodeType="withEffect" fill="hold" presetClass="entr" presetID="1">
                                  <p:stCondLst>
                                    <p:cond delay="0"/>
                                  </p:stCondLst>
                                  <p:childTnLst>
                                    <p:set>
                                      <p:cBhvr>
                                        <p:cTn id="512" dur="1" fill="hold">
                                          <p:stCondLst>
                                            <p:cond delay="0"/>
                                          </p:stCondLst>
                                        </p:cTn>
                                        <p:tgtEl>
                                          <p:spTgt spid="111">
                                            <p:txEl>
                                              <p:pRg st="11" end="11"/>
                                            </p:txEl>
                                          </p:spTgt>
                                        </p:tgtEl>
                                        <p:attrNameLst>
                                          <p:attrName>style.visibility</p:attrName>
                                        </p:attrNameLst>
                                      </p:cBhvr>
                                      <p:to>
                                        <p:strVal val="visible"/>
                                      </p:to>
                                    </p:set>
                                  </p:childTnLst>
                                </p:cTn>
                              </p:par>
                              <p:par>
                                <p:cTn id="513" nodeType="withEffect" fill="hold" presetClass="entr" presetID="1">
                                  <p:stCondLst>
                                    <p:cond delay="0"/>
                                  </p:stCondLst>
                                  <p:childTnLst>
                                    <p:set>
                                      <p:cBhvr>
                                        <p:cTn id="514" dur="1" fill="hold">
                                          <p:stCondLst>
                                            <p:cond delay="0"/>
                                          </p:stCondLst>
                                        </p:cTn>
                                        <p:tgtEl>
                                          <p:spTgt spid="111">
                                            <p:txEl>
                                              <p:pRg st="12" end="12"/>
                                            </p:txEl>
                                          </p:spTgt>
                                        </p:tgtEl>
                                        <p:attrNameLst>
                                          <p:attrName>style.visibility</p:attrName>
                                        </p:attrNameLst>
                                      </p:cBhvr>
                                      <p:to>
                                        <p:strVal val="visible"/>
                                      </p:to>
                                    </p:set>
                                  </p:childTnLst>
                                </p:cTn>
                              </p:par>
                            </p:childTnLst>
                          </p:cTn>
                        </p:par>
                      </p:childTnLst>
                    </p:cTn>
                  </p:par>
                  <p:par>
                    <p:cTn id="515" nodeType="clickEffect" fill="hold">
                      <p:stCondLst>
                        <p:cond delay="indefinite"/>
                      </p:stCondLst>
                      <p:childTnLst>
                        <p:par>
                          <p:cTn id="516" nodeType="withEffect" fill="hold">
                            <p:stCondLst>
                              <p:cond delay="0"/>
                            </p:stCondLst>
                            <p:childTnLst>
                              <p:par>
                                <p:cTn id="517" nodeType="clickEffect" fill="hold" presetClass="entr" presetID="1">
                                  <p:stCondLst>
                                    <p:cond delay="0"/>
                                  </p:stCondLst>
                                  <p:childTnLst>
                                    <p:set>
                                      <p:cBhvr>
                                        <p:cTn id="518" dur="1" fill="hold">
                                          <p:stCondLst>
                                            <p:cond delay="0"/>
                                          </p:stCondLst>
                                        </p:cTn>
                                        <p:tgtEl>
                                          <p:spTgt spid="113"/>
                                        </p:tgtEl>
                                        <p:attrNameLst>
                                          <p:attrName>style.visibility</p:attrName>
                                        </p:attrNameLst>
                                      </p:cBhvr>
                                      <p:to>
                                        <p:strVal val="visible"/>
                                      </p:to>
                                    </p:set>
                                  </p:childTnLst>
                                </p:cTn>
                              </p:par>
                              <p:par>
                                <p:cTn id="519" nodeType="withEffect" fill="hold" presetClass="entr" presetID="1">
                                  <p:stCondLst>
                                    <p:cond delay="0"/>
                                  </p:stCondLst>
                                  <p:childTnLst>
                                    <p:set>
                                      <p:cBhvr>
                                        <p:cTn id="520" dur="1" fill="hold">
                                          <p:stCondLst>
                                            <p:cond delay="0"/>
                                          </p:stCondLst>
                                        </p:cTn>
                                        <p:tgtEl>
                                          <p:spTgt spid="114"/>
                                        </p:tgtEl>
                                        <p:attrNameLst>
                                          <p:attrName>style.visibility</p:attrName>
                                        </p:attrNameLst>
                                      </p:cBhvr>
                                      <p:to>
                                        <p:strVal val="visible"/>
                                      </p:to>
                                    </p:set>
                                  </p:childTnLst>
                                </p:cTn>
                              </p:par>
                              <p:par>
                                <p:cTn id="521" nodeType="withEffect" fill="hold" presetClass="entr" presetID="1">
                                  <p:stCondLst>
                                    <p:cond delay="0"/>
                                  </p:stCondLst>
                                  <p:childTnLst>
                                    <p:set>
                                      <p:cBhvr>
                                        <p:cTn id="522" dur="1" fill="hold">
                                          <p:stCondLst>
                                            <p:cond delay="0"/>
                                          </p:stCondLst>
                                        </p:cTn>
                                        <p:tgtEl>
                                          <p:spTgt spid="112"/>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15" name="PlaceHolder 1"/>
          <p:cNvSpPr>
            <a:spLocks noGrp="1"/>
          </p:cNvSpPr>
          <p:nvPr>
            <p:ph type="title"/>
          </p:nvPr>
        </p:nvSpPr>
        <p:spPr>
          <a:xfrm>
            <a:off x="457200" y="-360"/>
            <a:ext cx="8229600" cy="1143000"/>
          </a:xfrm>
          <a:prstGeom prst="rect">
            <a:avLst/>
          </a:prstGeom>
          <a:noFill/>
          <a:ln w="0">
            <a:noFill/>
          </a:ln>
        </p:spPr>
        <p:txBody>
          <a:bodyPr lIns="91440" rIns="91440" tIns="45720" bIns="45720" anchor="ctr">
            <a:noAutofit/>
          </a:bodyPr>
          <a:p>
            <a:pPr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4400" spc="-1" strike="noStrike">
                <a:solidFill>
                  <a:srgbClr val="ffffff"/>
                </a:solidFill>
                <a:latin typeface="Tahoma"/>
              </a:rPr>
              <a:t>Void Methods</a:t>
            </a:r>
            <a:endParaRPr b="1" lang="en-US" sz="4400" spc="-1" strike="noStrike">
              <a:solidFill>
                <a:srgbClr val="ffffff"/>
              </a:solidFill>
              <a:latin typeface="Tahoma"/>
            </a:endParaRPr>
          </a:p>
        </p:txBody>
      </p:sp>
      <p:sp>
        <p:nvSpPr>
          <p:cNvPr id="116" name=""/>
          <p:cNvSpPr txBox="1"/>
          <p:nvPr/>
        </p:nvSpPr>
        <p:spPr>
          <a:xfrm>
            <a:off x="151920" y="1295280"/>
            <a:ext cx="8991720" cy="5181840"/>
          </a:xfrm>
          <a:prstGeom prst="rect">
            <a:avLst/>
          </a:prstGeom>
          <a:noFill/>
          <a:ln w="0">
            <a:noFill/>
          </a:ln>
        </p:spPr>
        <p:txBody>
          <a:bodyPr anchor="t">
            <a:normAutofit fontScale="93713" lnSpcReduction="10000"/>
          </a:bodyPr>
          <a:p>
            <a:pPr>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Void methods do not have return values and are therefore not called as part of an expression. </a:t>
            </a:r>
            <a:endParaRPr b="0" lang="en-US" sz="2000" spc="-1" strike="noStrike">
              <a:solidFill>
                <a:srgbClr val="000000"/>
              </a:solidFill>
              <a:latin typeface="Tahoma"/>
            </a:endParaRPr>
          </a:p>
          <a:p>
            <a:pPr>
              <a:spcBef>
                <a:spcPts val="224"/>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900" spc="-1" strike="noStrike">
              <a:solidFill>
                <a:srgbClr val="000000"/>
              </a:solidFill>
              <a:latin typeface="Tahoma"/>
            </a:endParaRPr>
          </a:p>
          <a:p>
            <a:pPr>
              <a:lnSpc>
                <a:spcPct val="100000"/>
              </a:lnSpc>
              <a:spcBef>
                <a:spcPts val="4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Courier New"/>
              </a:rPr>
              <a:t>public class MyClass{</a:t>
            </a:r>
            <a:endParaRPr b="0" lang="en-US" sz="1800" spc="-1" strike="noStrike">
              <a:solidFill>
                <a:srgbClr val="000000"/>
              </a:solidFill>
              <a:latin typeface="Tahoma"/>
            </a:endParaRPr>
          </a:p>
          <a:p>
            <a:pPr>
              <a:lnSpc>
                <a:spcPct val="100000"/>
              </a:lnSpc>
              <a:spcBef>
                <a:spcPts val="4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Courier New"/>
              </a:rPr>
              <a:t>	</a:t>
            </a:r>
            <a:r>
              <a:rPr b="0" lang="en-US" sz="1800" spc="-1" strike="noStrike">
                <a:solidFill>
                  <a:srgbClr val="000000"/>
                </a:solidFill>
                <a:latin typeface="Courier New"/>
              </a:rPr>
              <a:t>public static void main(String[] args){</a:t>
            </a:r>
            <a:endParaRPr b="0" lang="en-US" sz="1800" spc="-1" strike="noStrike">
              <a:solidFill>
                <a:srgbClr val="000000"/>
              </a:solidFill>
              <a:latin typeface="Tahoma"/>
            </a:endParaRPr>
          </a:p>
          <a:p>
            <a:pPr>
              <a:lnSpc>
                <a:spcPct val="100000"/>
              </a:lnSpc>
              <a:spcBef>
                <a:spcPts val="4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Courier New"/>
              </a:rPr>
              <a:t>	</a:t>
            </a:r>
            <a:r>
              <a:rPr b="0" lang="en-US" sz="1800" spc="-1" strike="noStrike">
                <a:solidFill>
                  <a:srgbClr val="000000"/>
                </a:solidFill>
                <a:latin typeface="Courier New"/>
              </a:rPr>
              <a:t>	</a:t>
            </a:r>
            <a:r>
              <a:rPr b="0" lang="en-US" sz="1800" spc="-1" strike="noStrike">
                <a:solidFill>
                  <a:srgbClr val="000000"/>
                </a:solidFill>
                <a:latin typeface="Courier New"/>
              </a:rPr>
              <a:t>int a = 3 + printX(5); </a:t>
            </a:r>
            <a:r>
              <a:rPr b="0" lang="en-US" sz="1800" spc="-1" strike="noStrike">
                <a:solidFill>
                  <a:srgbClr val="00b050"/>
                </a:solidFill>
                <a:latin typeface="Courier New"/>
              </a:rPr>
              <a:t>//error! Does not return!</a:t>
            </a:r>
            <a:endParaRPr b="0" lang="en-US" sz="1800" spc="-1" strike="noStrike">
              <a:solidFill>
                <a:srgbClr val="000000"/>
              </a:solidFill>
              <a:latin typeface="Tahoma"/>
            </a:endParaRPr>
          </a:p>
          <a:p>
            <a:pPr>
              <a:lnSpc>
                <a:spcPct val="100000"/>
              </a:lnSpc>
              <a:spcBef>
                <a:spcPts val="4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Courier New"/>
              </a:rPr>
              <a:t>	</a:t>
            </a:r>
            <a:r>
              <a:rPr b="0" lang="en-US" sz="1800" spc="-1" strike="noStrike">
                <a:solidFill>
                  <a:srgbClr val="000000"/>
                </a:solidFill>
                <a:latin typeface="Courier New"/>
              </a:rPr>
              <a:t>	</a:t>
            </a:r>
            <a:r>
              <a:rPr b="0" lang="en-US" sz="1800" spc="-1" strike="noStrike">
                <a:solidFill>
                  <a:srgbClr val="000000"/>
                </a:solidFill>
                <a:latin typeface="Courier New"/>
              </a:rPr>
              <a:t>int b = 5 * twiceX(3); </a:t>
            </a:r>
            <a:r>
              <a:rPr b="0" lang="en-US" sz="1800" spc="-1" strike="noStrike">
                <a:solidFill>
                  <a:srgbClr val="00b050"/>
                </a:solidFill>
                <a:latin typeface="Courier New"/>
              </a:rPr>
              <a:t>// correct, b = 30</a:t>
            </a:r>
            <a:endParaRPr b="0" lang="en-US" sz="1800" spc="-1" strike="noStrike">
              <a:solidFill>
                <a:srgbClr val="000000"/>
              </a:solidFill>
              <a:latin typeface="Tahoma"/>
            </a:endParaRPr>
          </a:p>
          <a:p>
            <a:pPr>
              <a:lnSpc>
                <a:spcPct val="100000"/>
              </a:lnSpc>
              <a:spcBef>
                <a:spcPts val="4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b050"/>
                </a:solidFill>
                <a:latin typeface="Courier New"/>
              </a:rPr>
              <a:t>	</a:t>
            </a:r>
            <a:r>
              <a:rPr b="0" lang="en-US" sz="1800" spc="-1" strike="noStrike">
                <a:solidFill>
                  <a:srgbClr val="00b050"/>
                </a:solidFill>
                <a:latin typeface="Courier New"/>
              </a:rPr>
              <a:t>	</a:t>
            </a:r>
            <a:r>
              <a:rPr b="0" lang="en-US" sz="1800" spc="-1" strike="noStrike">
                <a:solidFill>
                  <a:srgbClr val="000000"/>
                </a:solidFill>
                <a:latin typeface="Courier New"/>
              </a:rPr>
              <a:t>printX(5); </a:t>
            </a:r>
            <a:r>
              <a:rPr b="0" lang="en-US" sz="1800" spc="-1" strike="noStrike">
                <a:solidFill>
                  <a:srgbClr val="00b050"/>
                </a:solidFill>
                <a:latin typeface="Courier New"/>
              </a:rPr>
              <a:t>// correct  </a:t>
            </a:r>
            <a:endParaRPr b="0" lang="en-US" sz="1800" spc="-1" strike="noStrike">
              <a:solidFill>
                <a:srgbClr val="000000"/>
              </a:solidFill>
              <a:latin typeface="Tahoma"/>
            </a:endParaRPr>
          </a:p>
          <a:p>
            <a:pPr>
              <a:lnSpc>
                <a:spcPct val="100000"/>
              </a:lnSpc>
              <a:spcBef>
                <a:spcPts val="4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b050"/>
                </a:solidFill>
                <a:latin typeface="Courier New"/>
              </a:rPr>
              <a:t>	</a:t>
            </a:r>
            <a:r>
              <a:rPr b="0" lang="en-US" sz="1800" spc="-1" strike="noStrike">
                <a:solidFill>
                  <a:srgbClr val="00b050"/>
                </a:solidFill>
                <a:latin typeface="Courier New"/>
              </a:rPr>
              <a:t>	</a:t>
            </a:r>
            <a:r>
              <a:rPr b="0" lang="en-US" sz="1800" spc="-1" strike="noStrike">
                <a:solidFill>
                  <a:srgbClr val="00b050"/>
                </a:solidFill>
                <a:latin typeface="Courier New"/>
              </a:rPr>
              <a:t>	</a:t>
            </a:r>
            <a:r>
              <a:rPr b="0" lang="en-US" sz="1800" spc="-1" strike="noStrike">
                <a:solidFill>
                  <a:srgbClr val="00b050"/>
                </a:solidFill>
                <a:latin typeface="Courier New"/>
              </a:rPr>
              <a:t>    </a:t>
            </a:r>
            <a:r>
              <a:rPr b="0" lang="en-US" sz="1800" spc="-1" strike="noStrike">
                <a:solidFill>
                  <a:srgbClr val="00b050"/>
                </a:solidFill>
                <a:latin typeface="Courier New"/>
              </a:rPr>
              <a:t>// Output: The input x is 5</a:t>
            </a:r>
            <a:endParaRPr b="0" lang="en-US" sz="1800" spc="-1" strike="noStrike">
              <a:solidFill>
                <a:srgbClr val="000000"/>
              </a:solidFill>
              <a:latin typeface="Tahoma"/>
            </a:endParaRPr>
          </a:p>
          <a:p>
            <a:pPr>
              <a:lnSpc>
                <a:spcPct val="100000"/>
              </a:lnSpc>
              <a:spcBef>
                <a:spcPts val="4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Courier New"/>
              </a:rPr>
              <a:t>	</a:t>
            </a:r>
            <a:r>
              <a:rPr b="0" lang="en-US" sz="1800" spc="-1" strike="noStrike">
                <a:solidFill>
                  <a:srgbClr val="000000"/>
                </a:solidFill>
                <a:latin typeface="Courier New"/>
              </a:rPr>
              <a:t>}</a:t>
            </a:r>
            <a:endParaRPr b="0" lang="en-US" sz="1800" spc="-1" strike="noStrike">
              <a:solidFill>
                <a:srgbClr val="000000"/>
              </a:solidFill>
              <a:latin typeface="Tahoma"/>
            </a:endParaRPr>
          </a:p>
          <a:p>
            <a:pPr>
              <a:lnSpc>
                <a:spcPct val="100000"/>
              </a:lnSpc>
              <a:spcBef>
                <a:spcPts val="4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Courier New"/>
              </a:rPr>
              <a:t>	</a:t>
            </a:r>
            <a:r>
              <a:rPr b="0" lang="en-US" sz="1800" spc="-1" strike="noStrike">
                <a:solidFill>
                  <a:srgbClr val="000000"/>
                </a:solidFill>
                <a:latin typeface="Courier New"/>
              </a:rPr>
              <a:t>public static </a:t>
            </a:r>
            <a:r>
              <a:rPr b="0" lang="en-US" sz="1800" spc="-1" strike="noStrike">
                <a:solidFill>
                  <a:srgbClr val="ff0000"/>
                </a:solidFill>
                <a:latin typeface="Courier New"/>
              </a:rPr>
              <a:t>void</a:t>
            </a:r>
            <a:r>
              <a:rPr b="0" lang="en-US" sz="1800" spc="-1" strike="noStrike">
                <a:solidFill>
                  <a:srgbClr val="000000"/>
                </a:solidFill>
                <a:latin typeface="Courier New"/>
              </a:rPr>
              <a:t> printX(int x){</a:t>
            </a:r>
            <a:endParaRPr b="0" lang="en-US" sz="1800" spc="-1" strike="noStrike">
              <a:solidFill>
                <a:srgbClr val="000000"/>
              </a:solidFill>
              <a:latin typeface="Tahoma"/>
            </a:endParaRPr>
          </a:p>
          <a:p>
            <a:pPr>
              <a:lnSpc>
                <a:spcPct val="100000"/>
              </a:lnSpc>
              <a:spcBef>
                <a:spcPts val="4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Courier New"/>
              </a:rPr>
              <a:t>	</a:t>
            </a:r>
            <a:r>
              <a:rPr b="0" lang="en-US" sz="1800" spc="-1" strike="noStrike">
                <a:solidFill>
                  <a:srgbClr val="000000"/>
                </a:solidFill>
                <a:latin typeface="Courier New"/>
              </a:rPr>
              <a:t>	</a:t>
            </a:r>
            <a:r>
              <a:rPr b="0" lang="en-US" sz="1800" spc="-1" strike="noStrike">
                <a:solidFill>
                  <a:srgbClr val="000000"/>
                </a:solidFill>
                <a:latin typeface="Courier New"/>
              </a:rPr>
              <a:t>System.out.println(“The input x is” + x);</a:t>
            </a:r>
            <a:endParaRPr b="0" lang="en-US" sz="1800" spc="-1" strike="noStrike">
              <a:solidFill>
                <a:srgbClr val="000000"/>
              </a:solidFill>
              <a:latin typeface="Tahoma"/>
            </a:endParaRPr>
          </a:p>
          <a:p>
            <a:pPr>
              <a:lnSpc>
                <a:spcPct val="100000"/>
              </a:lnSpc>
              <a:spcBef>
                <a:spcPts val="4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Courier New"/>
              </a:rPr>
              <a:t>	</a:t>
            </a:r>
            <a:r>
              <a:rPr b="0" lang="en-US" sz="1800" spc="-1" strike="noStrike">
                <a:solidFill>
                  <a:srgbClr val="000000"/>
                </a:solidFill>
                <a:latin typeface="Courier New"/>
              </a:rPr>
              <a:t>}</a:t>
            </a:r>
            <a:endParaRPr b="0" lang="en-US" sz="1800" spc="-1" strike="noStrike">
              <a:solidFill>
                <a:srgbClr val="000000"/>
              </a:solidFill>
              <a:latin typeface="Tahoma"/>
            </a:endParaRPr>
          </a:p>
          <a:p>
            <a:pPr>
              <a:lnSpc>
                <a:spcPct val="100000"/>
              </a:lnSpc>
              <a:spcBef>
                <a:spcPts val="4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Courier New"/>
              </a:rPr>
              <a:t>	</a:t>
            </a:r>
            <a:r>
              <a:rPr b="0" lang="en-US" sz="1800" spc="-1" strike="noStrike">
                <a:solidFill>
                  <a:srgbClr val="000000"/>
                </a:solidFill>
                <a:latin typeface="Courier New"/>
              </a:rPr>
              <a:t>public static </a:t>
            </a:r>
            <a:r>
              <a:rPr b="0" lang="en-US" sz="1800" spc="-1" strike="noStrike">
                <a:solidFill>
                  <a:srgbClr val="ff0000"/>
                </a:solidFill>
                <a:latin typeface="Courier New"/>
              </a:rPr>
              <a:t>int</a:t>
            </a:r>
            <a:r>
              <a:rPr b="0" lang="en-US" sz="1800" spc="-1" strike="noStrike">
                <a:solidFill>
                  <a:srgbClr val="000000"/>
                </a:solidFill>
                <a:latin typeface="Courier New"/>
              </a:rPr>
              <a:t> twiceX(int x){</a:t>
            </a:r>
            <a:endParaRPr b="0" lang="en-US" sz="1800" spc="-1" strike="noStrike">
              <a:solidFill>
                <a:srgbClr val="000000"/>
              </a:solidFill>
              <a:latin typeface="Tahoma"/>
            </a:endParaRPr>
          </a:p>
          <a:p>
            <a:pPr>
              <a:lnSpc>
                <a:spcPct val="100000"/>
              </a:lnSpc>
              <a:spcBef>
                <a:spcPts val="4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Courier New"/>
              </a:rPr>
              <a:t>	</a:t>
            </a:r>
            <a:r>
              <a:rPr b="0" lang="en-US" sz="1800" spc="-1" strike="noStrike">
                <a:solidFill>
                  <a:srgbClr val="000000"/>
                </a:solidFill>
                <a:latin typeface="Courier New"/>
              </a:rPr>
              <a:t>	</a:t>
            </a:r>
            <a:r>
              <a:rPr b="0" lang="en-US" sz="1800" spc="-1" strike="noStrike">
                <a:solidFill>
                  <a:srgbClr val="000000"/>
                </a:solidFill>
                <a:latin typeface="Courier New"/>
              </a:rPr>
              <a:t>return 2 * x;</a:t>
            </a:r>
            <a:endParaRPr b="0" lang="en-US" sz="1800" spc="-1" strike="noStrike">
              <a:solidFill>
                <a:srgbClr val="000000"/>
              </a:solidFill>
              <a:latin typeface="Tahoma"/>
            </a:endParaRPr>
          </a:p>
          <a:p>
            <a:pPr>
              <a:lnSpc>
                <a:spcPct val="100000"/>
              </a:lnSpc>
              <a:spcBef>
                <a:spcPts val="4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Courier New"/>
              </a:rPr>
              <a:t>	</a:t>
            </a:r>
            <a:r>
              <a:rPr b="0" lang="en-US" sz="1800" spc="-1" strike="noStrike">
                <a:solidFill>
                  <a:srgbClr val="000000"/>
                </a:solidFill>
                <a:latin typeface="Courier New"/>
              </a:rPr>
              <a:t>}</a:t>
            </a:r>
            <a:endParaRPr b="0" lang="en-US" sz="1800" spc="-1" strike="noStrike">
              <a:solidFill>
                <a:srgbClr val="000000"/>
              </a:solidFill>
              <a:latin typeface="Tahoma"/>
            </a:endParaRPr>
          </a:p>
          <a:p>
            <a:pPr>
              <a:lnSpc>
                <a:spcPct val="100000"/>
              </a:lnSpc>
              <a:spcBef>
                <a:spcPts val="4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Courier New"/>
              </a:rPr>
              <a:t>}</a:t>
            </a:r>
            <a:endParaRPr b="0" lang="en-US" sz="1800" spc="-1" strike="noStrike">
              <a:solidFill>
                <a:srgbClr val="000000"/>
              </a:solidFill>
              <a:latin typeface="Tahoma"/>
            </a:endParaRPr>
          </a:p>
          <a:p>
            <a:pPr>
              <a:lnSpc>
                <a:spcPct val="100000"/>
              </a:lnSpc>
              <a:spcBef>
                <a:spcPts val="4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1800" spc="-1" strike="noStrike">
              <a:solidFill>
                <a:srgbClr val="000000"/>
              </a:solidFill>
              <a:latin typeface="Tahoma"/>
            </a:endParaRPr>
          </a:p>
          <a:p>
            <a:pPr>
              <a:lnSpc>
                <a:spcPct val="100000"/>
              </a:lnSpc>
              <a:spcBef>
                <a:spcPts val="4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1800" spc="-1" strike="noStrike">
              <a:solidFill>
                <a:srgbClr val="000000"/>
              </a:solidFill>
              <a:latin typeface="Tahoma"/>
            </a:endParaRPr>
          </a:p>
          <a:p>
            <a:pPr>
              <a:lnSpc>
                <a:spcPct val="100000"/>
              </a:lnSpc>
              <a:spcBef>
                <a:spcPts val="4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1800" spc="-1" strike="noStrike">
              <a:solidFill>
                <a:srgbClr val="000000"/>
              </a:solidFill>
              <a:latin typeface="Tahoma"/>
            </a:endParaRPr>
          </a:p>
        </p:txBody>
      </p:sp>
    </p:spTree>
  </p:cSld>
  <mc:AlternateContent>
    <mc:Choice Requires="p14">
      <p:transition spd="slow" p14:dur="2000"/>
    </mc:Choice>
    <mc:Fallback>
      <p:transition spd="slow"/>
    </mc:Fallback>
  </mc:AlternateContent>
  <p:timing>
    <p:tnLst>
      <p:par>
        <p:cTn id="523" dur="indefinite" restart="never" nodeType="tmRoot">
          <p:childTnLst>
            <p:seq>
              <p:cTn id="524" dur="indefinite" nodeType="mainSeq">
                <p:childTnLst>
                  <p:par>
                    <p:cTn id="525" nodeType="clickEffect" fill="hold">
                      <p:stCondLst>
                        <p:cond delay="indefinite"/>
                      </p:stCondLst>
                      <p:childTnLst>
                        <p:par>
                          <p:cTn id="526" nodeType="withEffect" fill="hold">
                            <p:stCondLst>
                              <p:cond delay="0"/>
                            </p:stCondLst>
                            <p:childTnLst>
                              <p:par>
                                <p:cTn id="527" nodeType="clickEffect" fill="hold" presetClass="entr" presetID="1">
                                  <p:stCondLst>
                                    <p:cond delay="0"/>
                                  </p:stCondLst>
                                  <p:childTnLst>
                                    <p:set>
                                      <p:cBhvr>
                                        <p:cTn id="528" dur="1" fill="hold">
                                          <p:stCondLst>
                                            <p:cond delay="0"/>
                                          </p:stCondLst>
                                        </p:cTn>
                                        <p:tgtEl>
                                          <p:spTgt spid="116">
                                            <p:txEl>
                                              <p:pRg st="4" end="4"/>
                                            </p:txEl>
                                          </p:spTgt>
                                        </p:tgtEl>
                                        <p:attrNameLst>
                                          <p:attrName>style.visibility</p:attrName>
                                        </p:attrNameLst>
                                      </p:cBhvr>
                                      <p:to>
                                        <p:strVal val="visible"/>
                                      </p:to>
                                    </p:set>
                                  </p:childTnLst>
                                </p:cTn>
                              </p:par>
                            </p:childTnLst>
                          </p:cTn>
                        </p:par>
                      </p:childTnLst>
                    </p:cTn>
                  </p:par>
                  <p:par>
                    <p:cTn id="529" nodeType="clickEffect" fill="hold">
                      <p:stCondLst>
                        <p:cond delay="indefinite"/>
                      </p:stCondLst>
                      <p:childTnLst>
                        <p:par>
                          <p:cTn id="530" nodeType="withEffect" fill="hold">
                            <p:stCondLst>
                              <p:cond delay="0"/>
                            </p:stCondLst>
                            <p:childTnLst>
                              <p:par>
                                <p:cTn id="531" nodeType="clickEffect" fill="hold" presetClass="entr" presetID="1">
                                  <p:stCondLst>
                                    <p:cond delay="0"/>
                                  </p:stCondLst>
                                  <p:childTnLst>
                                    <p:set>
                                      <p:cBhvr>
                                        <p:cTn id="532" dur="1" fill="hold">
                                          <p:stCondLst>
                                            <p:cond delay="0"/>
                                          </p:stCondLst>
                                        </p:cTn>
                                        <p:tgtEl>
                                          <p:spTgt spid="116">
                                            <p:txEl>
                                              <p:pRg st="5" end="5"/>
                                            </p:txEl>
                                          </p:spTgt>
                                        </p:tgtEl>
                                        <p:attrNameLst>
                                          <p:attrName>style.visibility</p:attrName>
                                        </p:attrNameLst>
                                      </p:cBhvr>
                                      <p:to>
                                        <p:strVal val="visible"/>
                                      </p:to>
                                    </p:set>
                                  </p:childTnLst>
                                </p:cTn>
                              </p:par>
                            </p:childTnLst>
                          </p:cTn>
                        </p:par>
                      </p:childTnLst>
                    </p:cTn>
                  </p:par>
                  <p:par>
                    <p:cTn id="533" nodeType="clickEffect" fill="hold">
                      <p:stCondLst>
                        <p:cond delay="indefinite"/>
                      </p:stCondLst>
                      <p:childTnLst>
                        <p:par>
                          <p:cTn id="534" nodeType="withEffect" fill="hold">
                            <p:stCondLst>
                              <p:cond delay="0"/>
                            </p:stCondLst>
                            <p:childTnLst>
                              <p:par>
                                <p:cTn id="535" nodeType="clickEffect" fill="hold" presetClass="entr" presetID="1">
                                  <p:stCondLst>
                                    <p:cond delay="0"/>
                                  </p:stCondLst>
                                  <p:childTnLst>
                                    <p:set>
                                      <p:cBhvr>
                                        <p:cTn id="536" dur="1" fill="hold">
                                          <p:stCondLst>
                                            <p:cond delay="0"/>
                                          </p:stCondLst>
                                        </p:cTn>
                                        <p:tgtEl>
                                          <p:spTgt spid="116">
                                            <p:txEl>
                                              <p:pRg st="6" end="6"/>
                                            </p:txEl>
                                          </p:spTgt>
                                        </p:tgtEl>
                                        <p:attrNameLst>
                                          <p:attrName>style.visibility</p:attrName>
                                        </p:attrNameLst>
                                      </p:cBhvr>
                                      <p:to>
                                        <p:strVal val="visible"/>
                                      </p:to>
                                    </p:set>
                                  </p:childTnLst>
                                </p:cTn>
                              </p:par>
                              <p:par>
                                <p:cTn id="537" nodeType="withEffect" fill="hold" presetClass="entr" presetID="1">
                                  <p:stCondLst>
                                    <p:cond delay="0"/>
                                  </p:stCondLst>
                                  <p:childTnLst>
                                    <p:set>
                                      <p:cBhvr>
                                        <p:cTn id="538" dur="1" fill="hold">
                                          <p:stCondLst>
                                            <p:cond delay="0"/>
                                          </p:stCondLst>
                                        </p:cTn>
                                        <p:tgtEl>
                                          <p:spTgt spid="116">
                                            <p:txEl>
                                              <p:pRg st="7" end="7"/>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17" name="PlaceHolder 1"/>
          <p:cNvSpPr>
            <a:spLocks noGrp="1"/>
          </p:cNvSpPr>
          <p:nvPr>
            <p:ph type="title"/>
          </p:nvPr>
        </p:nvSpPr>
        <p:spPr>
          <a:xfrm>
            <a:off x="457200" y="-360"/>
            <a:ext cx="8229600" cy="1143000"/>
          </a:xfrm>
          <a:prstGeom prst="rect">
            <a:avLst/>
          </a:prstGeom>
          <a:noFill/>
          <a:ln w="0">
            <a:noFill/>
          </a:ln>
        </p:spPr>
        <p:txBody>
          <a:bodyPr lIns="91440" rIns="91440" tIns="45720" bIns="45720" anchor="ctr">
            <a:noAutofit/>
          </a:bodyPr>
          <a:p>
            <a:pPr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4400" spc="-1" strike="noStrike">
                <a:solidFill>
                  <a:srgbClr val="ffffff"/>
                </a:solidFill>
                <a:latin typeface="Tahoma"/>
              </a:rPr>
              <a:t>Overloaded Methods</a:t>
            </a:r>
            <a:endParaRPr b="1" lang="en-US" sz="4400" spc="-1" strike="noStrike">
              <a:solidFill>
                <a:srgbClr val="ffffff"/>
              </a:solidFill>
              <a:latin typeface="Tahoma"/>
            </a:endParaRPr>
          </a:p>
        </p:txBody>
      </p:sp>
      <p:sp>
        <p:nvSpPr>
          <p:cNvPr id="118" name=""/>
          <p:cNvSpPr txBox="1"/>
          <p:nvPr/>
        </p:nvSpPr>
        <p:spPr>
          <a:xfrm>
            <a:off x="151920" y="1295280"/>
            <a:ext cx="8991720" cy="5181840"/>
          </a:xfrm>
          <a:prstGeom prst="rect">
            <a:avLst/>
          </a:prstGeom>
          <a:noFill/>
          <a:ln w="0">
            <a:noFill/>
          </a:ln>
        </p:spPr>
        <p:txBody>
          <a:bodyPr anchor="t">
            <a:normAutofit fontScale="93713"/>
          </a:bodyPr>
          <a:p>
            <a:pPr>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Methods are said to be </a:t>
            </a:r>
            <a:r>
              <a:rPr b="1" lang="en-US" sz="2000" spc="-1" strike="noStrike">
                <a:solidFill>
                  <a:srgbClr val="000000"/>
                </a:solidFill>
                <a:latin typeface="Tahoma"/>
              </a:rPr>
              <a:t>overloaded</a:t>
            </a:r>
            <a:r>
              <a:rPr b="0" lang="en-US" sz="2000" spc="-1" strike="noStrike">
                <a:solidFill>
                  <a:srgbClr val="000000"/>
                </a:solidFill>
                <a:latin typeface="Tahoma"/>
              </a:rPr>
              <a:t> when there are multiple methods with the same name but a different signature. </a:t>
            </a:r>
            <a:endParaRPr b="0" lang="en-US" sz="2000" spc="-1" strike="noStrike">
              <a:solidFill>
                <a:srgbClr val="000000"/>
              </a:solidFill>
              <a:latin typeface="Tahoma"/>
            </a:endParaRPr>
          </a:p>
          <a:p>
            <a:pPr>
              <a:lnSpc>
                <a:spcPct val="100000"/>
              </a:lnSpc>
              <a:spcBef>
                <a:spcPts val="425"/>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700" spc="-1" strike="noStrike">
                <a:solidFill>
                  <a:srgbClr val="000000"/>
                </a:solidFill>
                <a:latin typeface="Courier New"/>
              </a:rPr>
              <a:t>public class MyClass{</a:t>
            </a:r>
            <a:endParaRPr b="0" lang="en-US" sz="1700" spc="-1" strike="noStrike">
              <a:solidFill>
                <a:srgbClr val="000000"/>
              </a:solidFill>
              <a:latin typeface="Tahoma"/>
            </a:endParaRPr>
          </a:p>
          <a:p>
            <a:pPr>
              <a:lnSpc>
                <a:spcPct val="100000"/>
              </a:lnSpc>
              <a:spcBef>
                <a:spcPts val="425"/>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700" spc="-1" strike="noStrike">
                <a:solidFill>
                  <a:srgbClr val="000000"/>
                </a:solidFill>
                <a:latin typeface="Courier New"/>
              </a:rPr>
              <a:t>	</a:t>
            </a:r>
            <a:r>
              <a:rPr b="0" lang="en-US" sz="1700" spc="-1" strike="noStrike">
                <a:solidFill>
                  <a:srgbClr val="000000"/>
                </a:solidFill>
                <a:latin typeface="Courier New"/>
              </a:rPr>
              <a:t>public static void main(String[] args){</a:t>
            </a:r>
            <a:endParaRPr b="0" lang="en-US" sz="1700" spc="-1" strike="noStrike">
              <a:solidFill>
                <a:srgbClr val="000000"/>
              </a:solidFill>
              <a:latin typeface="Tahoma"/>
            </a:endParaRPr>
          </a:p>
          <a:p>
            <a:pPr>
              <a:lnSpc>
                <a:spcPct val="100000"/>
              </a:lnSpc>
              <a:spcBef>
                <a:spcPts val="425"/>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700" spc="-1" strike="noStrike">
                <a:solidFill>
                  <a:srgbClr val="000000"/>
                </a:solidFill>
                <a:latin typeface="Courier New"/>
              </a:rPr>
              <a:t>	</a:t>
            </a:r>
            <a:r>
              <a:rPr b="0" lang="en-US" sz="1700" spc="-1" strike="noStrike">
                <a:solidFill>
                  <a:srgbClr val="000000"/>
                </a:solidFill>
                <a:latin typeface="Courier New"/>
              </a:rPr>
              <a:t>	</a:t>
            </a:r>
            <a:r>
              <a:rPr b="0" lang="en-US" sz="1700" spc="-1" strike="noStrike">
                <a:solidFill>
                  <a:srgbClr val="000000"/>
                </a:solidFill>
                <a:latin typeface="Courier New"/>
              </a:rPr>
              <a:t>double a = add(1, 2) + add(1.8, 5.2) + add(1, 2, 3);</a:t>
            </a:r>
            <a:endParaRPr b="0" lang="en-US" sz="1700" spc="-1" strike="noStrike">
              <a:solidFill>
                <a:srgbClr val="000000"/>
              </a:solidFill>
              <a:latin typeface="Tahoma"/>
            </a:endParaRPr>
          </a:p>
          <a:p>
            <a:pPr>
              <a:lnSpc>
                <a:spcPct val="100000"/>
              </a:lnSpc>
              <a:spcBef>
                <a:spcPts val="425"/>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700" spc="-1" strike="noStrike">
                <a:solidFill>
                  <a:srgbClr val="000000"/>
                </a:solidFill>
                <a:latin typeface="Courier New"/>
              </a:rPr>
              <a:t>	</a:t>
            </a:r>
            <a:r>
              <a:rPr b="0" lang="en-US" sz="1700" spc="-1" strike="noStrike">
                <a:solidFill>
                  <a:srgbClr val="000000"/>
                </a:solidFill>
                <a:latin typeface="Courier New"/>
              </a:rPr>
              <a:t>	</a:t>
            </a:r>
            <a:r>
              <a:rPr b="0" lang="en-US" sz="1700" spc="-1" strike="noStrike">
                <a:solidFill>
                  <a:srgbClr val="000000"/>
                </a:solidFill>
                <a:latin typeface="Courier New"/>
              </a:rPr>
              <a:t>System.out.println(a); </a:t>
            </a:r>
            <a:r>
              <a:rPr b="0" lang="en-US" sz="1700" spc="-1" strike="noStrike">
                <a:solidFill>
                  <a:srgbClr val="00b050"/>
                </a:solidFill>
                <a:latin typeface="Courier New"/>
              </a:rPr>
              <a:t>// 16.0</a:t>
            </a:r>
            <a:endParaRPr b="0" lang="en-US" sz="1700" spc="-1" strike="noStrike">
              <a:solidFill>
                <a:srgbClr val="000000"/>
              </a:solidFill>
              <a:latin typeface="Tahoma"/>
            </a:endParaRPr>
          </a:p>
          <a:p>
            <a:pPr>
              <a:lnSpc>
                <a:spcPct val="100000"/>
              </a:lnSpc>
              <a:spcBef>
                <a:spcPts val="425"/>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700" spc="-1" strike="noStrike">
                <a:solidFill>
                  <a:srgbClr val="000000"/>
                </a:solidFill>
                <a:latin typeface="Courier New"/>
              </a:rPr>
              <a:t>	</a:t>
            </a:r>
            <a:r>
              <a:rPr b="0" lang="en-US" sz="1700" spc="-1" strike="noStrike">
                <a:solidFill>
                  <a:srgbClr val="000000"/>
                </a:solidFill>
                <a:latin typeface="Courier New"/>
              </a:rPr>
              <a:t>}</a:t>
            </a:r>
            <a:endParaRPr b="0" lang="en-US" sz="1700" spc="-1" strike="noStrike">
              <a:solidFill>
                <a:srgbClr val="000000"/>
              </a:solidFill>
              <a:latin typeface="Tahoma"/>
            </a:endParaRPr>
          </a:p>
          <a:p>
            <a:pPr>
              <a:lnSpc>
                <a:spcPct val="100000"/>
              </a:lnSpc>
              <a:spcBef>
                <a:spcPts val="425"/>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700" spc="-1" strike="noStrike">
                <a:solidFill>
                  <a:srgbClr val="000000"/>
                </a:solidFill>
                <a:latin typeface="Courier New"/>
              </a:rPr>
              <a:t>	</a:t>
            </a:r>
            <a:r>
              <a:rPr b="0" lang="en-US" sz="1700" spc="-1" strike="noStrike">
                <a:solidFill>
                  <a:srgbClr val="000000"/>
                </a:solidFill>
                <a:latin typeface="Courier New"/>
              </a:rPr>
              <a:t>public static int </a:t>
            </a:r>
            <a:r>
              <a:rPr b="0" lang="en-US" sz="1700" spc="-1" strike="noStrike">
                <a:solidFill>
                  <a:srgbClr val="ff0000"/>
                </a:solidFill>
                <a:latin typeface="Courier New"/>
              </a:rPr>
              <a:t>add</a:t>
            </a:r>
            <a:r>
              <a:rPr b="0" lang="en-US" sz="1700" spc="-1" strike="noStrike">
                <a:solidFill>
                  <a:srgbClr val="000000"/>
                </a:solidFill>
                <a:latin typeface="Courier New"/>
              </a:rPr>
              <a:t>(int x, int y){</a:t>
            </a:r>
            <a:endParaRPr b="0" lang="en-US" sz="1700" spc="-1" strike="noStrike">
              <a:solidFill>
                <a:srgbClr val="000000"/>
              </a:solidFill>
              <a:latin typeface="Tahoma"/>
            </a:endParaRPr>
          </a:p>
          <a:p>
            <a:pPr>
              <a:lnSpc>
                <a:spcPct val="100000"/>
              </a:lnSpc>
              <a:spcBef>
                <a:spcPts val="425"/>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700" spc="-1" strike="noStrike">
                <a:solidFill>
                  <a:srgbClr val="000000"/>
                </a:solidFill>
                <a:latin typeface="Courier New"/>
              </a:rPr>
              <a:t>	</a:t>
            </a:r>
            <a:r>
              <a:rPr b="0" lang="en-US" sz="1700" spc="-1" strike="noStrike">
                <a:solidFill>
                  <a:srgbClr val="000000"/>
                </a:solidFill>
                <a:latin typeface="Courier New"/>
              </a:rPr>
              <a:t>	</a:t>
            </a:r>
            <a:r>
              <a:rPr b="0" lang="en-US" sz="1700" spc="-1" strike="noStrike">
                <a:solidFill>
                  <a:srgbClr val="000000"/>
                </a:solidFill>
                <a:latin typeface="Courier New"/>
              </a:rPr>
              <a:t>return x + y;</a:t>
            </a:r>
            <a:endParaRPr b="0" lang="en-US" sz="1700" spc="-1" strike="noStrike">
              <a:solidFill>
                <a:srgbClr val="000000"/>
              </a:solidFill>
              <a:latin typeface="Tahoma"/>
            </a:endParaRPr>
          </a:p>
          <a:p>
            <a:pPr>
              <a:lnSpc>
                <a:spcPct val="100000"/>
              </a:lnSpc>
              <a:spcBef>
                <a:spcPts val="425"/>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700" spc="-1" strike="noStrike">
                <a:solidFill>
                  <a:srgbClr val="000000"/>
                </a:solidFill>
                <a:latin typeface="Courier New"/>
              </a:rPr>
              <a:t>	</a:t>
            </a:r>
            <a:r>
              <a:rPr b="0" lang="en-US" sz="1700" spc="-1" strike="noStrike">
                <a:solidFill>
                  <a:srgbClr val="000000"/>
                </a:solidFill>
                <a:latin typeface="Courier New"/>
              </a:rPr>
              <a:t>}</a:t>
            </a:r>
            <a:endParaRPr b="0" lang="en-US" sz="1700" spc="-1" strike="noStrike">
              <a:solidFill>
                <a:srgbClr val="000000"/>
              </a:solidFill>
              <a:latin typeface="Tahoma"/>
            </a:endParaRPr>
          </a:p>
          <a:p>
            <a:pPr>
              <a:lnSpc>
                <a:spcPct val="100000"/>
              </a:lnSpc>
              <a:spcBef>
                <a:spcPts val="425"/>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700" spc="-1" strike="noStrike">
                <a:solidFill>
                  <a:srgbClr val="000000"/>
                </a:solidFill>
                <a:latin typeface="Courier New"/>
              </a:rPr>
              <a:t>	</a:t>
            </a:r>
            <a:r>
              <a:rPr b="0" lang="en-US" sz="1700" spc="-1" strike="noStrike">
                <a:solidFill>
                  <a:srgbClr val="000000"/>
                </a:solidFill>
                <a:latin typeface="Courier New"/>
              </a:rPr>
              <a:t>public static double </a:t>
            </a:r>
            <a:r>
              <a:rPr b="0" lang="en-US" sz="1700" spc="-1" strike="noStrike">
                <a:solidFill>
                  <a:srgbClr val="ff0000"/>
                </a:solidFill>
                <a:latin typeface="Courier New"/>
              </a:rPr>
              <a:t>add</a:t>
            </a:r>
            <a:r>
              <a:rPr b="0" lang="en-US" sz="1700" spc="-1" strike="noStrike">
                <a:solidFill>
                  <a:srgbClr val="000000"/>
                </a:solidFill>
                <a:latin typeface="Courier New"/>
              </a:rPr>
              <a:t>(double x, double y){</a:t>
            </a:r>
            <a:endParaRPr b="0" lang="en-US" sz="1700" spc="-1" strike="noStrike">
              <a:solidFill>
                <a:srgbClr val="000000"/>
              </a:solidFill>
              <a:latin typeface="Tahoma"/>
            </a:endParaRPr>
          </a:p>
          <a:p>
            <a:pPr>
              <a:lnSpc>
                <a:spcPct val="100000"/>
              </a:lnSpc>
              <a:spcBef>
                <a:spcPts val="425"/>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700" spc="-1" strike="noStrike">
                <a:solidFill>
                  <a:srgbClr val="000000"/>
                </a:solidFill>
                <a:latin typeface="Courier New"/>
              </a:rPr>
              <a:t>	</a:t>
            </a:r>
            <a:r>
              <a:rPr b="0" lang="en-US" sz="1700" spc="-1" strike="noStrike">
                <a:solidFill>
                  <a:srgbClr val="000000"/>
                </a:solidFill>
                <a:latin typeface="Courier New"/>
              </a:rPr>
              <a:t>	</a:t>
            </a:r>
            <a:r>
              <a:rPr b="0" lang="en-US" sz="1700" spc="-1" strike="noStrike">
                <a:solidFill>
                  <a:srgbClr val="000000"/>
                </a:solidFill>
                <a:latin typeface="Courier New"/>
              </a:rPr>
              <a:t>return x + y;</a:t>
            </a:r>
            <a:endParaRPr b="0" lang="en-US" sz="1700" spc="-1" strike="noStrike">
              <a:solidFill>
                <a:srgbClr val="000000"/>
              </a:solidFill>
              <a:latin typeface="Tahoma"/>
            </a:endParaRPr>
          </a:p>
          <a:p>
            <a:pPr>
              <a:lnSpc>
                <a:spcPct val="100000"/>
              </a:lnSpc>
              <a:spcBef>
                <a:spcPts val="425"/>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700" spc="-1" strike="noStrike">
                <a:solidFill>
                  <a:srgbClr val="000000"/>
                </a:solidFill>
                <a:latin typeface="Courier New"/>
              </a:rPr>
              <a:t>	</a:t>
            </a:r>
            <a:r>
              <a:rPr b="0" lang="en-US" sz="1700" spc="-1" strike="noStrike">
                <a:solidFill>
                  <a:srgbClr val="000000"/>
                </a:solidFill>
                <a:latin typeface="Courier New"/>
              </a:rPr>
              <a:t>}</a:t>
            </a:r>
            <a:endParaRPr b="0" lang="en-US" sz="1700" spc="-1" strike="noStrike">
              <a:solidFill>
                <a:srgbClr val="000000"/>
              </a:solidFill>
              <a:latin typeface="Tahoma"/>
            </a:endParaRPr>
          </a:p>
          <a:p>
            <a:pPr>
              <a:lnSpc>
                <a:spcPct val="100000"/>
              </a:lnSpc>
              <a:spcBef>
                <a:spcPts val="425"/>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700" spc="-1" strike="noStrike">
                <a:solidFill>
                  <a:srgbClr val="000000"/>
                </a:solidFill>
                <a:latin typeface="Courier New"/>
              </a:rPr>
              <a:t>	</a:t>
            </a:r>
            <a:r>
              <a:rPr b="0" lang="en-US" sz="1700" spc="-1" strike="noStrike">
                <a:solidFill>
                  <a:srgbClr val="000000"/>
                </a:solidFill>
                <a:latin typeface="Courier New"/>
              </a:rPr>
              <a:t>public static int </a:t>
            </a:r>
            <a:r>
              <a:rPr b="0" lang="en-US" sz="1700" spc="-1" strike="noStrike">
                <a:solidFill>
                  <a:srgbClr val="ff0000"/>
                </a:solidFill>
                <a:latin typeface="Courier New"/>
              </a:rPr>
              <a:t>add</a:t>
            </a:r>
            <a:r>
              <a:rPr b="0" lang="en-US" sz="1700" spc="-1" strike="noStrike">
                <a:solidFill>
                  <a:srgbClr val="000000"/>
                </a:solidFill>
                <a:latin typeface="Courier New"/>
              </a:rPr>
              <a:t>(int x, int y, int z){</a:t>
            </a:r>
            <a:endParaRPr b="0" lang="en-US" sz="1700" spc="-1" strike="noStrike">
              <a:solidFill>
                <a:srgbClr val="000000"/>
              </a:solidFill>
              <a:latin typeface="Tahoma"/>
            </a:endParaRPr>
          </a:p>
          <a:p>
            <a:pPr>
              <a:lnSpc>
                <a:spcPct val="100000"/>
              </a:lnSpc>
              <a:spcBef>
                <a:spcPts val="425"/>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700" spc="-1" strike="noStrike">
                <a:solidFill>
                  <a:srgbClr val="000000"/>
                </a:solidFill>
                <a:latin typeface="Courier New"/>
              </a:rPr>
              <a:t>	</a:t>
            </a:r>
            <a:r>
              <a:rPr b="0" lang="en-US" sz="1700" spc="-1" strike="noStrike">
                <a:solidFill>
                  <a:srgbClr val="000000"/>
                </a:solidFill>
                <a:latin typeface="Courier New"/>
              </a:rPr>
              <a:t>	</a:t>
            </a:r>
            <a:r>
              <a:rPr b="0" lang="en-US" sz="1700" spc="-1" strike="noStrike">
                <a:solidFill>
                  <a:srgbClr val="000000"/>
                </a:solidFill>
                <a:latin typeface="Courier New"/>
              </a:rPr>
              <a:t>return x + y + z;</a:t>
            </a:r>
            <a:endParaRPr b="0" lang="en-US" sz="1700" spc="-1" strike="noStrike">
              <a:solidFill>
                <a:srgbClr val="000000"/>
              </a:solidFill>
              <a:latin typeface="Tahoma"/>
            </a:endParaRPr>
          </a:p>
          <a:p>
            <a:pPr>
              <a:lnSpc>
                <a:spcPct val="100000"/>
              </a:lnSpc>
              <a:spcBef>
                <a:spcPts val="425"/>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700" spc="-1" strike="noStrike">
                <a:solidFill>
                  <a:srgbClr val="000000"/>
                </a:solidFill>
                <a:latin typeface="Courier New"/>
              </a:rPr>
              <a:t>	</a:t>
            </a:r>
            <a:r>
              <a:rPr b="0" lang="en-US" sz="1700" spc="-1" strike="noStrike">
                <a:solidFill>
                  <a:srgbClr val="000000"/>
                </a:solidFill>
                <a:latin typeface="Courier New"/>
              </a:rPr>
              <a:t>}</a:t>
            </a:r>
            <a:endParaRPr b="0" lang="en-US" sz="1700" spc="-1" strike="noStrike">
              <a:solidFill>
                <a:srgbClr val="000000"/>
              </a:solidFill>
              <a:latin typeface="Tahoma"/>
            </a:endParaRPr>
          </a:p>
          <a:p>
            <a:pPr>
              <a:lnSpc>
                <a:spcPct val="100000"/>
              </a:lnSpc>
              <a:spcBef>
                <a:spcPts val="425"/>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700" spc="-1" strike="noStrike">
                <a:solidFill>
                  <a:srgbClr val="000000"/>
                </a:solidFill>
                <a:latin typeface="Courier New"/>
              </a:rPr>
              <a:t>}</a:t>
            </a:r>
            <a:endParaRPr b="0" lang="en-US" sz="1700" spc="-1" strike="noStrike">
              <a:solidFill>
                <a:srgbClr val="000000"/>
              </a:solidFill>
              <a:latin typeface="Tahoma"/>
            </a:endParaRPr>
          </a:p>
          <a:p>
            <a:pPr>
              <a:lnSpc>
                <a:spcPct val="100000"/>
              </a:lnSpc>
              <a:spcBef>
                <a:spcPts val="4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1800" spc="-1" strike="noStrike">
              <a:solidFill>
                <a:srgbClr val="000000"/>
              </a:solidFill>
              <a:latin typeface="Tahoma"/>
            </a:endParaRPr>
          </a:p>
          <a:p>
            <a:pPr>
              <a:lnSpc>
                <a:spcPct val="100000"/>
              </a:lnSpc>
              <a:spcBef>
                <a:spcPts val="4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1800" spc="-1" strike="noStrike">
              <a:solidFill>
                <a:srgbClr val="000000"/>
              </a:solidFill>
              <a:latin typeface="Tahoma"/>
            </a:endParaRPr>
          </a:p>
          <a:p>
            <a:pPr>
              <a:lnSpc>
                <a:spcPct val="100000"/>
              </a:lnSpc>
              <a:spcBef>
                <a:spcPts val="4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1800" spc="-1" strike="noStrike">
              <a:solidFill>
                <a:srgbClr val="000000"/>
              </a:solidFill>
              <a:latin typeface="Tahoma"/>
            </a:endParaRPr>
          </a:p>
        </p:txBody>
      </p:sp>
      <p:sp>
        <p:nvSpPr>
          <p:cNvPr id="119" name="TextBox 5"/>
          <p:cNvSpPr/>
          <p:nvPr/>
        </p:nvSpPr>
        <p:spPr>
          <a:xfrm>
            <a:off x="6494400" y="1787400"/>
            <a:ext cx="1752840" cy="581400"/>
          </a:xfrm>
          <a:prstGeom prst="rect">
            <a:avLst/>
          </a:prstGeom>
          <a:noFill/>
          <a:ln w="0">
            <a:noFill/>
          </a:ln>
        </p:spPr>
        <p:style>
          <a:lnRef idx="0"/>
          <a:fillRef idx="0"/>
          <a:effectRef idx="0"/>
          <a:fontRef idx="minor"/>
        </p:style>
        <p:txBody>
          <a:bodyPr lIns="90000" rIns="90000" tIns="46800" bIns="46800" anchor="t">
            <a:spAutoFit/>
          </a:bodyPr>
          <a:p>
            <a:pP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1600" spc="-1" strike="noStrike">
                <a:solidFill>
                  <a:srgbClr val="ff0000"/>
                </a:solidFill>
                <a:latin typeface="Arial"/>
              </a:rPr>
              <a:t>Three methods named “add”.</a:t>
            </a:r>
            <a:endParaRPr b="0" lang="en-US" sz="1600" spc="-1" strike="noStrike">
              <a:solidFill>
                <a:srgbClr val="000000"/>
              </a:solidFill>
              <a:latin typeface="Arial"/>
            </a:endParaRPr>
          </a:p>
        </p:txBody>
      </p:sp>
      <p:cxnSp>
        <p:nvCxnSpPr>
          <p:cNvPr id="120" name="Straight Arrow Connector 4"/>
          <p:cNvCxnSpPr/>
          <p:nvPr/>
        </p:nvCxnSpPr>
        <p:spPr>
          <a:xfrm flipH="1">
            <a:off x="4114080" y="2971800"/>
            <a:ext cx="153000" cy="534240"/>
          </a:xfrm>
          <a:prstGeom prst="straightConnector1">
            <a:avLst/>
          </a:prstGeom>
          <a:ln w="38160">
            <a:solidFill>
              <a:srgbClr val="000000"/>
            </a:solidFill>
            <a:miter/>
            <a:tailEnd len="med" type="triangle" w="med"/>
          </a:ln>
        </p:spPr>
      </p:cxnSp>
      <p:cxnSp>
        <p:nvCxnSpPr>
          <p:cNvPr id="121" name="Straight Arrow Connector 7"/>
          <p:cNvCxnSpPr/>
          <p:nvPr/>
        </p:nvCxnSpPr>
        <p:spPr>
          <a:xfrm flipH="1">
            <a:off x="5714640" y="2971800"/>
            <a:ext cx="534240" cy="1448640"/>
          </a:xfrm>
          <a:prstGeom prst="straightConnector1">
            <a:avLst/>
          </a:prstGeom>
          <a:ln w="38160">
            <a:solidFill>
              <a:srgbClr val="000000"/>
            </a:solidFill>
            <a:miter/>
            <a:tailEnd len="med" type="triangle" w="med"/>
          </a:ln>
        </p:spPr>
      </p:cxnSp>
      <p:cxnSp>
        <p:nvCxnSpPr>
          <p:cNvPr id="122" name="Straight Arrow Connector 10"/>
          <p:cNvCxnSpPr/>
          <p:nvPr/>
        </p:nvCxnSpPr>
        <p:spPr>
          <a:xfrm flipH="1">
            <a:off x="6705360" y="2865240"/>
            <a:ext cx="1519920" cy="2392920"/>
          </a:xfrm>
          <a:prstGeom prst="straightConnector1">
            <a:avLst/>
          </a:prstGeom>
          <a:ln w="38160">
            <a:solidFill>
              <a:srgbClr val="000000"/>
            </a:solidFill>
            <a:miter/>
            <a:tailEnd len="med" type="triangle" w="med"/>
          </a:ln>
        </p:spPr>
      </p:cxnSp>
    </p:spTree>
  </p:cSld>
  <mc:AlternateContent>
    <mc:Choice Requires="p14">
      <p:transition spd="slow" p14:dur="2000"/>
    </mc:Choice>
    <mc:Fallback>
      <p:transition spd="slow"/>
    </mc:Fallback>
  </mc:AlternateContent>
  <p:timing>
    <p:tnLst>
      <p:par>
        <p:cTn id="539" dur="indefinite" restart="never" nodeType="tmRoot">
          <p:childTnLst>
            <p:seq>
              <p:cTn id="540" dur="indefinite" nodeType="mainSeq">
                <p:childTnLst>
                  <p:par>
                    <p:cTn id="541" nodeType="clickEffect" fill="hold">
                      <p:stCondLst>
                        <p:cond delay="indefinite"/>
                      </p:stCondLst>
                      <p:childTnLst>
                        <p:par>
                          <p:cTn id="542" nodeType="withEffect" fill="hold">
                            <p:stCondLst>
                              <p:cond delay="0"/>
                            </p:stCondLst>
                            <p:childTnLst>
                              <p:par>
                                <p:cTn id="543" nodeType="clickEffect" fill="hold" presetClass="entr" presetID="1">
                                  <p:stCondLst>
                                    <p:cond delay="0"/>
                                  </p:stCondLst>
                                  <p:childTnLst>
                                    <p:set>
                                      <p:cBhvr>
                                        <p:cTn id="544" dur="1" fill="hold">
                                          <p:stCondLst>
                                            <p:cond delay="0"/>
                                          </p:stCondLst>
                                        </p:cTn>
                                        <p:tgtEl>
                                          <p:spTgt spid="118">
                                            <p:txEl>
                                              <p:pRg st="1" end="1"/>
                                            </p:txEl>
                                          </p:spTgt>
                                        </p:tgtEl>
                                        <p:attrNameLst>
                                          <p:attrName>style.visibility</p:attrName>
                                        </p:attrNameLst>
                                      </p:cBhvr>
                                      <p:to>
                                        <p:strVal val="visible"/>
                                      </p:to>
                                    </p:set>
                                  </p:childTnLst>
                                </p:cTn>
                              </p:par>
                              <p:par>
                                <p:cTn id="545" nodeType="withEffect" fill="hold" presetClass="entr" presetID="1">
                                  <p:stCondLst>
                                    <p:cond delay="0"/>
                                  </p:stCondLst>
                                  <p:childTnLst>
                                    <p:set>
                                      <p:cBhvr>
                                        <p:cTn id="546" dur="1" fill="hold">
                                          <p:stCondLst>
                                            <p:cond delay="0"/>
                                          </p:stCondLst>
                                        </p:cTn>
                                        <p:tgtEl>
                                          <p:spTgt spid="118">
                                            <p:txEl>
                                              <p:pRg st="2" end="2"/>
                                            </p:txEl>
                                          </p:spTgt>
                                        </p:tgtEl>
                                        <p:attrNameLst>
                                          <p:attrName>style.visibility</p:attrName>
                                        </p:attrNameLst>
                                      </p:cBhvr>
                                      <p:to>
                                        <p:strVal val="visible"/>
                                      </p:to>
                                    </p:set>
                                  </p:childTnLst>
                                </p:cTn>
                              </p:par>
                              <p:par>
                                <p:cTn id="547" nodeType="withEffect" fill="hold" presetClass="entr" presetID="1">
                                  <p:stCondLst>
                                    <p:cond delay="0"/>
                                  </p:stCondLst>
                                  <p:childTnLst>
                                    <p:set>
                                      <p:cBhvr>
                                        <p:cTn id="548" dur="1" fill="hold">
                                          <p:stCondLst>
                                            <p:cond delay="0"/>
                                          </p:stCondLst>
                                        </p:cTn>
                                        <p:tgtEl>
                                          <p:spTgt spid="118">
                                            <p:txEl>
                                              <p:pRg st="3" end="3"/>
                                            </p:txEl>
                                          </p:spTgt>
                                        </p:tgtEl>
                                        <p:attrNameLst>
                                          <p:attrName>style.visibility</p:attrName>
                                        </p:attrNameLst>
                                      </p:cBhvr>
                                      <p:to>
                                        <p:strVal val="visible"/>
                                      </p:to>
                                    </p:set>
                                  </p:childTnLst>
                                </p:cTn>
                              </p:par>
                              <p:par>
                                <p:cTn id="549" nodeType="withEffect" fill="hold" presetClass="entr" presetID="1">
                                  <p:stCondLst>
                                    <p:cond delay="0"/>
                                  </p:stCondLst>
                                  <p:childTnLst>
                                    <p:set>
                                      <p:cBhvr>
                                        <p:cTn id="550" dur="1" fill="hold">
                                          <p:stCondLst>
                                            <p:cond delay="0"/>
                                          </p:stCondLst>
                                        </p:cTn>
                                        <p:tgtEl>
                                          <p:spTgt spid="118">
                                            <p:txEl>
                                              <p:pRg st="4" end="4"/>
                                            </p:txEl>
                                          </p:spTgt>
                                        </p:tgtEl>
                                        <p:attrNameLst>
                                          <p:attrName>style.visibility</p:attrName>
                                        </p:attrNameLst>
                                      </p:cBhvr>
                                      <p:to>
                                        <p:strVal val="visible"/>
                                      </p:to>
                                    </p:set>
                                  </p:childTnLst>
                                </p:cTn>
                              </p:par>
                              <p:par>
                                <p:cTn id="551" nodeType="withEffect" fill="hold" presetClass="entr" presetID="1">
                                  <p:stCondLst>
                                    <p:cond delay="0"/>
                                  </p:stCondLst>
                                  <p:childTnLst>
                                    <p:set>
                                      <p:cBhvr>
                                        <p:cTn id="552" dur="1" fill="hold">
                                          <p:stCondLst>
                                            <p:cond delay="0"/>
                                          </p:stCondLst>
                                        </p:cTn>
                                        <p:tgtEl>
                                          <p:spTgt spid="118">
                                            <p:txEl>
                                              <p:pRg st="5" end="5"/>
                                            </p:txEl>
                                          </p:spTgt>
                                        </p:tgtEl>
                                        <p:attrNameLst>
                                          <p:attrName>style.visibility</p:attrName>
                                        </p:attrNameLst>
                                      </p:cBhvr>
                                      <p:to>
                                        <p:strVal val="visible"/>
                                      </p:to>
                                    </p:set>
                                  </p:childTnLst>
                                </p:cTn>
                              </p:par>
                              <p:par>
                                <p:cTn id="553" nodeType="withEffect" fill="hold" presetClass="entr" presetID="1">
                                  <p:stCondLst>
                                    <p:cond delay="0"/>
                                  </p:stCondLst>
                                  <p:childTnLst>
                                    <p:set>
                                      <p:cBhvr>
                                        <p:cTn id="554" dur="1" fill="hold">
                                          <p:stCondLst>
                                            <p:cond delay="0"/>
                                          </p:stCondLst>
                                        </p:cTn>
                                        <p:tgtEl>
                                          <p:spTgt spid="118">
                                            <p:txEl>
                                              <p:pRg st="6" end="6"/>
                                            </p:txEl>
                                          </p:spTgt>
                                        </p:tgtEl>
                                        <p:attrNameLst>
                                          <p:attrName>style.visibility</p:attrName>
                                        </p:attrNameLst>
                                      </p:cBhvr>
                                      <p:to>
                                        <p:strVal val="visible"/>
                                      </p:to>
                                    </p:set>
                                  </p:childTnLst>
                                </p:cTn>
                              </p:par>
                              <p:par>
                                <p:cTn id="555" nodeType="withEffect" fill="hold" presetClass="entr" presetID="1">
                                  <p:stCondLst>
                                    <p:cond delay="0"/>
                                  </p:stCondLst>
                                  <p:childTnLst>
                                    <p:set>
                                      <p:cBhvr>
                                        <p:cTn id="556" dur="1" fill="hold">
                                          <p:stCondLst>
                                            <p:cond delay="0"/>
                                          </p:stCondLst>
                                        </p:cTn>
                                        <p:tgtEl>
                                          <p:spTgt spid="118">
                                            <p:txEl>
                                              <p:pRg st="7" end="7"/>
                                            </p:txEl>
                                          </p:spTgt>
                                        </p:tgtEl>
                                        <p:attrNameLst>
                                          <p:attrName>style.visibility</p:attrName>
                                        </p:attrNameLst>
                                      </p:cBhvr>
                                      <p:to>
                                        <p:strVal val="visible"/>
                                      </p:to>
                                    </p:set>
                                  </p:childTnLst>
                                </p:cTn>
                              </p:par>
                              <p:par>
                                <p:cTn id="557" nodeType="withEffect" fill="hold" presetClass="entr" presetID="1">
                                  <p:stCondLst>
                                    <p:cond delay="0"/>
                                  </p:stCondLst>
                                  <p:childTnLst>
                                    <p:set>
                                      <p:cBhvr>
                                        <p:cTn id="558" dur="1" fill="hold">
                                          <p:stCondLst>
                                            <p:cond delay="0"/>
                                          </p:stCondLst>
                                        </p:cTn>
                                        <p:tgtEl>
                                          <p:spTgt spid="118">
                                            <p:txEl>
                                              <p:pRg st="8" end="8"/>
                                            </p:txEl>
                                          </p:spTgt>
                                        </p:tgtEl>
                                        <p:attrNameLst>
                                          <p:attrName>style.visibility</p:attrName>
                                        </p:attrNameLst>
                                      </p:cBhvr>
                                      <p:to>
                                        <p:strVal val="visible"/>
                                      </p:to>
                                    </p:set>
                                  </p:childTnLst>
                                </p:cTn>
                              </p:par>
                              <p:par>
                                <p:cTn id="559" nodeType="withEffect" fill="hold" presetClass="entr" presetID="1">
                                  <p:stCondLst>
                                    <p:cond delay="0"/>
                                  </p:stCondLst>
                                  <p:childTnLst>
                                    <p:set>
                                      <p:cBhvr>
                                        <p:cTn id="560" dur="1" fill="hold">
                                          <p:stCondLst>
                                            <p:cond delay="0"/>
                                          </p:stCondLst>
                                        </p:cTn>
                                        <p:tgtEl>
                                          <p:spTgt spid="118">
                                            <p:txEl>
                                              <p:pRg st="9" end="9"/>
                                            </p:txEl>
                                          </p:spTgt>
                                        </p:tgtEl>
                                        <p:attrNameLst>
                                          <p:attrName>style.visibility</p:attrName>
                                        </p:attrNameLst>
                                      </p:cBhvr>
                                      <p:to>
                                        <p:strVal val="visible"/>
                                      </p:to>
                                    </p:set>
                                  </p:childTnLst>
                                </p:cTn>
                              </p:par>
                              <p:par>
                                <p:cTn id="561" nodeType="withEffect" fill="hold" presetClass="entr" presetID="1">
                                  <p:stCondLst>
                                    <p:cond delay="0"/>
                                  </p:stCondLst>
                                  <p:childTnLst>
                                    <p:set>
                                      <p:cBhvr>
                                        <p:cTn id="562" dur="1" fill="hold">
                                          <p:stCondLst>
                                            <p:cond delay="0"/>
                                          </p:stCondLst>
                                        </p:cTn>
                                        <p:tgtEl>
                                          <p:spTgt spid="118">
                                            <p:txEl>
                                              <p:pRg st="10" end="10"/>
                                            </p:txEl>
                                          </p:spTgt>
                                        </p:tgtEl>
                                        <p:attrNameLst>
                                          <p:attrName>style.visibility</p:attrName>
                                        </p:attrNameLst>
                                      </p:cBhvr>
                                      <p:to>
                                        <p:strVal val="visible"/>
                                      </p:to>
                                    </p:set>
                                  </p:childTnLst>
                                </p:cTn>
                              </p:par>
                              <p:par>
                                <p:cTn id="563" nodeType="withEffect" fill="hold" presetClass="entr" presetID="1">
                                  <p:stCondLst>
                                    <p:cond delay="0"/>
                                  </p:stCondLst>
                                  <p:childTnLst>
                                    <p:set>
                                      <p:cBhvr>
                                        <p:cTn id="564" dur="1" fill="hold">
                                          <p:stCondLst>
                                            <p:cond delay="0"/>
                                          </p:stCondLst>
                                        </p:cTn>
                                        <p:tgtEl>
                                          <p:spTgt spid="118">
                                            <p:txEl>
                                              <p:pRg st="11" end="11"/>
                                            </p:txEl>
                                          </p:spTgt>
                                        </p:tgtEl>
                                        <p:attrNameLst>
                                          <p:attrName>style.visibility</p:attrName>
                                        </p:attrNameLst>
                                      </p:cBhvr>
                                      <p:to>
                                        <p:strVal val="visible"/>
                                      </p:to>
                                    </p:set>
                                  </p:childTnLst>
                                </p:cTn>
                              </p:par>
                              <p:par>
                                <p:cTn id="565" nodeType="withEffect" fill="hold" presetClass="entr" presetID="1">
                                  <p:stCondLst>
                                    <p:cond delay="0"/>
                                  </p:stCondLst>
                                  <p:childTnLst>
                                    <p:set>
                                      <p:cBhvr>
                                        <p:cTn id="566" dur="1" fill="hold">
                                          <p:stCondLst>
                                            <p:cond delay="0"/>
                                          </p:stCondLst>
                                        </p:cTn>
                                        <p:tgtEl>
                                          <p:spTgt spid="118">
                                            <p:txEl>
                                              <p:pRg st="12" end="12"/>
                                            </p:txEl>
                                          </p:spTgt>
                                        </p:tgtEl>
                                        <p:attrNameLst>
                                          <p:attrName>style.visibility</p:attrName>
                                        </p:attrNameLst>
                                      </p:cBhvr>
                                      <p:to>
                                        <p:strVal val="visible"/>
                                      </p:to>
                                    </p:set>
                                  </p:childTnLst>
                                </p:cTn>
                              </p:par>
                              <p:par>
                                <p:cTn id="567" nodeType="withEffect" fill="hold" presetClass="entr" presetID="1">
                                  <p:stCondLst>
                                    <p:cond delay="0"/>
                                  </p:stCondLst>
                                  <p:childTnLst>
                                    <p:set>
                                      <p:cBhvr>
                                        <p:cTn id="568" dur="1" fill="hold">
                                          <p:stCondLst>
                                            <p:cond delay="0"/>
                                          </p:stCondLst>
                                        </p:cTn>
                                        <p:tgtEl>
                                          <p:spTgt spid="118">
                                            <p:txEl>
                                              <p:pRg st="13" end="13"/>
                                            </p:txEl>
                                          </p:spTgt>
                                        </p:tgtEl>
                                        <p:attrNameLst>
                                          <p:attrName>style.visibility</p:attrName>
                                        </p:attrNameLst>
                                      </p:cBhvr>
                                      <p:to>
                                        <p:strVal val="visible"/>
                                      </p:to>
                                    </p:set>
                                  </p:childTnLst>
                                </p:cTn>
                              </p:par>
                              <p:par>
                                <p:cTn id="569" nodeType="withEffect" fill="hold" presetClass="entr" presetID="1">
                                  <p:stCondLst>
                                    <p:cond delay="0"/>
                                  </p:stCondLst>
                                  <p:childTnLst>
                                    <p:set>
                                      <p:cBhvr>
                                        <p:cTn id="570" dur="1" fill="hold">
                                          <p:stCondLst>
                                            <p:cond delay="0"/>
                                          </p:stCondLst>
                                        </p:cTn>
                                        <p:tgtEl>
                                          <p:spTgt spid="118">
                                            <p:txEl>
                                              <p:pRg st="14" end="14"/>
                                            </p:txEl>
                                          </p:spTgt>
                                        </p:tgtEl>
                                        <p:attrNameLst>
                                          <p:attrName>style.visibility</p:attrName>
                                        </p:attrNameLst>
                                      </p:cBhvr>
                                      <p:to>
                                        <p:strVal val="visible"/>
                                      </p:to>
                                    </p:set>
                                  </p:childTnLst>
                                </p:cTn>
                              </p:par>
                              <p:par>
                                <p:cTn id="571" nodeType="withEffect" fill="hold" presetClass="entr" presetID="1">
                                  <p:stCondLst>
                                    <p:cond delay="0"/>
                                  </p:stCondLst>
                                  <p:childTnLst>
                                    <p:set>
                                      <p:cBhvr>
                                        <p:cTn id="572" dur="1" fill="hold">
                                          <p:stCondLst>
                                            <p:cond delay="0"/>
                                          </p:stCondLst>
                                        </p:cTn>
                                        <p:tgtEl>
                                          <p:spTgt spid="118">
                                            <p:txEl>
                                              <p:pRg st="15" end="15"/>
                                            </p:txEl>
                                          </p:spTgt>
                                        </p:tgtEl>
                                        <p:attrNameLst>
                                          <p:attrName>style.visibility</p:attrName>
                                        </p:attrNameLst>
                                      </p:cBhvr>
                                      <p:to>
                                        <p:strVal val="visible"/>
                                      </p:to>
                                    </p:set>
                                  </p:childTnLst>
                                </p:cTn>
                              </p:par>
                            </p:childTnLst>
                          </p:cTn>
                        </p:par>
                      </p:childTnLst>
                    </p:cTn>
                  </p:par>
                  <p:par>
                    <p:cTn id="573" nodeType="clickEffect" fill="hold">
                      <p:stCondLst>
                        <p:cond delay="indefinite"/>
                      </p:stCondLst>
                      <p:childTnLst>
                        <p:par>
                          <p:cTn id="574" nodeType="withEffect" fill="hold">
                            <p:stCondLst>
                              <p:cond delay="0"/>
                            </p:stCondLst>
                            <p:childTnLst>
                              <p:par>
                                <p:cTn id="575" nodeType="clickEffect" fill="hold" presetClass="entr" presetID="1">
                                  <p:stCondLst>
                                    <p:cond delay="0"/>
                                  </p:stCondLst>
                                  <p:childTnLst>
                                    <p:set>
                                      <p:cBhvr>
                                        <p:cTn id="576" dur="1" fill="hold">
                                          <p:stCondLst>
                                            <p:cond delay="0"/>
                                          </p:stCondLst>
                                        </p:cTn>
                                        <p:tgtEl>
                                          <p:spTgt spid="119"/>
                                        </p:tgtEl>
                                        <p:attrNameLst>
                                          <p:attrName>style.visibility</p:attrName>
                                        </p:attrNameLst>
                                      </p:cBhvr>
                                      <p:to>
                                        <p:strVal val="visible"/>
                                      </p:to>
                                    </p:set>
                                  </p:childTnLst>
                                </p:cTn>
                              </p:par>
                              <p:par>
                                <p:cTn id="577" nodeType="withEffect" fill="hold" presetClass="entr" presetID="1">
                                  <p:stCondLst>
                                    <p:cond delay="0"/>
                                  </p:stCondLst>
                                  <p:childTnLst>
                                    <p:set>
                                      <p:cBhvr>
                                        <p:cTn id="578" dur="1" fill="hold">
                                          <p:stCondLst>
                                            <p:cond delay="0"/>
                                          </p:stCondLst>
                                        </p:cTn>
                                        <p:tgtEl>
                                          <p:spTgt spid="120"/>
                                        </p:tgtEl>
                                        <p:attrNameLst>
                                          <p:attrName>style.visibility</p:attrName>
                                        </p:attrNameLst>
                                      </p:cBhvr>
                                      <p:to>
                                        <p:strVal val="visible"/>
                                      </p:to>
                                    </p:set>
                                  </p:childTnLst>
                                </p:cTn>
                              </p:par>
                              <p:par>
                                <p:cTn id="579" nodeType="withEffect" fill="hold" presetClass="entr" presetID="1">
                                  <p:stCondLst>
                                    <p:cond delay="0"/>
                                  </p:stCondLst>
                                  <p:childTnLst>
                                    <p:set>
                                      <p:cBhvr>
                                        <p:cTn id="580" dur="1" fill="hold">
                                          <p:stCondLst>
                                            <p:cond delay="0"/>
                                          </p:stCondLst>
                                        </p:cTn>
                                        <p:tgtEl>
                                          <p:spTgt spid="121"/>
                                        </p:tgtEl>
                                        <p:attrNameLst>
                                          <p:attrName>style.visibility</p:attrName>
                                        </p:attrNameLst>
                                      </p:cBhvr>
                                      <p:to>
                                        <p:strVal val="visible"/>
                                      </p:to>
                                    </p:set>
                                  </p:childTnLst>
                                </p:cTn>
                              </p:par>
                              <p:par>
                                <p:cTn id="581" nodeType="withEffect" fill="hold" presetClass="entr" presetID="1">
                                  <p:stCondLst>
                                    <p:cond delay="0"/>
                                  </p:stCondLst>
                                  <p:childTnLst>
                                    <p:set>
                                      <p:cBhvr>
                                        <p:cTn id="582" dur="1" fill="hold">
                                          <p:stCondLst>
                                            <p:cond delay="0"/>
                                          </p:stCondLst>
                                        </p:cTn>
                                        <p:tgtEl>
                                          <p:spTgt spid="122"/>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3" name="PlaceHolder 1"/>
          <p:cNvSpPr>
            <a:spLocks noGrp="1"/>
          </p:cNvSpPr>
          <p:nvPr>
            <p:ph type="title"/>
          </p:nvPr>
        </p:nvSpPr>
        <p:spPr>
          <a:xfrm>
            <a:off x="457200" y="-360"/>
            <a:ext cx="8229600" cy="1143000"/>
          </a:xfrm>
          <a:prstGeom prst="rect">
            <a:avLst/>
          </a:prstGeom>
          <a:noFill/>
          <a:ln w="0">
            <a:noFill/>
          </a:ln>
        </p:spPr>
        <p:txBody>
          <a:bodyPr lIns="91440" rIns="91440" tIns="45720" bIns="45720" anchor="ctr">
            <a:noAutofit/>
          </a:bodyPr>
          <a:p>
            <a:pPr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4400" spc="-1" strike="noStrike">
                <a:solidFill>
                  <a:srgbClr val="ffffff"/>
                </a:solidFill>
                <a:latin typeface="Tahoma"/>
              </a:rPr>
              <a:t>Value Semantics</a:t>
            </a:r>
            <a:endParaRPr b="1" lang="en-US" sz="4400" spc="-1" strike="noStrike">
              <a:solidFill>
                <a:srgbClr val="ffffff"/>
              </a:solidFill>
              <a:latin typeface="Tahoma"/>
            </a:endParaRPr>
          </a:p>
        </p:txBody>
      </p:sp>
      <p:sp>
        <p:nvSpPr>
          <p:cNvPr id="124" name=""/>
          <p:cNvSpPr txBox="1"/>
          <p:nvPr/>
        </p:nvSpPr>
        <p:spPr>
          <a:xfrm>
            <a:off x="151920" y="1294920"/>
            <a:ext cx="8991720" cy="5410440"/>
          </a:xfrm>
          <a:prstGeom prst="rect">
            <a:avLst/>
          </a:prstGeom>
          <a:noFill/>
          <a:ln w="0">
            <a:noFill/>
          </a:ln>
        </p:spPr>
        <p:txBody>
          <a:bodyPr anchor="t">
            <a:normAutofit fontScale="93713" lnSpcReduction="20000"/>
          </a:bodyPr>
          <a:p>
            <a:pPr>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Parameters are passed using </a:t>
            </a:r>
            <a:r>
              <a:rPr b="1" lang="en-US" sz="2000" spc="-1" strike="noStrike">
                <a:solidFill>
                  <a:srgbClr val="000000"/>
                </a:solidFill>
                <a:latin typeface="Tahoma"/>
              </a:rPr>
              <a:t>call by value or value semantics</a:t>
            </a:r>
            <a:r>
              <a:rPr b="0" lang="en-US" sz="2000" spc="-1" strike="noStrike">
                <a:solidFill>
                  <a:srgbClr val="000000"/>
                </a:solidFill>
                <a:latin typeface="Tahoma"/>
              </a:rPr>
              <a:t>. Call by value initializes the formal parameters with copies of the actual parameters.</a:t>
            </a:r>
            <a:endParaRPr b="0" lang="en-US" sz="2000" spc="-1" strike="noStrike">
              <a:solidFill>
                <a:srgbClr val="000000"/>
              </a:solidFill>
              <a:latin typeface="Tahoma"/>
            </a:endParaRPr>
          </a:p>
          <a:p>
            <a:pPr>
              <a:lnSpc>
                <a:spcPct val="11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When primitive variables (</a:t>
            </a:r>
            <a:r>
              <a:rPr b="0" lang="en-US" sz="2000" spc="-1" strike="noStrike">
                <a:solidFill>
                  <a:srgbClr val="000000"/>
                </a:solidFill>
                <a:latin typeface="Courier New"/>
              </a:rPr>
              <a:t>int</a:t>
            </a:r>
            <a:r>
              <a:rPr b="0" lang="en-US" sz="2000" spc="-1" strike="noStrike">
                <a:solidFill>
                  <a:srgbClr val="000000"/>
                </a:solidFill>
                <a:latin typeface="Tahoma"/>
              </a:rPr>
              <a:t>, </a:t>
            </a:r>
            <a:r>
              <a:rPr b="0" lang="en-US" sz="2000" spc="-1" strike="noStrike">
                <a:solidFill>
                  <a:srgbClr val="000000"/>
                </a:solidFill>
                <a:latin typeface="Courier New"/>
              </a:rPr>
              <a:t>double,boolean</a:t>
            </a:r>
            <a:r>
              <a:rPr b="0" lang="en-US" sz="2000" spc="-1" strike="noStrike">
                <a:solidFill>
                  <a:srgbClr val="000000"/>
                </a:solidFill>
                <a:latin typeface="Tahoma"/>
              </a:rPr>
              <a:t>) and String(the only object class that does this) are passed as parameters, </a:t>
            </a:r>
            <a:r>
              <a:rPr b="1" lang="en-US" sz="2000" spc="-1" strike="noStrike">
                <a:solidFill>
                  <a:srgbClr val="000000"/>
                </a:solidFill>
                <a:latin typeface="Tahoma"/>
              </a:rPr>
              <a:t>their values are copied.</a:t>
            </a:r>
            <a:endParaRPr b="0" lang="en-US" sz="2000" spc="-1" strike="noStrike">
              <a:solidFill>
                <a:srgbClr val="000000"/>
              </a:solidFill>
              <a:latin typeface="Tahoma"/>
            </a:endParaRPr>
          </a:p>
          <a:p>
            <a:pPr lvl="1" marL="625320" indent="-279360">
              <a:lnSpc>
                <a:spcPct val="110000"/>
              </a:lnSpc>
              <a:spcBef>
                <a:spcPts val="499"/>
              </a:spcBef>
              <a:buClr>
                <a:srgbClr val="ff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ff0000"/>
                </a:solidFill>
                <a:latin typeface="Tahoma"/>
              </a:rPr>
              <a:t>Modifying the parameter will not affect the variable passed in. </a:t>
            </a:r>
            <a:endParaRPr b="0" lang="en-US" sz="2000" spc="-1" strike="noStrike">
              <a:solidFill>
                <a:srgbClr val="000000"/>
              </a:solidFill>
              <a:latin typeface="Tahoma"/>
            </a:endParaRPr>
          </a:p>
          <a:p>
            <a:pPr>
              <a:lnSpc>
                <a:spcPct val="100000"/>
              </a:lnSpc>
              <a:spcBef>
                <a:spcPts val="4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1600" spc="-1" strike="noStrike">
              <a:solidFill>
                <a:srgbClr val="000000"/>
              </a:solidFill>
              <a:latin typeface="Tahoma"/>
            </a:endParaRPr>
          </a:p>
          <a:p>
            <a:pPr>
              <a:lnSpc>
                <a:spcPct val="100000"/>
              </a:lnSpc>
              <a:spcBef>
                <a:spcPts val="4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600" spc="-1" strike="noStrike">
                <a:solidFill>
                  <a:srgbClr val="000000"/>
                </a:solidFill>
                <a:latin typeface="Courier New"/>
              </a:rPr>
              <a:t>public class MyClass{</a:t>
            </a:r>
            <a:endParaRPr b="0" lang="en-US" sz="1600" spc="-1" strike="noStrike">
              <a:solidFill>
                <a:srgbClr val="000000"/>
              </a:solidFill>
              <a:latin typeface="Tahoma"/>
            </a:endParaRPr>
          </a:p>
          <a:p>
            <a:pPr>
              <a:lnSpc>
                <a:spcPct val="100000"/>
              </a:lnSpc>
              <a:spcBef>
                <a:spcPts val="4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600" spc="-1" strike="noStrike">
                <a:solidFill>
                  <a:srgbClr val="000000"/>
                </a:solidFill>
                <a:latin typeface="Courier New"/>
              </a:rPr>
              <a:t>	</a:t>
            </a:r>
            <a:r>
              <a:rPr b="0" lang="en-US" sz="1600" spc="-1" strike="noStrike">
                <a:solidFill>
                  <a:srgbClr val="000000"/>
                </a:solidFill>
                <a:latin typeface="Courier New"/>
              </a:rPr>
              <a:t>public static void main(String[] args){</a:t>
            </a:r>
            <a:endParaRPr b="0" lang="en-US" sz="1600" spc="-1" strike="noStrike">
              <a:solidFill>
                <a:srgbClr val="000000"/>
              </a:solidFill>
              <a:latin typeface="Tahoma"/>
            </a:endParaRPr>
          </a:p>
          <a:p>
            <a:pPr lvl="1" marL="625320" indent="-279360">
              <a:lnSpc>
                <a:spcPct val="90000"/>
              </a:lnSpc>
              <a:spcBef>
                <a:spcPts val="4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600" spc="-1" strike="noStrike">
                <a:solidFill>
                  <a:srgbClr val="000000"/>
                </a:solidFill>
                <a:latin typeface="Courier New"/>
              </a:rPr>
              <a:t>	</a:t>
            </a:r>
            <a:r>
              <a:rPr b="0" lang="en-US" sz="1600" spc="-1" strike="noStrike">
                <a:solidFill>
                  <a:srgbClr val="000000"/>
                </a:solidFill>
                <a:latin typeface="Courier New"/>
              </a:rPr>
              <a:t>	</a:t>
            </a:r>
            <a:r>
              <a:rPr b="0" lang="en-US" sz="1600" spc="-1" strike="noStrike">
                <a:solidFill>
                  <a:srgbClr val="000000"/>
                </a:solidFill>
                <a:latin typeface="Courier New"/>
              </a:rPr>
              <a:t>	</a:t>
            </a:r>
            <a:r>
              <a:rPr b="0" lang="en-US" sz="1600" spc="-1" strike="noStrike">
                <a:solidFill>
                  <a:srgbClr val="000000"/>
                </a:solidFill>
                <a:latin typeface="Courier New"/>
              </a:rPr>
              <a:t>int x = 23;</a:t>
            </a:r>
            <a:endParaRPr b="0" lang="en-US" sz="1600" spc="-1" strike="noStrike">
              <a:solidFill>
                <a:srgbClr val="000000"/>
              </a:solidFill>
              <a:latin typeface="Tahoma"/>
            </a:endParaRPr>
          </a:p>
          <a:p>
            <a:pPr lvl="1" marL="625320" indent="-279360">
              <a:lnSpc>
                <a:spcPct val="90000"/>
              </a:lnSpc>
              <a:spcBef>
                <a:spcPts val="4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1600" spc="-1" strike="noStrike">
                <a:solidFill>
                  <a:srgbClr val="000000"/>
                </a:solidFill>
                <a:latin typeface="Courier New"/>
              </a:rPr>
              <a:t>    </a:t>
            </a:r>
            <a:r>
              <a:rPr b="1" lang="en-US" sz="1600" spc="-1" strike="noStrike">
                <a:solidFill>
                  <a:srgbClr val="000000"/>
                </a:solidFill>
                <a:latin typeface="Courier New"/>
              </a:rPr>
              <a:t>	</a:t>
            </a:r>
            <a:r>
              <a:rPr b="1" lang="en-US" sz="1600" spc="-1" strike="noStrike">
                <a:solidFill>
                  <a:srgbClr val="000000"/>
                </a:solidFill>
                <a:latin typeface="Courier New"/>
              </a:rPr>
              <a:t>	</a:t>
            </a:r>
            <a:r>
              <a:rPr b="1" lang="en-US" sz="1600" spc="-1" strike="noStrike">
                <a:solidFill>
                  <a:srgbClr val="000000"/>
                </a:solidFill>
                <a:latin typeface="Courier New"/>
              </a:rPr>
              <a:t>strange(x);</a:t>
            </a:r>
            <a:endParaRPr b="0" lang="en-US" sz="1600" spc="-1" strike="noStrike">
              <a:solidFill>
                <a:srgbClr val="000000"/>
              </a:solidFill>
              <a:latin typeface="Tahoma"/>
            </a:endParaRPr>
          </a:p>
          <a:p>
            <a:pPr lvl="1" marL="625320" indent="-279360">
              <a:lnSpc>
                <a:spcPct val="90000"/>
              </a:lnSpc>
              <a:spcBef>
                <a:spcPts val="4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600" spc="-1" strike="noStrike">
                <a:solidFill>
                  <a:srgbClr val="000000"/>
                </a:solidFill>
                <a:latin typeface="Courier New"/>
              </a:rPr>
              <a:t>    </a:t>
            </a:r>
            <a:r>
              <a:rPr b="0" lang="en-US" sz="1600" spc="-1" strike="noStrike">
                <a:solidFill>
                  <a:srgbClr val="000000"/>
                </a:solidFill>
                <a:latin typeface="Courier New"/>
              </a:rPr>
              <a:t>	</a:t>
            </a:r>
            <a:r>
              <a:rPr b="0" lang="en-US" sz="1600" spc="-1" strike="noStrike">
                <a:solidFill>
                  <a:srgbClr val="000000"/>
                </a:solidFill>
                <a:latin typeface="Courier New"/>
              </a:rPr>
              <a:t>	</a:t>
            </a:r>
            <a:r>
              <a:rPr b="0" lang="en-US" sz="1600" spc="-1" strike="noStrike">
                <a:solidFill>
                  <a:srgbClr val="000000"/>
                </a:solidFill>
                <a:latin typeface="Courier New"/>
              </a:rPr>
              <a:t>System.out.println("2. x = " + </a:t>
            </a:r>
            <a:r>
              <a:rPr b="1" lang="en-US" sz="1600" spc="-1" strike="noStrike">
                <a:solidFill>
                  <a:srgbClr val="000000"/>
                </a:solidFill>
                <a:latin typeface="Courier New"/>
              </a:rPr>
              <a:t>x</a:t>
            </a:r>
            <a:r>
              <a:rPr b="0" lang="en-US" sz="1600" spc="-1" strike="noStrike">
                <a:solidFill>
                  <a:srgbClr val="000000"/>
                </a:solidFill>
                <a:latin typeface="Courier New"/>
              </a:rPr>
              <a:t>);</a:t>
            </a:r>
            <a:endParaRPr b="0" lang="en-US" sz="1600" spc="-1" strike="noStrike">
              <a:solidFill>
                <a:srgbClr val="000000"/>
              </a:solidFill>
              <a:latin typeface="Tahoma"/>
            </a:endParaRPr>
          </a:p>
          <a:p>
            <a:pPr>
              <a:lnSpc>
                <a:spcPct val="100000"/>
              </a:lnSpc>
              <a:spcBef>
                <a:spcPts val="4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600" spc="-1" strike="noStrike">
                <a:solidFill>
                  <a:srgbClr val="000000"/>
                </a:solidFill>
                <a:latin typeface="Courier New"/>
              </a:rPr>
              <a:t>	</a:t>
            </a:r>
            <a:r>
              <a:rPr b="0" lang="en-US" sz="1600" spc="-1" strike="noStrike">
                <a:solidFill>
                  <a:srgbClr val="000000"/>
                </a:solidFill>
                <a:latin typeface="Courier New"/>
              </a:rPr>
              <a:t>}</a:t>
            </a:r>
            <a:endParaRPr b="0" lang="en-US" sz="1600" spc="-1" strike="noStrike">
              <a:solidFill>
                <a:srgbClr val="000000"/>
              </a:solidFill>
              <a:latin typeface="Tahoma"/>
            </a:endParaRPr>
          </a:p>
          <a:p>
            <a:pPr>
              <a:lnSpc>
                <a:spcPct val="100000"/>
              </a:lnSpc>
              <a:spcBef>
                <a:spcPts val="4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600" spc="-1" strike="noStrike">
                <a:solidFill>
                  <a:srgbClr val="000000"/>
                </a:solidFill>
                <a:latin typeface="Courier New"/>
              </a:rPr>
              <a:t>	</a:t>
            </a:r>
            <a:r>
              <a:rPr b="0" lang="en-US" sz="1600" spc="-1" strike="noStrike">
                <a:solidFill>
                  <a:srgbClr val="000000"/>
                </a:solidFill>
                <a:latin typeface="Courier New"/>
              </a:rPr>
              <a:t>public static void strange(int x){</a:t>
            </a:r>
            <a:endParaRPr b="0" lang="en-US" sz="1600" spc="-1" strike="noStrike">
              <a:solidFill>
                <a:srgbClr val="000000"/>
              </a:solidFill>
              <a:latin typeface="Tahoma"/>
            </a:endParaRPr>
          </a:p>
          <a:p>
            <a:pPr lvl="1" marL="625320" indent="-279360">
              <a:lnSpc>
                <a:spcPct val="90000"/>
              </a:lnSpc>
              <a:spcBef>
                <a:spcPts val="4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600" spc="-1" strike="noStrike">
                <a:solidFill>
                  <a:srgbClr val="000000"/>
                </a:solidFill>
                <a:latin typeface="Courier New"/>
              </a:rPr>
              <a:t>	</a:t>
            </a:r>
            <a:r>
              <a:rPr b="0" lang="en-US" sz="1600" spc="-1" strike="noStrike">
                <a:solidFill>
                  <a:srgbClr val="000000"/>
                </a:solidFill>
                <a:latin typeface="Courier New"/>
              </a:rPr>
              <a:t>  </a:t>
            </a:r>
            <a:r>
              <a:rPr b="0" lang="en-US" sz="1600" spc="-1" strike="noStrike">
                <a:solidFill>
                  <a:srgbClr val="000000"/>
                </a:solidFill>
                <a:latin typeface="Courier New"/>
              </a:rPr>
              <a:t>	</a:t>
            </a:r>
            <a:r>
              <a:rPr b="0" lang="en-US" sz="1600" spc="-1" strike="noStrike">
                <a:solidFill>
                  <a:srgbClr val="000000"/>
                </a:solidFill>
                <a:latin typeface="Courier New"/>
              </a:rPr>
              <a:t>	</a:t>
            </a:r>
            <a:r>
              <a:rPr b="1" lang="en-US" sz="1600" spc="-1" strike="noStrike">
                <a:solidFill>
                  <a:srgbClr val="000000"/>
                </a:solidFill>
                <a:latin typeface="Courier New"/>
              </a:rPr>
              <a:t>x = x + 1;</a:t>
            </a:r>
            <a:endParaRPr b="0" lang="en-US" sz="1600" spc="-1" strike="noStrike">
              <a:solidFill>
                <a:srgbClr val="000000"/>
              </a:solidFill>
              <a:latin typeface="Tahoma"/>
            </a:endParaRPr>
          </a:p>
          <a:p>
            <a:pPr lvl="1" marL="625320" indent="-279360">
              <a:lnSpc>
                <a:spcPct val="90000"/>
              </a:lnSpc>
              <a:spcBef>
                <a:spcPts val="4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600" spc="-1" strike="noStrike">
                <a:solidFill>
                  <a:srgbClr val="000000"/>
                </a:solidFill>
                <a:latin typeface="Courier New"/>
              </a:rPr>
              <a:t>   </a:t>
            </a:r>
            <a:r>
              <a:rPr b="0" lang="en-US" sz="1600" spc="-1" strike="noStrike">
                <a:solidFill>
                  <a:srgbClr val="000000"/>
                </a:solidFill>
                <a:latin typeface="Courier New"/>
              </a:rPr>
              <a:t>	</a:t>
            </a:r>
            <a:r>
              <a:rPr b="0" lang="en-US" sz="1600" spc="-1" strike="noStrike">
                <a:solidFill>
                  <a:srgbClr val="000000"/>
                </a:solidFill>
                <a:latin typeface="Courier New"/>
              </a:rPr>
              <a:t>	</a:t>
            </a:r>
            <a:r>
              <a:rPr b="0" lang="en-US" sz="1600" spc="-1" strike="noStrike">
                <a:solidFill>
                  <a:srgbClr val="000000"/>
                </a:solidFill>
                <a:latin typeface="Courier New"/>
              </a:rPr>
              <a:t>System.out.println("1. x = " + </a:t>
            </a:r>
            <a:r>
              <a:rPr b="1" lang="en-US" sz="1600" spc="-1" strike="noStrike">
                <a:solidFill>
                  <a:srgbClr val="000000"/>
                </a:solidFill>
                <a:latin typeface="Courier New"/>
              </a:rPr>
              <a:t>x</a:t>
            </a:r>
            <a:r>
              <a:rPr b="0" lang="en-US" sz="1600" spc="-1" strike="noStrike">
                <a:solidFill>
                  <a:srgbClr val="000000"/>
                </a:solidFill>
                <a:latin typeface="Courier New"/>
              </a:rPr>
              <a:t>);</a:t>
            </a:r>
            <a:endParaRPr b="0" lang="en-US" sz="1600" spc="-1" strike="noStrike">
              <a:solidFill>
                <a:srgbClr val="000000"/>
              </a:solidFill>
              <a:latin typeface="Tahoma"/>
            </a:endParaRPr>
          </a:p>
          <a:p>
            <a:pPr>
              <a:lnSpc>
                <a:spcPct val="100000"/>
              </a:lnSpc>
              <a:spcBef>
                <a:spcPts val="4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600" spc="-1" strike="noStrike">
                <a:solidFill>
                  <a:srgbClr val="000000"/>
                </a:solidFill>
                <a:latin typeface="Courier New"/>
              </a:rPr>
              <a:t>	</a:t>
            </a:r>
            <a:r>
              <a:rPr b="0" lang="en-US" sz="1600" spc="-1" strike="noStrike">
                <a:solidFill>
                  <a:srgbClr val="000000"/>
                </a:solidFill>
                <a:latin typeface="Courier New"/>
              </a:rPr>
              <a:t>}</a:t>
            </a:r>
            <a:endParaRPr b="0" lang="en-US" sz="1600" spc="-1" strike="noStrike">
              <a:solidFill>
                <a:srgbClr val="000000"/>
              </a:solidFill>
              <a:latin typeface="Tahoma"/>
            </a:endParaRPr>
          </a:p>
          <a:p>
            <a:pPr>
              <a:lnSpc>
                <a:spcPct val="100000"/>
              </a:lnSpc>
              <a:spcBef>
                <a:spcPts val="4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600" spc="-1" strike="noStrike">
                <a:solidFill>
                  <a:srgbClr val="000000"/>
                </a:solidFill>
                <a:latin typeface="Courier New"/>
              </a:rPr>
              <a:t>}</a:t>
            </a:r>
            <a:endParaRPr b="0" lang="en-US" sz="1600" spc="-1" strike="noStrike">
              <a:solidFill>
                <a:srgbClr val="000000"/>
              </a:solidFill>
              <a:latin typeface="Tahoma"/>
            </a:endParaRPr>
          </a:p>
          <a:p>
            <a:pPr>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Note: The value of x in main did not change. </a:t>
            </a:r>
            <a:endParaRPr b="0" lang="en-US" sz="2000" spc="-1" strike="noStrike">
              <a:solidFill>
                <a:srgbClr val="000000"/>
              </a:solidFill>
              <a:latin typeface="Tahoma"/>
            </a:endParaRPr>
          </a:p>
          <a:p>
            <a:pPr>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Tahoma"/>
            </a:endParaRPr>
          </a:p>
        </p:txBody>
      </p:sp>
      <p:sp>
        <p:nvSpPr>
          <p:cNvPr id="125" name="Text Box 7"/>
          <p:cNvSpPr/>
          <p:nvPr/>
        </p:nvSpPr>
        <p:spPr>
          <a:xfrm>
            <a:off x="7162920" y="5033880"/>
            <a:ext cx="1590480" cy="1130400"/>
          </a:xfrm>
          <a:prstGeom prst="rect">
            <a:avLst/>
          </a:prstGeom>
          <a:noFill/>
          <a:ln w="9360">
            <a:solidFill>
              <a:srgbClr val="000000"/>
            </a:solidFill>
            <a:miter/>
          </a:ln>
        </p:spPr>
        <p:style>
          <a:lnRef idx="0"/>
          <a:fillRef idx="0"/>
          <a:effectRef idx="0"/>
          <a:fontRef idx="minor"/>
        </p:style>
        <p:txBody>
          <a:bodyPr lIns="90000" rIns="90000" tIns="46800" bIns="46800" anchor="t">
            <a:sp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ff0000"/>
                </a:solidFill>
                <a:latin typeface="Tahoma"/>
                <a:ea typeface="Arial"/>
              </a:rPr>
              <a:t>Output:</a:t>
            </a:r>
            <a:endParaRPr b="0" lang="en-US" sz="2000" spc="-1" strike="noStrike">
              <a:solidFill>
                <a:srgbClr val="000000"/>
              </a:solidFill>
              <a:latin typeface="Arial"/>
            </a:endParaRPr>
          </a:p>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800" spc="-1" strike="noStrike">
              <a:solidFill>
                <a:srgbClr val="000000"/>
              </a:solidFill>
              <a:latin typeface="Arial"/>
            </a:endParaRPr>
          </a:p>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ff0000"/>
                </a:solidFill>
                <a:latin typeface="Courier New"/>
                <a:ea typeface="Arial"/>
              </a:rPr>
              <a:t>1. x = 24</a:t>
            </a:r>
            <a:endParaRPr b="0" lang="en-US" sz="2000" spc="-1" strike="noStrike">
              <a:solidFill>
                <a:srgbClr val="000000"/>
              </a:solidFill>
              <a:latin typeface="Arial"/>
            </a:endParaRPr>
          </a:p>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ff0000"/>
                </a:solidFill>
                <a:latin typeface="Courier New"/>
                <a:ea typeface="Arial"/>
              </a:rPr>
              <a:t>2. x = 23</a:t>
            </a:r>
            <a:endParaRPr b="0" lang="en-US" sz="2000" spc="-1" strike="noStrike">
              <a:solidFill>
                <a:srgbClr val="000000"/>
              </a:solidFill>
              <a:latin typeface="Arial"/>
            </a:endParaRPr>
          </a:p>
        </p:txBody>
      </p:sp>
      <p:sp>
        <p:nvSpPr>
          <p:cNvPr id="126" name="Text Box 7"/>
          <p:cNvSpPr/>
          <p:nvPr/>
        </p:nvSpPr>
        <p:spPr>
          <a:xfrm>
            <a:off x="6367320" y="3579840"/>
            <a:ext cx="2471760" cy="1312560"/>
          </a:xfrm>
          <a:prstGeom prst="rect">
            <a:avLst/>
          </a:prstGeom>
          <a:noFill/>
          <a:ln w="9360">
            <a:solidFill>
              <a:srgbClr val="000000"/>
            </a:solidFill>
            <a:miter/>
          </a:ln>
        </p:spPr>
        <p:style>
          <a:lnRef idx="0"/>
          <a:fillRef idx="0"/>
          <a:effectRef idx="0"/>
          <a:fontRef idx="minor"/>
        </p:style>
        <p:txBody>
          <a:bodyPr lIns="90000" rIns="90000" tIns="46800" bIns="46800" anchor="t">
            <a:sp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1600" spc="-1" strike="noStrike">
                <a:solidFill>
                  <a:srgbClr val="ff0000"/>
                </a:solidFill>
                <a:latin typeface="Courier New"/>
                <a:ea typeface="Arial"/>
              </a:rPr>
              <a:t>The x variable in main is different than the x variable in strange.</a:t>
            </a:r>
            <a:endParaRPr b="0" lang="en-US" sz="1600" spc="-1" strike="noStrike">
              <a:solidFill>
                <a:srgbClr val="000000"/>
              </a:solidFill>
              <a:latin typeface="Arial"/>
            </a:endParaRPr>
          </a:p>
        </p:txBody>
      </p:sp>
    </p:spTree>
  </p:cSld>
  <mc:AlternateContent>
    <mc:Choice Requires="p14">
      <p:transition spd="slow" p14:dur="2000"/>
    </mc:Choice>
    <mc:Fallback>
      <p:transition spd="slow"/>
    </mc:Fallback>
  </mc:AlternateContent>
  <p:timing>
    <p:tnLst>
      <p:par>
        <p:cTn id="583" dur="indefinite" restart="never" nodeType="tmRoot">
          <p:childTnLst>
            <p:seq>
              <p:cTn id="584" dur="indefinite" nodeType="mainSeq">
                <p:childTnLst>
                  <p:par>
                    <p:cTn id="585" nodeType="clickEffect" fill="hold">
                      <p:stCondLst>
                        <p:cond delay="indefinite"/>
                      </p:stCondLst>
                      <p:childTnLst>
                        <p:par>
                          <p:cTn id="586" nodeType="withEffect" fill="hold">
                            <p:stCondLst>
                              <p:cond delay="0"/>
                            </p:stCondLst>
                            <p:childTnLst>
                              <p:par>
                                <p:cTn id="587" nodeType="clickEffect" fill="hold" presetClass="entr" presetID="1">
                                  <p:stCondLst>
                                    <p:cond delay="0"/>
                                  </p:stCondLst>
                                  <p:childTnLst>
                                    <p:set>
                                      <p:cBhvr>
                                        <p:cTn id="588" dur="1" fill="hold">
                                          <p:stCondLst>
                                            <p:cond delay="0"/>
                                          </p:stCondLst>
                                        </p:cTn>
                                        <p:tgtEl>
                                          <p:spTgt spid="124">
                                            <p:txEl>
                                              <p:pRg st="1" end="1"/>
                                            </p:txEl>
                                          </p:spTgt>
                                        </p:tgtEl>
                                        <p:attrNameLst>
                                          <p:attrName>style.visibility</p:attrName>
                                        </p:attrNameLst>
                                      </p:cBhvr>
                                      <p:to>
                                        <p:strVal val="visible"/>
                                      </p:to>
                                    </p:set>
                                  </p:childTnLst>
                                </p:cTn>
                              </p:par>
                            </p:childTnLst>
                          </p:cTn>
                        </p:par>
                      </p:childTnLst>
                    </p:cTn>
                  </p:par>
                  <p:par>
                    <p:cTn id="589" nodeType="clickEffect" fill="hold">
                      <p:stCondLst>
                        <p:cond delay="indefinite"/>
                      </p:stCondLst>
                      <p:childTnLst>
                        <p:par>
                          <p:cTn id="590" nodeType="withEffect" fill="hold">
                            <p:stCondLst>
                              <p:cond delay="0"/>
                            </p:stCondLst>
                            <p:childTnLst>
                              <p:par>
                                <p:cTn id="591" nodeType="clickEffect" fill="hold" presetClass="entr" presetID="1">
                                  <p:stCondLst>
                                    <p:cond delay="0"/>
                                  </p:stCondLst>
                                  <p:childTnLst>
                                    <p:set>
                                      <p:cBhvr>
                                        <p:cTn id="592" dur="1" fill="hold">
                                          <p:stCondLst>
                                            <p:cond delay="0"/>
                                          </p:stCondLst>
                                        </p:cTn>
                                        <p:tgtEl>
                                          <p:spTgt spid="124">
                                            <p:txEl>
                                              <p:pRg st="2" end="2"/>
                                            </p:txEl>
                                          </p:spTgt>
                                        </p:tgtEl>
                                        <p:attrNameLst>
                                          <p:attrName>style.visibility</p:attrName>
                                        </p:attrNameLst>
                                      </p:cBhvr>
                                      <p:to>
                                        <p:strVal val="visible"/>
                                      </p:to>
                                    </p:set>
                                  </p:childTnLst>
                                </p:cTn>
                              </p:par>
                            </p:childTnLst>
                          </p:cTn>
                        </p:par>
                      </p:childTnLst>
                    </p:cTn>
                  </p:par>
                  <p:par>
                    <p:cTn id="593" nodeType="clickEffect" fill="hold">
                      <p:stCondLst>
                        <p:cond delay="indefinite"/>
                      </p:stCondLst>
                      <p:childTnLst>
                        <p:par>
                          <p:cTn id="594" nodeType="withEffect" fill="hold">
                            <p:stCondLst>
                              <p:cond delay="0"/>
                            </p:stCondLst>
                            <p:childTnLst>
                              <p:par>
                                <p:cTn id="595" nodeType="clickEffect" fill="hold" presetClass="entr" presetID="1">
                                  <p:stCondLst>
                                    <p:cond delay="0"/>
                                  </p:stCondLst>
                                  <p:childTnLst>
                                    <p:set>
                                      <p:cBhvr>
                                        <p:cTn id="596" dur="1" fill="hold">
                                          <p:stCondLst>
                                            <p:cond delay="0"/>
                                          </p:stCondLst>
                                        </p:cTn>
                                        <p:tgtEl>
                                          <p:spTgt spid="124">
                                            <p:txEl>
                                              <p:pRg st="4" end="4"/>
                                            </p:txEl>
                                          </p:spTgt>
                                        </p:tgtEl>
                                        <p:attrNameLst>
                                          <p:attrName>style.visibility</p:attrName>
                                        </p:attrNameLst>
                                      </p:cBhvr>
                                      <p:to>
                                        <p:strVal val="visible"/>
                                      </p:to>
                                    </p:set>
                                  </p:childTnLst>
                                </p:cTn>
                              </p:par>
                              <p:par>
                                <p:cTn id="597" nodeType="withEffect" fill="hold" presetClass="entr" presetID="1">
                                  <p:stCondLst>
                                    <p:cond delay="0"/>
                                  </p:stCondLst>
                                  <p:childTnLst>
                                    <p:set>
                                      <p:cBhvr>
                                        <p:cTn id="598" dur="1" fill="hold">
                                          <p:stCondLst>
                                            <p:cond delay="0"/>
                                          </p:stCondLst>
                                        </p:cTn>
                                        <p:tgtEl>
                                          <p:spTgt spid="124">
                                            <p:txEl>
                                              <p:pRg st="5" end="5"/>
                                            </p:txEl>
                                          </p:spTgt>
                                        </p:tgtEl>
                                        <p:attrNameLst>
                                          <p:attrName>style.visibility</p:attrName>
                                        </p:attrNameLst>
                                      </p:cBhvr>
                                      <p:to>
                                        <p:strVal val="visible"/>
                                      </p:to>
                                    </p:set>
                                  </p:childTnLst>
                                </p:cTn>
                              </p:par>
                              <p:par>
                                <p:cTn id="599" nodeType="withEffect" fill="hold" presetClass="entr" presetID="1">
                                  <p:stCondLst>
                                    <p:cond delay="0"/>
                                  </p:stCondLst>
                                  <p:childTnLst>
                                    <p:set>
                                      <p:cBhvr>
                                        <p:cTn id="600" dur="1" fill="hold">
                                          <p:stCondLst>
                                            <p:cond delay="0"/>
                                          </p:stCondLst>
                                        </p:cTn>
                                        <p:tgtEl>
                                          <p:spTgt spid="124">
                                            <p:txEl>
                                              <p:pRg st="6" end="6"/>
                                            </p:txEl>
                                          </p:spTgt>
                                        </p:tgtEl>
                                        <p:attrNameLst>
                                          <p:attrName>style.visibility</p:attrName>
                                        </p:attrNameLst>
                                      </p:cBhvr>
                                      <p:to>
                                        <p:strVal val="visible"/>
                                      </p:to>
                                    </p:set>
                                  </p:childTnLst>
                                </p:cTn>
                              </p:par>
                              <p:par>
                                <p:cTn id="601" nodeType="withEffect" fill="hold" presetClass="entr" presetID="1">
                                  <p:stCondLst>
                                    <p:cond delay="0"/>
                                  </p:stCondLst>
                                  <p:childTnLst>
                                    <p:set>
                                      <p:cBhvr>
                                        <p:cTn id="602" dur="1" fill="hold">
                                          <p:stCondLst>
                                            <p:cond delay="0"/>
                                          </p:stCondLst>
                                        </p:cTn>
                                        <p:tgtEl>
                                          <p:spTgt spid="124">
                                            <p:txEl>
                                              <p:pRg st="7" end="7"/>
                                            </p:txEl>
                                          </p:spTgt>
                                        </p:tgtEl>
                                        <p:attrNameLst>
                                          <p:attrName>style.visibility</p:attrName>
                                        </p:attrNameLst>
                                      </p:cBhvr>
                                      <p:to>
                                        <p:strVal val="visible"/>
                                      </p:to>
                                    </p:set>
                                  </p:childTnLst>
                                </p:cTn>
                              </p:par>
                              <p:par>
                                <p:cTn id="603" nodeType="withEffect" fill="hold" presetClass="entr" presetID="1">
                                  <p:stCondLst>
                                    <p:cond delay="0"/>
                                  </p:stCondLst>
                                  <p:childTnLst>
                                    <p:set>
                                      <p:cBhvr>
                                        <p:cTn id="604" dur="1" fill="hold">
                                          <p:stCondLst>
                                            <p:cond delay="0"/>
                                          </p:stCondLst>
                                        </p:cTn>
                                        <p:tgtEl>
                                          <p:spTgt spid="124">
                                            <p:txEl>
                                              <p:pRg st="8" end="8"/>
                                            </p:txEl>
                                          </p:spTgt>
                                        </p:tgtEl>
                                        <p:attrNameLst>
                                          <p:attrName>style.visibility</p:attrName>
                                        </p:attrNameLst>
                                      </p:cBhvr>
                                      <p:to>
                                        <p:strVal val="visible"/>
                                      </p:to>
                                    </p:set>
                                  </p:childTnLst>
                                </p:cTn>
                              </p:par>
                              <p:par>
                                <p:cTn id="605" nodeType="withEffect" fill="hold" presetClass="entr" presetID="1">
                                  <p:stCondLst>
                                    <p:cond delay="0"/>
                                  </p:stCondLst>
                                  <p:childTnLst>
                                    <p:set>
                                      <p:cBhvr>
                                        <p:cTn id="606" dur="1" fill="hold">
                                          <p:stCondLst>
                                            <p:cond delay="0"/>
                                          </p:stCondLst>
                                        </p:cTn>
                                        <p:tgtEl>
                                          <p:spTgt spid="124">
                                            <p:txEl>
                                              <p:pRg st="9" end="9"/>
                                            </p:txEl>
                                          </p:spTgt>
                                        </p:tgtEl>
                                        <p:attrNameLst>
                                          <p:attrName>style.visibility</p:attrName>
                                        </p:attrNameLst>
                                      </p:cBhvr>
                                      <p:to>
                                        <p:strVal val="visible"/>
                                      </p:to>
                                    </p:set>
                                  </p:childTnLst>
                                </p:cTn>
                              </p:par>
                              <p:par>
                                <p:cTn id="607" nodeType="withEffect" fill="hold" presetClass="entr" presetID="1">
                                  <p:stCondLst>
                                    <p:cond delay="0"/>
                                  </p:stCondLst>
                                  <p:childTnLst>
                                    <p:set>
                                      <p:cBhvr>
                                        <p:cTn id="608" dur="1" fill="hold">
                                          <p:stCondLst>
                                            <p:cond delay="0"/>
                                          </p:stCondLst>
                                        </p:cTn>
                                        <p:tgtEl>
                                          <p:spTgt spid="124">
                                            <p:txEl>
                                              <p:pRg st="10" end="10"/>
                                            </p:txEl>
                                          </p:spTgt>
                                        </p:tgtEl>
                                        <p:attrNameLst>
                                          <p:attrName>style.visibility</p:attrName>
                                        </p:attrNameLst>
                                      </p:cBhvr>
                                      <p:to>
                                        <p:strVal val="visible"/>
                                      </p:to>
                                    </p:set>
                                  </p:childTnLst>
                                </p:cTn>
                              </p:par>
                              <p:par>
                                <p:cTn id="609" nodeType="withEffect" fill="hold" presetClass="entr" presetID="1">
                                  <p:stCondLst>
                                    <p:cond delay="0"/>
                                  </p:stCondLst>
                                  <p:childTnLst>
                                    <p:set>
                                      <p:cBhvr>
                                        <p:cTn id="610" dur="1" fill="hold">
                                          <p:stCondLst>
                                            <p:cond delay="0"/>
                                          </p:stCondLst>
                                        </p:cTn>
                                        <p:tgtEl>
                                          <p:spTgt spid="124">
                                            <p:txEl>
                                              <p:pRg st="11" end="11"/>
                                            </p:txEl>
                                          </p:spTgt>
                                        </p:tgtEl>
                                        <p:attrNameLst>
                                          <p:attrName>style.visibility</p:attrName>
                                        </p:attrNameLst>
                                      </p:cBhvr>
                                      <p:to>
                                        <p:strVal val="visible"/>
                                      </p:to>
                                    </p:set>
                                  </p:childTnLst>
                                </p:cTn>
                              </p:par>
                              <p:par>
                                <p:cTn id="611" nodeType="withEffect" fill="hold" presetClass="entr" presetID="1">
                                  <p:stCondLst>
                                    <p:cond delay="0"/>
                                  </p:stCondLst>
                                  <p:childTnLst>
                                    <p:set>
                                      <p:cBhvr>
                                        <p:cTn id="612" dur="1" fill="hold">
                                          <p:stCondLst>
                                            <p:cond delay="0"/>
                                          </p:stCondLst>
                                        </p:cTn>
                                        <p:tgtEl>
                                          <p:spTgt spid="124">
                                            <p:txEl>
                                              <p:pRg st="12" end="12"/>
                                            </p:txEl>
                                          </p:spTgt>
                                        </p:tgtEl>
                                        <p:attrNameLst>
                                          <p:attrName>style.visibility</p:attrName>
                                        </p:attrNameLst>
                                      </p:cBhvr>
                                      <p:to>
                                        <p:strVal val="visible"/>
                                      </p:to>
                                    </p:set>
                                  </p:childTnLst>
                                </p:cTn>
                              </p:par>
                              <p:par>
                                <p:cTn id="613" nodeType="withEffect" fill="hold" presetClass="entr" presetID="1">
                                  <p:stCondLst>
                                    <p:cond delay="0"/>
                                  </p:stCondLst>
                                  <p:childTnLst>
                                    <p:set>
                                      <p:cBhvr>
                                        <p:cTn id="614" dur="1" fill="hold">
                                          <p:stCondLst>
                                            <p:cond delay="0"/>
                                          </p:stCondLst>
                                        </p:cTn>
                                        <p:tgtEl>
                                          <p:spTgt spid="124">
                                            <p:txEl>
                                              <p:pRg st="13" end="13"/>
                                            </p:txEl>
                                          </p:spTgt>
                                        </p:tgtEl>
                                        <p:attrNameLst>
                                          <p:attrName>style.visibility</p:attrName>
                                        </p:attrNameLst>
                                      </p:cBhvr>
                                      <p:to>
                                        <p:strVal val="visible"/>
                                      </p:to>
                                    </p:set>
                                  </p:childTnLst>
                                </p:cTn>
                              </p:par>
                              <p:par>
                                <p:cTn id="615" nodeType="withEffect" fill="hold" presetClass="entr" presetID="1">
                                  <p:stCondLst>
                                    <p:cond delay="0"/>
                                  </p:stCondLst>
                                  <p:childTnLst>
                                    <p:set>
                                      <p:cBhvr>
                                        <p:cTn id="616" dur="1" fill="hold">
                                          <p:stCondLst>
                                            <p:cond delay="0"/>
                                          </p:stCondLst>
                                        </p:cTn>
                                        <p:tgtEl>
                                          <p:spTgt spid="124">
                                            <p:txEl>
                                              <p:pRg st="14" end="14"/>
                                            </p:txEl>
                                          </p:spTgt>
                                        </p:tgtEl>
                                        <p:attrNameLst>
                                          <p:attrName>style.visibility</p:attrName>
                                        </p:attrNameLst>
                                      </p:cBhvr>
                                      <p:to>
                                        <p:strVal val="visible"/>
                                      </p:to>
                                    </p:set>
                                  </p:childTnLst>
                                </p:cTn>
                              </p:par>
                            </p:childTnLst>
                          </p:cTn>
                        </p:par>
                      </p:childTnLst>
                    </p:cTn>
                  </p:par>
                  <p:par>
                    <p:cTn id="617" nodeType="clickEffect" fill="hold">
                      <p:stCondLst>
                        <p:cond delay="indefinite"/>
                      </p:stCondLst>
                      <p:childTnLst>
                        <p:par>
                          <p:cTn id="618" nodeType="withEffect" fill="hold">
                            <p:stCondLst>
                              <p:cond delay="0"/>
                            </p:stCondLst>
                            <p:childTnLst>
                              <p:par>
                                <p:cTn id="619" nodeType="clickEffect" fill="hold" presetClass="entr" presetID="1">
                                  <p:stCondLst>
                                    <p:cond delay="0"/>
                                  </p:stCondLst>
                                  <p:childTnLst>
                                    <p:set>
                                      <p:cBhvr>
                                        <p:cTn id="620" dur="1" fill="hold">
                                          <p:stCondLst>
                                            <p:cond delay="0"/>
                                          </p:stCondLst>
                                        </p:cTn>
                                        <p:tgtEl>
                                          <p:spTgt spid="126"/>
                                        </p:tgtEl>
                                        <p:attrNameLst>
                                          <p:attrName>style.visibility</p:attrName>
                                        </p:attrNameLst>
                                      </p:cBhvr>
                                      <p:to>
                                        <p:strVal val="visible"/>
                                      </p:to>
                                    </p:set>
                                  </p:childTnLst>
                                </p:cTn>
                              </p:par>
                            </p:childTnLst>
                          </p:cTn>
                        </p:par>
                      </p:childTnLst>
                    </p:cTn>
                  </p:par>
                  <p:par>
                    <p:cTn id="621" nodeType="clickEffect" fill="hold">
                      <p:stCondLst>
                        <p:cond delay="indefinite"/>
                      </p:stCondLst>
                      <p:childTnLst>
                        <p:par>
                          <p:cTn id="622" nodeType="withEffect" fill="hold">
                            <p:stCondLst>
                              <p:cond delay="0"/>
                            </p:stCondLst>
                            <p:childTnLst>
                              <p:par>
                                <p:cTn id="623" nodeType="clickEffect" fill="hold" presetClass="entr" presetID="1">
                                  <p:stCondLst>
                                    <p:cond delay="0"/>
                                  </p:stCondLst>
                                  <p:childTnLst>
                                    <p:set>
                                      <p:cBhvr>
                                        <p:cTn id="624" dur="1" fill="hold">
                                          <p:stCondLst>
                                            <p:cond delay="0"/>
                                          </p:stCondLst>
                                        </p:cTn>
                                        <p:tgtEl>
                                          <p:spTgt spid="125"/>
                                        </p:tgtEl>
                                        <p:attrNameLst>
                                          <p:attrName>style.visibility</p:attrName>
                                        </p:attrNameLst>
                                      </p:cBhvr>
                                      <p:to>
                                        <p:strVal val="visible"/>
                                      </p:to>
                                    </p:set>
                                  </p:childTnLst>
                                </p:cTn>
                              </p:par>
                            </p:childTnLst>
                          </p:cTn>
                        </p:par>
                      </p:childTnLst>
                    </p:cTn>
                  </p:par>
                  <p:par>
                    <p:cTn id="625" nodeType="clickEffect" fill="hold">
                      <p:stCondLst>
                        <p:cond delay="indefinite"/>
                      </p:stCondLst>
                      <p:childTnLst>
                        <p:par>
                          <p:cTn id="626" nodeType="withEffect" fill="hold">
                            <p:stCondLst>
                              <p:cond delay="0"/>
                            </p:stCondLst>
                            <p:childTnLst>
                              <p:par>
                                <p:cTn id="627" nodeType="clickEffect" fill="hold" presetClass="entr" presetID="1">
                                  <p:stCondLst>
                                    <p:cond delay="0"/>
                                  </p:stCondLst>
                                  <p:childTnLst>
                                    <p:set>
                                      <p:cBhvr>
                                        <p:cTn id="628" dur="1" fill="hold">
                                          <p:stCondLst>
                                            <p:cond delay="0"/>
                                          </p:stCondLst>
                                        </p:cTn>
                                        <p:tgtEl>
                                          <p:spTgt spid="124">
                                            <p:txEl>
                                              <p:pRg st="15" end="15"/>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7" name="PlaceHolder 1"/>
          <p:cNvSpPr>
            <a:spLocks noGrp="1"/>
          </p:cNvSpPr>
          <p:nvPr>
            <p:ph type="title"/>
          </p:nvPr>
        </p:nvSpPr>
        <p:spPr>
          <a:xfrm>
            <a:off x="457200" y="-360"/>
            <a:ext cx="8229600" cy="1143000"/>
          </a:xfrm>
          <a:prstGeom prst="rect">
            <a:avLst/>
          </a:prstGeom>
          <a:noFill/>
          <a:ln w="0">
            <a:noFill/>
          </a:ln>
        </p:spPr>
        <p:txBody>
          <a:bodyPr lIns="91440" rIns="91440" tIns="45720" bIns="45720" anchor="ctr">
            <a:noAutofit/>
          </a:bodyPr>
          <a:p>
            <a:pPr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4400" spc="-1" strike="noStrike">
                <a:solidFill>
                  <a:srgbClr val="ffffff"/>
                </a:solidFill>
                <a:latin typeface="Tahoma"/>
              </a:rPr>
              <a:t>Value semantics</a:t>
            </a:r>
            <a:endParaRPr b="1" lang="en-US" sz="4400" spc="-1" strike="noStrike">
              <a:solidFill>
                <a:srgbClr val="ffffff"/>
              </a:solidFill>
              <a:latin typeface="Tahoma"/>
            </a:endParaRPr>
          </a:p>
        </p:txBody>
      </p:sp>
      <p:sp>
        <p:nvSpPr>
          <p:cNvPr id="128" name=""/>
          <p:cNvSpPr txBox="1"/>
          <p:nvPr/>
        </p:nvSpPr>
        <p:spPr>
          <a:xfrm>
            <a:off x="151920" y="1295280"/>
            <a:ext cx="8991720" cy="5181840"/>
          </a:xfrm>
          <a:prstGeom prst="rect">
            <a:avLst/>
          </a:prstGeom>
          <a:noFill/>
          <a:ln w="0">
            <a:noFill/>
          </a:ln>
        </p:spPr>
        <p:txBody>
          <a:bodyPr anchor="t">
            <a:normAutofit/>
          </a:bodyPr>
          <a:p>
            <a:pPr>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2000" spc="-1" strike="noStrike">
                <a:solidFill>
                  <a:srgbClr val="000000"/>
                </a:solidFill>
                <a:latin typeface="Tahoma"/>
              </a:rPr>
              <a:t>Value semantics: </a:t>
            </a:r>
            <a:r>
              <a:rPr b="0" lang="en-US" sz="2000" spc="-1" strike="noStrike">
                <a:solidFill>
                  <a:srgbClr val="000000"/>
                </a:solidFill>
                <a:latin typeface="Tahoma"/>
              </a:rPr>
              <a:t>methods cannot change the values of primitive types(</a:t>
            </a:r>
            <a:r>
              <a:rPr b="0" lang="en-US" sz="2000" spc="-1" strike="noStrike">
                <a:solidFill>
                  <a:srgbClr val="000000"/>
                </a:solidFill>
                <a:latin typeface="Courier New"/>
              </a:rPr>
              <a:t>int, boolean, float</a:t>
            </a:r>
            <a:r>
              <a:rPr b="0" lang="en-US" sz="2000" spc="-1" strike="noStrike">
                <a:solidFill>
                  <a:srgbClr val="000000"/>
                </a:solidFill>
                <a:latin typeface="Tahoma"/>
              </a:rPr>
              <a:t>) and </a:t>
            </a:r>
            <a:r>
              <a:rPr b="0" lang="en-US" sz="2000" spc="-1" strike="noStrike">
                <a:solidFill>
                  <a:srgbClr val="000000"/>
                </a:solidFill>
                <a:latin typeface="Courier New"/>
              </a:rPr>
              <a:t>String</a:t>
            </a:r>
            <a:r>
              <a:rPr b="0" lang="en-US" sz="2000" spc="-1" strike="noStrike">
                <a:solidFill>
                  <a:srgbClr val="000000"/>
                </a:solidFill>
                <a:latin typeface="Tahoma"/>
              </a:rPr>
              <a:t>.</a:t>
            </a:r>
            <a:endParaRPr b="0" lang="en-US" sz="2000" spc="-1" strike="noStrike">
              <a:solidFill>
                <a:srgbClr val="000000"/>
              </a:solidFill>
              <a:latin typeface="Tahoma"/>
            </a:endParaRPr>
          </a:p>
          <a:p>
            <a:pPr>
              <a:lnSpc>
                <a:spcPct val="100000"/>
              </a:lnSpc>
              <a:spcBef>
                <a:spcPts val="4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1600" spc="-1" strike="noStrike">
              <a:solidFill>
                <a:srgbClr val="000000"/>
              </a:solidFill>
              <a:latin typeface="Tahoma"/>
            </a:endParaRPr>
          </a:p>
          <a:p>
            <a:pPr>
              <a:lnSpc>
                <a:spcPct val="100000"/>
              </a:lnSpc>
              <a:spcBef>
                <a:spcPts val="4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600" spc="-1" strike="noStrike">
                <a:solidFill>
                  <a:srgbClr val="000000"/>
                </a:solidFill>
                <a:latin typeface="Courier New"/>
              </a:rPr>
              <a:t>public class MyClass{</a:t>
            </a:r>
            <a:endParaRPr b="0" lang="en-US" sz="1600" spc="-1" strike="noStrike">
              <a:solidFill>
                <a:srgbClr val="000000"/>
              </a:solidFill>
              <a:latin typeface="Tahoma"/>
            </a:endParaRPr>
          </a:p>
          <a:p>
            <a:pPr>
              <a:lnSpc>
                <a:spcPct val="100000"/>
              </a:lnSpc>
              <a:spcBef>
                <a:spcPts val="4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600" spc="-1" strike="noStrike">
                <a:solidFill>
                  <a:srgbClr val="000000"/>
                </a:solidFill>
                <a:latin typeface="Courier New"/>
              </a:rPr>
              <a:t>	</a:t>
            </a:r>
            <a:r>
              <a:rPr b="0" lang="en-US" sz="1600" spc="-1" strike="noStrike">
                <a:solidFill>
                  <a:srgbClr val="000000"/>
                </a:solidFill>
                <a:latin typeface="Courier New"/>
              </a:rPr>
              <a:t>public static void main(String[] args){</a:t>
            </a:r>
            <a:endParaRPr b="0" lang="en-US" sz="1600" spc="-1" strike="noStrike">
              <a:solidFill>
                <a:srgbClr val="000000"/>
              </a:solidFill>
              <a:latin typeface="Tahoma"/>
            </a:endParaRPr>
          </a:p>
          <a:p>
            <a:pPr>
              <a:lnSpc>
                <a:spcPct val="100000"/>
              </a:lnSpc>
              <a:spcBef>
                <a:spcPts val="4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600" spc="-1" strike="noStrike">
                <a:solidFill>
                  <a:srgbClr val="000000"/>
                </a:solidFill>
                <a:latin typeface="Courier New"/>
              </a:rPr>
              <a:t>	</a:t>
            </a:r>
            <a:r>
              <a:rPr b="0" lang="en-US" sz="1600" spc="-1" strike="noStrike">
                <a:solidFill>
                  <a:srgbClr val="000000"/>
                </a:solidFill>
                <a:latin typeface="Courier New"/>
              </a:rPr>
              <a:t>	</a:t>
            </a:r>
            <a:r>
              <a:rPr b="0" lang="en-US" sz="1600" spc="-1" strike="noStrike">
                <a:solidFill>
                  <a:srgbClr val="000000"/>
                </a:solidFill>
                <a:latin typeface="Courier New"/>
              </a:rPr>
              <a:t>int x = 5;</a:t>
            </a:r>
            <a:endParaRPr b="0" lang="en-US" sz="1600" spc="-1" strike="noStrike">
              <a:solidFill>
                <a:srgbClr val="000000"/>
              </a:solidFill>
              <a:latin typeface="Tahoma"/>
            </a:endParaRPr>
          </a:p>
          <a:p>
            <a:pPr>
              <a:lnSpc>
                <a:spcPct val="100000"/>
              </a:lnSpc>
              <a:spcBef>
                <a:spcPts val="4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600" spc="-1" strike="noStrike">
                <a:solidFill>
                  <a:srgbClr val="000000"/>
                </a:solidFill>
                <a:latin typeface="Courier New"/>
              </a:rPr>
              <a:t>	</a:t>
            </a:r>
            <a:r>
              <a:rPr b="0" lang="en-US" sz="1600" spc="-1" strike="noStrike">
                <a:solidFill>
                  <a:srgbClr val="000000"/>
                </a:solidFill>
                <a:latin typeface="Courier New"/>
              </a:rPr>
              <a:t>	</a:t>
            </a:r>
            <a:r>
              <a:rPr b="0" lang="en-US" sz="1600" spc="-1" strike="noStrike">
                <a:solidFill>
                  <a:srgbClr val="000000"/>
                </a:solidFill>
                <a:latin typeface="Courier New"/>
              </a:rPr>
              <a:t>doubleMyNumber(x);</a:t>
            </a:r>
            <a:endParaRPr b="0" lang="en-US" sz="1600" spc="-1" strike="noStrike">
              <a:solidFill>
                <a:srgbClr val="000000"/>
              </a:solidFill>
              <a:latin typeface="Tahoma"/>
            </a:endParaRPr>
          </a:p>
          <a:p>
            <a:pPr>
              <a:lnSpc>
                <a:spcPct val="100000"/>
              </a:lnSpc>
              <a:spcBef>
                <a:spcPts val="476"/>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600" spc="-1" strike="noStrike">
                <a:solidFill>
                  <a:srgbClr val="000000"/>
                </a:solidFill>
                <a:latin typeface="Courier New"/>
              </a:rPr>
              <a:t>	</a:t>
            </a:r>
            <a:r>
              <a:rPr b="0" lang="en-US" sz="1600" spc="-1" strike="noStrike">
                <a:solidFill>
                  <a:srgbClr val="000000"/>
                </a:solidFill>
                <a:latin typeface="Courier New"/>
              </a:rPr>
              <a:t>	</a:t>
            </a:r>
            <a:r>
              <a:rPr b="0" lang="en-US" sz="1600" spc="-1" strike="noStrike">
                <a:solidFill>
                  <a:srgbClr val="000000"/>
                </a:solidFill>
                <a:latin typeface="Courier New"/>
              </a:rPr>
              <a:t>System.out.println(“My number is” + x); </a:t>
            </a:r>
            <a:r>
              <a:rPr b="0" lang="en-US" sz="1600" spc="-1" strike="noStrike">
                <a:solidFill>
                  <a:srgbClr val="008000"/>
                </a:solidFill>
                <a:latin typeface="Courier New"/>
              </a:rPr>
              <a:t>//My number is 5</a:t>
            </a:r>
            <a:r>
              <a:rPr b="0" lang="en-US" sz="1900" spc="-1" strike="noStrike">
                <a:solidFill>
                  <a:srgbClr val="000000"/>
                </a:solidFill>
                <a:latin typeface="Courier New"/>
              </a:rPr>
              <a:t> </a:t>
            </a:r>
            <a:endParaRPr b="0" lang="en-US" sz="1900" spc="-1" strike="noStrike">
              <a:solidFill>
                <a:srgbClr val="000000"/>
              </a:solidFill>
              <a:latin typeface="Tahoma"/>
            </a:endParaRPr>
          </a:p>
          <a:p>
            <a:pPr>
              <a:lnSpc>
                <a:spcPct val="100000"/>
              </a:lnSpc>
              <a:spcBef>
                <a:spcPts val="4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600" spc="-1" strike="noStrike">
                <a:solidFill>
                  <a:srgbClr val="000000"/>
                </a:solidFill>
                <a:latin typeface="Courier New"/>
              </a:rPr>
              <a:t>	</a:t>
            </a:r>
            <a:r>
              <a:rPr b="0" lang="en-US" sz="1600" spc="-1" strike="noStrike">
                <a:solidFill>
                  <a:srgbClr val="000000"/>
                </a:solidFill>
                <a:latin typeface="Courier New"/>
              </a:rPr>
              <a:t>}</a:t>
            </a:r>
            <a:endParaRPr b="0" lang="en-US" sz="1600" spc="-1" strike="noStrike">
              <a:solidFill>
                <a:srgbClr val="000000"/>
              </a:solidFill>
              <a:latin typeface="Tahoma"/>
            </a:endParaRPr>
          </a:p>
          <a:p>
            <a:pPr>
              <a:lnSpc>
                <a:spcPct val="100000"/>
              </a:lnSpc>
              <a:spcBef>
                <a:spcPts val="4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600" spc="-1" strike="noStrike">
                <a:solidFill>
                  <a:srgbClr val="000000"/>
                </a:solidFill>
                <a:latin typeface="Courier New"/>
              </a:rPr>
              <a:t>	</a:t>
            </a:r>
            <a:r>
              <a:rPr b="0" lang="en-US" sz="1600" spc="-1" strike="noStrike">
                <a:solidFill>
                  <a:srgbClr val="000000"/>
                </a:solidFill>
                <a:latin typeface="Courier New"/>
              </a:rPr>
              <a:t>public static void doubleMyNumber(int x){</a:t>
            </a:r>
            <a:endParaRPr b="0" lang="en-US" sz="1600" spc="-1" strike="noStrike">
              <a:solidFill>
                <a:srgbClr val="000000"/>
              </a:solidFill>
              <a:latin typeface="Tahoma"/>
            </a:endParaRPr>
          </a:p>
          <a:p>
            <a:pPr lvl="1" marL="625320" indent="-279360">
              <a:lnSpc>
                <a:spcPct val="90000"/>
              </a:lnSpc>
              <a:spcBef>
                <a:spcPts val="4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600" spc="-1" strike="noStrike">
                <a:solidFill>
                  <a:srgbClr val="000000"/>
                </a:solidFill>
                <a:latin typeface="Courier New"/>
              </a:rPr>
              <a:t>	</a:t>
            </a:r>
            <a:r>
              <a:rPr b="0" lang="en-US" sz="1600" spc="-1" strike="noStrike">
                <a:solidFill>
                  <a:srgbClr val="000000"/>
                </a:solidFill>
                <a:latin typeface="Courier New"/>
              </a:rPr>
              <a:t>  </a:t>
            </a:r>
            <a:r>
              <a:rPr b="0" lang="en-US" sz="1600" spc="-1" strike="noStrike">
                <a:solidFill>
                  <a:srgbClr val="000000"/>
                </a:solidFill>
                <a:latin typeface="Courier New"/>
              </a:rPr>
              <a:t>	</a:t>
            </a:r>
            <a:r>
              <a:rPr b="0" lang="en-US" sz="1600" spc="-1" strike="noStrike">
                <a:solidFill>
                  <a:srgbClr val="000000"/>
                </a:solidFill>
                <a:latin typeface="Courier New"/>
              </a:rPr>
              <a:t>	</a:t>
            </a:r>
            <a:r>
              <a:rPr b="1" lang="en-US" sz="1600" spc="-1" strike="noStrike">
                <a:solidFill>
                  <a:srgbClr val="000000"/>
                </a:solidFill>
                <a:latin typeface="Courier New"/>
              </a:rPr>
              <a:t>x = x * 2;</a:t>
            </a:r>
            <a:endParaRPr b="0" lang="en-US" sz="1600" spc="-1" strike="noStrike">
              <a:solidFill>
                <a:srgbClr val="000000"/>
              </a:solidFill>
              <a:latin typeface="Tahoma"/>
            </a:endParaRPr>
          </a:p>
          <a:p>
            <a:pPr>
              <a:lnSpc>
                <a:spcPct val="100000"/>
              </a:lnSpc>
              <a:spcBef>
                <a:spcPts val="4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600" spc="-1" strike="noStrike">
                <a:solidFill>
                  <a:srgbClr val="000000"/>
                </a:solidFill>
                <a:latin typeface="Courier New"/>
              </a:rPr>
              <a:t>	</a:t>
            </a:r>
            <a:r>
              <a:rPr b="0" lang="en-US" sz="1600" spc="-1" strike="noStrike">
                <a:solidFill>
                  <a:srgbClr val="000000"/>
                </a:solidFill>
                <a:latin typeface="Courier New"/>
              </a:rPr>
              <a:t>}</a:t>
            </a:r>
            <a:endParaRPr b="0" lang="en-US" sz="1600" spc="-1" strike="noStrike">
              <a:solidFill>
                <a:srgbClr val="000000"/>
              </a:solidFill>
              <a:latin typeface="Tahoma"/>
            </a:endParaRPr>
          </a:p>
          <a:p>
            <a:pPr>
              <a:lnSpc>
                <a:spcPct val="100000"/>
              </a:lnSpc>
              <a:spcBef>
                <a:spcPts val="4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600" spc="-1" strike="noStrike">
                <a:solidFill>
                  <a:srgbClr val="000000"/>
                </a:solidFill>
                <a:latin typeface="Courier New"/>
              </a:rPr>
              <a:t>}</a:t>
            </a:r>
            <a:endParaRPr b="0" lang="en-US" sz="1600" spc="-1" strike="noStrike">
              <a:solidFill>
                <a:srgbClr val="000000"/>
              </a:solidFill>
              <a:latin typeface="Tahoma"/>
            </a:endParaRPr>
          </a:p>
          <a:p>
            <a:pPr>
              <a:lnSpc>
                <a:spcPct val="100000"/>
              </a:lnSpc>
              <a:spcBef>
                <a:spcPts val="4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1600" spc="-1" strike="noStrike">
              <a:solidFill>
                <a:srgbClr val="000000"/>
              </a:solidFill>
              <a:latin typeface="Tahoma"/>
            </a:endParaRPr>
          </a:p>
          <a:p>
            <a:pPr>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Note: The value of x in main did not change. </a:t>
            </a:r>
            <a:endParaRPr b="0" lang="en-US" sz="2000" spc="-1" strike="noStrike">
              <a:solidFill>
                <a:srgbClr val="000000"/>
              </a:solidFill>
              <a:latin typeface="Tahoma"/>
            </a:endParaRPr>
          </a:p>
        </p:txBody>
      </p:sp>
    </p:spTree>
  </p:cSld>
  <mc:AlternateContent>
    <mc:Choice Requires="p14">
      <p:transition spd="slow" p14:dur="2000"/>
    </mc:Choice>
    <mc:Fallback>
      <p:transition spd="slow"/>
    </mc:Fallback>
  </mc:AlternateContent>
  <p:timing>
    <p:tnLst>
      <p:par>
        <p:cTn id="629" dur="indefinite" restart="never" nodeType="tmRoot">
          <p:childTnLst>
            <p:seq>
              <p:cTn id="630" dur="indefinite" nodeType="mainSeq">
                <p:childTnLst>
                  <p:par>
                    <p:cTn id="631" nodeType="clickEffect" fill="hold">
                      <p:stCondLst>
                        <p:cond delay="indefinite"/>
                      </p:stCondLst>
                      <p:childTnLst>
                        <p:par>
                          <p:cTn id="632" nodeType="withEffect" fill="hold">
                            <p:stCondLst>
                              <p:cond delay="0"/>
                            </p:stCondLst>
                            <p:childTnLst>
                              <p:par>
                                <p:cTn id="633" nodeType="clickEffect" fill="hold" presetClass="entr" presetID="1">
                                  <p:stCondLst>
                                    <p:cond delay="0"/>
                                  </p:stCondLst>
                                  <p:childTnLst>
                                    <p:set>
                                      <p:cBhvr>
                                        <p:cTn id="634" dur="1" fill="hold">
                                          <p:stCondLst>
                                            <p:cond delay="0"/>
                                          </p:stCondLst>
                                        </p:cTn>
                                        <p:tgtEl>
                                          <p:spTgt spid="128">
                                            <p:txEl>
                                              <p:pRg st="2" end="2"/>
                                            </p:txEl>
                                          </p:spTgt>
                                        </p:tgtEl>
                                        <p:attrNameLst>
                                          <p:attrName>style.visibility</p:attrName>
                                        </p:attrNameLst>
                                      </p:cBhvr>
                                      <p:to>
                                        <p:strVal val="visible"/>
                                      </p:to>
                                    </p:set>
                                  </p:childTnLst>
                                </p:cTn>
                              </p:par>
                              <p:par>
                                <p:cTn id="635" nodeType="withEffect" fill="hold" presetClass="entr" presetID="1">
                                  <p:stCondLst>
                                    <p:cond delay="0"/>
                                  </p:stCondLst>
                                  <p:childTnLst>
                                    <p:set>
                                      <p:cBhvr>
                                        <p:cTn id="636" dur="1" fill="hold">
                                          <p:stCondLst>
                                            <p:cond delay="0"/>
                                          </p:stCondLst>
                                        </p:cTn>
                                        <p:tgtEl>
                                          <p:spTgt spid="128">
                                            <p:txEl>
                                              <p:pRg st="3" end="3"/>
                                            </p:txEl>
                                          </p:spTgt>
                                        </p:tgtEl>
                                        <p:attrNameLst>
                                          <p:attrName>style.visibility</p:attrName>
                                        </p:attrNameLst>
                                      </p:cBhvr>
                                      <p:to>
                                        <p:strVal val="visible"/>
                                      </p:to>
                                    </p:set>
                                  </p:childTnLst>
                                </p:cTn>
                              </p:par>
                              <p:par>
                                <p:cTn id="637" nodeType="withEffect" fill="hold" presetClass="entr" presetID="1">
                                  <p:stCondLst>
                                    <p:cond delay="0"/>
                                  </p:stCondLst>
                                  <p:childTnLst>
                                    <p:set>
                                      <p:cBhvr>
                                        <p:cTn id="638" dur="1" fill="hold">
                                          <p:stCondLst>
                                            <p:cond delay="0"/>
                                          </p:stCondLst>
                                        </p:cTn>
                                        <p:tgtEl>
                                          <p:spTgt spid="128">
                                            <p:txEl>
                                              <p:pRg st="4" end="4"/>
                                            </p:txEl>
                                          </p:spTgt>
                                        </p:tgtEl>
                                        <p:attrNameLst>
                                          <p:attrName>style.visibility</p:attrName>
                                        </p:attrNameLst>
                                      </p:cBhvr>
                                      <p:to>
                                        <p:strVal val="visible"/>
                                      </p:to>
                                    </p:set>
                                  </p:childTnLst>
                                </p:cTn>
                              </p:par>
                              <p:par>
                                <p:cTn id="639" nodeType="withEffect" fill="hold" presetClass="entr" presetID="1">
                                  <p:stCondLst>
                                    <p:cond delay="0"/>
                                  </p:stCondLst>
                                  <p:childTnLst>
                                    <p:set>
                                      <p:cBhvr>
                                        <p:cTn id="640" dur="1" fill="hold">
                                          <p:stCondLst>
                                            <p:cond delay="0"/>
                                          </p:stCondLst>
                                        </p:cTn>
                                        <p:tgtEl>
                                          <p:spTgt spid="128">
                                            <p:txEl>
                                              <p:pRg st="5" end="5"/>
                                            </p:txEl>
                                          </p:spTgt>
                                        </p:tgtEl>
                                        <p:attrNameLst>
                                          <p:attrName>style.visibility</p:attrName>
                                        </p:attrNameLst>
                                      </p:cBhvr>
                                      <p:to>
                                        <p:strVal val="visible"/>
                                      </p:to>
                                    </p:set>
                                  </p:childTnLst>
                                </p:cTn>
                              </p:par>
                              <p:par>
                                <p:cTn id="641" nodeType="withEffect" fill="hold" presetClass="entr" presetID="1">
                                  <p:stCondLst>
                                    <p:cond delay="0"/>
                                  </p:stCondLst>
                                  <p:childTnLst>
                                    <p:set>
                                      <p:cBhvr>
                                        <p:cTn id="642" dur="1" fill="hold">
                                          <p:stCondLst>
                                            <p:cond delay="0"/>
                                          </p:stCondLst>
                                        </p:cTn>
                                        <p:tgtEl>
                                          <p:spTgt spid="128">
                                            <p:txEl>
                                              <p:pRg st="6" end="6"/>
                                            </p:txEl>
                                          </p:spTgt>
                                        </p:tgtEl>
                                        <p:attrNameLst>
                                          <p:attrName>style.visibility</p:attrName>
                                        </p:attrNameLst>
                                      </p:cBhvr>
                                      <p:to>
                                        <p:strVal val="visible"/>
                                      </p:to>
                                    </p:set>
                                  </p:childTnLst>
                                </p:cTn>
                              </p:par>
                              <p:par>
                                <p:cTn id="643" nodeType="withEffect" fill="hold" presetClass="entr" presetID="1">
                                  <p:stCondLst>
                                    <p:cond delay="0"/>
                                  </p:stCondLst>
                                  <p:childTnLst>
                                    <p:set>
                                      <p:cBhvr>
                                        <p:cTn id="644" dur="1" fill="hold">
                                          <p:stCondLst>
                                            <p:cond delay="0"/>
                                          </p:stCondLst>
                                        </p:cTn>
                                        <p:tgtEl>
                                          <p:spTgt spid="128">
                                            <p:txEl>
                                              <p:pRg st="7" end="7"/>
                                            </p:txEl>
                                          </p:spTgt>
                                        </p:tgtEl>
                                        <p:attrNameLst>
                                          <p:attrName>style.visibility</p:attrName>
                                        </p:attrNameLst>
                                      </p:cBhvr>
                                      <p:to>
                                        <p:strVal val="visible"/>
                                      </p:to>
                                    </p:set>
                                  </p:childTnLst>
                                </p:cTn>
                              </p:par>
                              <p:par>
                                <p:cTn id="645" nodeType="withEffect" fill="hold" presetClass="entr" presetID="1">
                                  <p:stCondLst>
                                    <p:cond delay="0"/>
                                  </p:stCondLst>
                                  <p:childTnLst>
                                    <p:set>
                                      <p:cBhvr>
                                        <p:cTn id="646" dur="1" fill="hold">
                                          <p:stCondLst>
                                            <p:cond delay="0"/>
                                          </p:stCondLst>
                                        </p:cTn>
                                        <p:tgtEl>
                                          <p:spTgt spid="128">
                                            <p:txEl>
                                              <p:pRg st="8" end="8"/>
                                            </p:txEl>
                                          </p:spTgt>
                                        </p:tgtEl>
                                        <p:attrNameLst>
                                          <p:attrName>style.visibility</p:attrName>
                                        </p:attrNameLst>
                                      </p:cBhvr>
                                      <p:to>
                                        <p:strVal val="visible"/>
                                      </p:to>
                                    </p:set>
                                  </p:childTnLst>
                                </p:cTn>
                              </p:par>
                              <p:par>
                                <p:cTn id="647" nodeType="withEffect" fill="hold" presetClass="entr" presetID="1">
                                  <p:stCondLst>
                                    <p:cond delay="0"/>
                                  </p:stCondLst>
                                  <p:childTnLst>
                                    <p:set>
                                      <p:cBhvr>
                                        <p:cTn id="648" dur="1" fill="hold">
                                          <p:stCondLst>
                                            <p:cond delay="0"/>
                                          </p:stCondLst>
                                        </p:cTn>
                                        <p:tgtEl>
                                          <p:spTgt spid="128">
                                            <p:txEl>
                                              <p:pRg st="9" end="9"/>
                                            </p:txEl>
                                          </p:spTgt>
                                        </p:tgtEl>
                                        <p:attrNameLst>
                                          <p:attrName>style.visibility</p:attrName>
                                        </p:attrNameLst>
                                      </p:cBhvr>
                                      <p:to>
                                        <p:strVal val="visible"/>
                                      </p:to>
                                    </p:set>
                                  </p:childTnLst>
                                </p:cTn>
                              </p:par>
                              <p:par>
                                <p:cTn id="649" nodeType="withEffect" fill="hold" presetClass="entr" presetID="1">
                                  <p:stCondLst>
                                    <p:cond delay="0"/>
                                  </p:stCondLst>
                                  <p:childTnLst>
                                    <p:set>
                                      <p:cBhvr>
                                        <p:cTn id="650" dur="1" fill="hold">
                                          <p:stCondLst>
                                            <p:cond delay="0"/>
                                          </p:stCondLst>
                                        </p:cTn>
                                        <p:tgtEl>
                                          <p:spTgt spid="128">
                                            <p:txEl>
                                              <p:pRg st="10" end="10"/>
                                            </p:txEl>
                                          </p:spTgt>
                                        </p:tgtEl>
                                        <p:attrNameLst>
                                          <p:attrName>style.visibility</p:attrName>
                                        </p:attrNameLst>
                                      </p:cBhvr>
                                      <p:to>
                                        <p:strVal val="visible"/>
                                      </p:to>
                                    </p:set>
                                  </p:childTnLst>
                                </p:cTn>
                              </p:par>
                              <p:par>
                                <p:cTn id="651" nodeType="withEffect" fill="hold" presetClass="entr" presetID="1">
                                  <p:stCondLst>
                                    <p:cond delay="0"/>
                                  </p:stCondLst>
                                  <p:childTnLst>
                                    <p:set>
                                      <p:cBhvr>
                                        <p:cTn id="652" dur="1" fill="hold">
                                          <p:stCondLst>
                                            <p:cond delay="0"/>
                                          </p:stCondLst>
                                        </p:cTn>
                                        <p:tgtEl>
                                          <p:spTgt spid="128">
                                            <p:txEl>
                                              <p:pRg st="11" end="11"/>
                                            </p:txEl>
                                          </p:spTgt>
                                        </p:tgtEl>
                                        <p:attrNameLst>
                                          <p:attrName>style.visibility</p:attrName>
                                        </p:attrNameLst>
                                      </p:cBhvr>
                                      <p:to>
                                        <p:strVal val="visible"/>
                                      </p:to>
                                    </p:set>
                                  </p:childTnLst>
                                </p:cTn>
                              </p:par>
                            </p:childTnLst>
                          </p:cTn>
                        </p:par>
                      </p:childTnLst>
                    </p:cTn>
                  </p:par>
                  <p:par>
                    <p:cTn id="653" nodeType="clickEffect" fill="hold">
                      <p:stCondLst>
                        <p:cond delay="indefinite"/>
                      </p:stCondLst>
                      <p:childTnLst>
                        <p:par>
                          <p:cTn id="654" nodeType="withEffect" fill="hold">
                            <p:stCondLst>
                              <p:cond delay="0"/>
                            </p:stCondLst>
                            <p:childTnLst>
                              <p:par>
                                <p:cTn id="655" nodeType="clickEffect" fill="hold" presetClass="entr" presetID="1">
                                  <p:stCondLst>
                                    <p:cond delay="0"/>
                                  </p:stCondLst>
                                  <p:childTnLst>
                                    <p:set>
                                      <p:cBhvr>
                                        <p:cTn id="656" dur="1" fill="hold">
                                          <p:stCondLst>
                                            <p:cond delay="0"/>
                                          </p:stCondLst>
                                        </p:cTn>
                                        <p:tgtEl>
                                          <p:spTgt spid="128">
                                            <p:txEl>
                                              <p:pRg st="13" end="13"/>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9" name="PlaceHolder 1"/>
          <p:cNvSpPr>
            <a:spLocks noGrp="1"/>
          </p:cNvSpPr>
          <p:nvPr>
            <p:ph type="title"/>
          </p:nvPr>
        </p:nvSpPr>
        <p:spPr>
          <a:xfrm>
            <a:off x="457200" y="-360"/>
            <a:ext cx="8229600" cy="1143000"/>
          </a:xfrm>
          <a:prstGeom prst="rect">
            <a:avLst/>
          </a:prstGeom>
          <a:noFill/>
          <a:ln w="0">
            <a:noFill/>
          </a:ln>
        </p:spPr>
        <p:txBody>
          <a:bodyPr lIns="91440" rIns="91440" tIns="45720" bIns="45720" anchor="ctr">
            <a:noAutofit/>
          </a:bodyPr>
          <a:p>
            <a:pPr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4400" spc="-1" strike="noStrike">
                <a:solidFill>
                  <a:srgbClr val="ffffff"/>
                </a:solidFill>
                <a:latin typeface="Tahoma"/>
              </a:rPr>
              <a:t>Find all errors.</a:t>
            </a:r>
            <a:endParaRPr b="1" lang="en-US" sz="4400" spc="-1" strike="noStrike">
              <a:solidFill>
                <a:srgbClr val="ffffff"/>
              </a:solidFill>
              <a:latin typeface="Tahoma"/>
            </a:endParaRPr>
          </a:p>
        </p:txBody>
      </p:sp>
      <p:sp>
        <p:nvSpPr>
          <p:cNvPr id="130" name=""/>
          <p:cNvSpPr txBox="1"/>
          <p:nvPr/>
        </p:nvSpPr>
        <p:spPr>
          <a:xfrm>
            <a:off x="151920" y="1295280"/>
            <a:ext cx="8991720" cy="5181840"/>
          </a:xfrm>
          <a:prstGeom prst="rect">
            <a:avLst/>
          </a:prstGeom>
          <a:noFill/>
          <a:ln w="0">
            <a:noFill/>
          </a:ln>
        </p:spPr>
        <p:txBody>
          <a:bodyPr anchor="t">
            <a:normAutofit fontScale="98294" lnSpcReduction="20000"/>
          </a:bodyPr>
          <a:p>
            <a:pPr>
              <a:lnSpc>
                <a:spcPct val="100000"/>
              </a:lnSpc>
              <a:spcBef>
                <a:spcPts val="4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Courier New"/>
              </a:rPr>
              <a:t>public class MyClass{</a:t>
            </a:r>
            <a:endParaRPr b="0" lang="en-US" sz="1800" spc="-1" strike="noStrike">
              <a:solidFill>
                <a:srgbClr val="000000"/>
              </a:solidFill>
              <a:latin typeface="Tahoma"/>
            </a:endParaRPr>
          </a:p>
          <a:p>
            <a:pPr>
              <a:lnSpc>
                <a:spcPct val="100000"/>
              </a:lnSpc>
              <a:spcBef>
                <a:spcPts val="4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Courier New"/>
              </a:rPr>
              <a:t>	</a:t>
            </a:r>
            <a:r>
              <a:rPr b="0" lang="en-US" sz="1800" spc="-1" strike="noStrike">
                <a:solidFill>
                  <a:srgbClr val="000000"/>
                </a:solidFill>
                <a:latin typeface="Courier New"/>
              </a:rPr>
              <a:t>public static void main(String[] args){</a:t>
            </a:r>
            <a:endParaRPr b="0" lang="en-US" sz="1800" spc="-1" strike="noStrike">
              <a:solidFill>
                <a:srgbClr val="000000"/>
              </a:solidFill>
              <a:latin typeface="Tahoma"/>
            </a:endParaRPr>
          </a:p>
          <a:p>
            <a:pPr>
              <a:lnSpc>
                <a:spcPct val="100000"/>
              </a:lnSpc>
              <a:spcBef>
                <a:spcPts val="4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Courier New"/>
              </a:rPr>
              <a:t>	</a:t>
            </a:r>
            <a:r>
              <a:rPr b="0" lang="en-US" sz="1800" spc="-1" strike="noStrike">
                <a:solidFill>
                  <a:srgbClr val="000000"/>
                </a:solidFill>
                <a:latin typeface="Courier New"/>
              </a:rPr>
              <a:t>	</a:t>
            </a:r>
            <a:r>
              <a:rPr b="0" lang="en-US" sz="1800" spc="-1" strike="noStrike">
                <a:solidFill>
                  <a:srgbClr val="000000"/>
                </a:solidFill>
                <a:latin typeface="Courier New"/>
              </a:rPr>
              <a:t>printX(); </a:t>
            </a:r>
            <a:endParaRPr b="0" lang="en-US" sz="1800" spc="-1" strike="noStrike">
              <a:solidFill>
                <a:srgbClr val="000000"/>
              </a:solidFill>
              <a:latin typeface="Tahoma"/>
            </a:endParaRPr>
          </a:p>
          <a:p>
            <a:pPr>
              <a:lnSpc>
                <a:spcPct val="100000"/>
              </a:lnSpc>
              <a:spcBef>
                <a:spcPts val="4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Courier New"/>
              </a:rPr>
              <a:t>	</a:t>
            </a:r>
            <a:r>
              <a:rPr b="0" lang="en-US" sz="1800" spc="-1" strike="noStrike">
                <a:solidFill>
                  <a:srgbClr val="000000"/>
                </a:solidFill>
                <a:latin typeface="Courier New"/>
              </a:rPr>
              <a:t>	</a:t>
            </a:r>
            <a:r>
              <a:rPr b="0" lang="en-US" sz="1800" spc="-1" strike="noStrike">
                <a:solidFill>
                  <a:srgbClr val="000000"/>
                </a:solidFill>
                <a:latin typeface="Courier New"/>
              </a:rPr>
              <a:t>add(); </a:t>
            </a:r>
            <a:endParaRPr b="0" lang="en-US" sz="1800" spc="-1" strike="noStrike">
              <a:solidFill>
                <a:srgbClr val="000000"/>
              </a:solidFill>
              <a:latin typeface="Tahoma"/>
            </a:endParaRPr>
          </a:p>
          <a:p>
            <a:pPr>
              <a:lnSpc>
                <a:spcPct val="100000"/>
              </a:lnSpc>
              <a:spcBef>
                <a:spcPts val="4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Courier New"/>
              </a:rPr>
              <a:t>	</a:t>
            </a:r>
            <a:r>
              <a:rPr b="0" lang="en-US" sz="1800" spc="-1" strike="noStrike">
                <a:solidFill>
                  <a:srgbClr val="000000"/>
                </a:solidFill>
                <a:latin typeface="Courier New"/>
              </a:rPr>
              <a:t>	</a:t>
            </a:r>
            <a:r>
              <a:rPr b="0" lang="en-US" sz="1800" spc="-1" strike="noStrike">
                <a:solidFill>
                  <a:srgbClr val="000000"/>
                </a:solidFill>
                <a:latin typeface="Courier New"/>
              </a:rPr>
              <a:t>add(3, 5); </a:t>
            </a:r>
            <a:r>
              <a:rPr b="0" lang="en-US" sz="1800" spc="-1" strike="noStrike">
                <a:solidFill>
                  <a:srgbClr val="000000"/>
                </a:solidFill>
                <a:latin typeface="Courier New"/>
              </a:rPr>
              <a:t>	</a:t>
            </a:r>
            <a:r>
              <a:rPr b="0" lang="en-US" sz="1800" spc="-1" strike="noStrike">
                <a:solidFill>
                  <a:srgbClr val="000000"/>
                </a:solidFill>
                <a:latin typeface="Courier New"/>
              </a:rPr>
              <a:t>	</a:t>
            </a:r>
            <a:endParaRPr b="0" lang="en-US" sz="1800" spc="-1" strike="noStrike">
              <a:solidFill>
                <a:srgbClr val="000000"/>
              </a:solidFill>
              <a:latin typeface="Tahoma"/>
            </a:endParaRPr>
          </a:p>
          <a:p>
            <a:pPr>
              <a:lnSpc>
                <a:spcPct val="100000"/>
              </a:lnSpc>
              <a:spcBef>
                <a:spcPts val="4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Courier New"/>
              </a:rPr>
              <a:t>	</a:t>
            </a:r>
            <a:r>
              <a:rPr b="0" lang="en-US" sz="1800" spc="-1" strike="noStrike">
                <a:solidFill>
                  <a:srgbClr val="000000"/>
                </a:solidFill>
                <a:latin typeface="Courier New"/>
              </a:rPr>
              <a:t>	</a:t>
            </a:r>
            <a:r>
              <a:rPr b="0" lang="en-US" sz="1800" spc="-1" strike="noStrike">
                <a:solidFill>
                  <a:srgbClr val="000000"/>
                </a:solidFill>
                <a:latin typeface="Courier New"/>
              </a:rPr>
              <a:t>System.out.println(printX(5)); </a:t>
            </a:r>
            <a:r>
              <a:rPr b="0" lang="en-US" sz="1800" spc="-1" strike="noStrike">
                <a:solidFill>
                  <a:srgbClr val="000000"/>
                </a:solidFill>
                <a:latin typeface="Courier New"/>
              </a:rPr>
              <a:t>	</a:t>
            </a:r>
            <a:r>
              <a:rPr b="0" lang="en-US" sz="1800" spc="-1" strike="noStrike">
                <a:solidFill>
                  <a:srgbClr val="000000"/>
                </a:solidFill>
                <a:latin typeface="Courier New"/>
              </a:rPr>
              <a:t>	</a:t>
            </a:r>
            <a:r>
              <a:rPr b="0" lang="en-US" sz="1800" spc="-1" strike="noStrike">
                <a:solidFill>
                  <a:srgbClr val="000000"/>
                </a:solidFill>
                <a:latin typeface="Courier New"/>
              </a:rPr>
              <a:t>	</a:t>
            </a:r>
            <a:r>
              <a:rPr b="0" lang="en-US" sz="1800" spc="-1" strike="noStrike">
                <a:solidFill>
                  <a:srgbClr val="000000"/>
                </a:solidFill>
                <a:latin typeface="Courier New"/>
              </a:rPr>
              <a:t>	</a:t>
            </a:r>
            <a:r>
              <a:rPr b="0" lang="en-US" sz="1800" spc="-1" strike="noStrike">
                <a:solidFill>
                  <a:srgbClr val="000000"/>
                </a:solidFill>
                <a:latin typeface="Courier New"/>
              </a:rPr>
              <a:t>	</a:t>
            </a:r>
            <a:r>
              <a:rPr b="0" lang="en-US" sz="1800" spc="-1" strike="noStrike">
                <a:solidFill>
                  <a:srgbClr val="000000"/>
                </a:solidFill>
                <a:latin typeface="Courier New"/>
              </a:rPr>
              <a:t>System.out.println(“3 + 5 = “ + add(3, 5));</a:t>
            </a:r>
            <a:endParaRPr b="0" lang="en-US" sz="1800" spc="-1" strike="noStrike">
              <a:solidFill>
                <a:srgbClr val="000000"/>
              </a:solidFill>
              <a:latin typeface="Tahoma"/>
            </a:endParaRPr>
          </a:p>
          <a:p>
            <a:pPr>
              <a:lnSpc>
                <a:spcPct val="100000"/>
              </a:lnSpc>
              <a:spcBef>
                <a:spcPts val="4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Courier New"/>
              </a:rPr>
              <a:t>	</a:t>
            </a:r>
            <a:r>
              <a:rPr b="0" lang="en-US" sz="1800" spc="-1" strike="noStrike">
                <a:solidFill>
                  <a:srgbClr val="000000"/>
                </a:solidFill>
                <a:latin typeface="Courier New"/>
              </a:rPr>
              <a:t>	</a:t>
            </a:r>
            <a:r>
              <a:rPr b="0" lang="en-US" sz="1800" spc="-1" strike="noStrike">
                <a:solidFill>
                  <a:srgbClr val="000000"/>
                </a:solidFill>
                <a:latin typeface="Courier New"/>
              </a:rPr>
              <a:t>int y = 3 + add(4, 6.0);</a:t>
            </a:r>
            <a:endParaRPr b="0" lang="en-US" sz="1800" spc="-1" strike="noStrike">
              <a:solidFill>
                <a:srgbClr val="000000"/>
              </a:solidFill>
              <a:latin typeface="Tahoma"/>
            </a:endParaRPr>
          </a:p>
          <a:p>
            <a:pPr>
              <a:lnSpc>
                <a:spcPct val="100000"/>
              </a:lnSpc>
              <a:spcBef>
                <a:spcPts val="4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Courier New"/>
              </a:rPr>
              <a:t>	</a:t>
            </a:r>
            <a:r>
              <a:rPr b="0" lang="en-US" sz="1800" spc="-1" strike="noStrike">
                <a:solidFill>
                  <a:srgbClr val="000000"/>
                </a:solidFill>
                <a:latin typeface="Courier New"/>
              </a:rPr>
              <a:t>}</a:t>
            </a:r>
            <a:endParaRPr b="0" lang="en-US" sz="1800" spc="-1" strike="noStrike">
              <a:solidFill>
                <a:srgbClr val="000000"/>
              </a:solidFill>
              <a:latin typeface="Tahoma"/>
            </a:endParaRPr>
          </a:p>
          <a:p>
            <a:pPr>
              <a:lnSpc>
                <a:spcPct val="100000"/>
              </a:lnSpc>
              <a:spcBef>
                <a:spcPts val="4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Courier New"/>
              </a:rPr>
              <a:t>	</a:t>
            </a:r>
            <a:r>
              <a:rPr b="0" lang="en-US" sz="1800" spc="-1" strike="noStrike">
                <a:solidFill>
                  <a:srgbClr val="000000"/>
                </a:solidFill>
                <a:latin typeface="Courier New"/>
              </a:rPr>
              <a:t>public static void printX(int x){</a:t>
            </a:r>
            <a:endParaRPr b="0" lang="en-US" sz="1800" spc="-1" strike="noStrike">
              <a:solidFill>
                <a:srgbClr val="000000"/>
              </a:solidFill>
              <a:latin typeface="Tahoma"/>
            </a:endParaRPr>
          </a:p>
          <a:p>
            <a:pPr>
              <a:lnSpc>
                <a:spcPct val="100000"/>
              </a:lnSpc>
              <a:spcBef>
                <a:spcPts val="4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Courier New"/>
              </a:rPr>
              <a:t>	</a:t>
            </a:r>
            <a:r>
              <a:rPr b="0" lang="en-US" sz="1800" spc="-1" strike="noStrike">
                <a:solidFill>
                  <a:srgbClr val="000000"/>
                </a:solidFill>
                <a:latin typeface="Courier New"/>
              </a:rPr>
              <a:t>	</a:t>
            </a:r>
            <a:r>
              <a:rPr b="0" lang="en-US" sz="1800" spc="-1" strike="noStrike">
                <a:solidFill>
                  <a:srgbClr val="000000"/>
                </a:solidFill>
                <a:latin typeface="Courier New"/>
              </a:rPr>
              <a:t>System.out.println(“The input x is” + x);</a:t>
            </a:r>
            <a:endParaRPr b="0" lang="en-US" sz="1800" spc="-1" strike="noStrike">
              <a:solidFill>
                <a:srgbClr val="000000"/>
              </a:solidFill>
              <a:latin typeface="Tahoma"/>
            </a:endParaRPr>
          </a:p>
          <a:p>
            <a:pPr>
              <a:lnSpc>
                <a:spcPct val="100000"/>
              </a:lnSpc>
              <a:spcBef>
                <a:spcPts val="4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Courier New"/>
              </a:rPr>
              <a:t>	</a:t>
            </a:r>
            <a:r>
              <a:rPr b="0" lang="en-US" sz="1800" spc="-1" strike="noStrike">
                <a:solidFill>
                  <a:srgbClr val="000000"/>
                </a:solidFill>
                <a:latin typeface="Courier New"/>
              </a:rPr>
              <a:t>}</a:t>
            </a:r>
            <a:endParaRPr b="0" lang="en-US" sz="1800" spc="-1" strike="noStrike">
              <a:solidFill>
                <a:srgbClr val="000000"/>
              </a:solidFill>
              <a:latin typeface="Tahoma"/>
            </a:endParaRPr>
          </a:p>
          <a:p>
            <a:pPr>
              <a:lnSpc>
                <a:spcPct val="100000"/>
              </a:lnSpc>
              <a:spcBef>
                <a:spcPts val="4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Courier New"/>
              </a:rPr>
              <a:t>	</a:t>
            </a:r>
            <a:r>
              <a:rPr b="0" lang="en-US" sz="1800" spc="-1" strike="noStrike">
                <a:solidFill>
                  <a:srgbClr val="000000"/>
                </a:solidFill>
                <a:latin typeface="Courier New"/>
              </a:rPr>
              <a:t>public static int add(int x, int y){</a:t>
            </a:r>
            <a:endParaRPr b="0" lang="en-US" sz="1800" spc="-1" strike="noStrike">
              <a:solidFill>
                <a:srgbClr val="000000"/>
              </a:solidFill>
              <a:latin typeface="Tahoma"/>
            </a:endParaRPr>
          </a:p>
          <a:p>
            <a:pPr>
              <a:lnSpc>
                <a:spcPct val="100000"/>
              </a:lnSpc>
              <a:spcBef>
                <a:spcPts val="4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Courier New"/>
              </a:rPr>
              <a:t>	</a:t>
            </a:r>
            <a:r>
              <a:rPr b="0" lang="en-US" sz="1800" spc="-1" strike="noStrike">
                <a:solidFill>
                  <a:srgbClr val="000000"/>
                </a:solidFill>
                <a:latin typeface="Courier New"/>
              </a:rPr>
              <a:t>	</a:t>
            </a:r>
            <a:r>
              <a:rPr b="0" lang="en-US" sz="1800" spc="-1" strike="noStrike">
                <a:solidFill>
                  <a:srgbClr val="000000"/>
                </a:solidFill>
                <a:latin typeface="Courier New"/>
              </a:rPr>
              <a:t>return x + y;</a:t>
            </a:r>
            <a:endParaRPr b="0" lang="en-US" sz="1800" spc="-1" strike="noStrike">
              <a:solidFill>
                <a:srgbClr val="000000"/>
              </a:solidFill>
              <a:latin typeface="Tahoma"/>
            </a:endParaRPr>
          </a:p>
          <a:p>
            <a:pPr>
              <a:lnSpc>
                <a:spcPct val="100000"/>
              </a:lnSpc>
              <a:spcBef>
                <a:spcPts val="4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Courier New"/>
              </a:rPr>
              <a:t>	</a:t>
            </a:r>
            <a:r>
              <a:rPr b="0" lang="en-US" sz="1800" spc="-1" strike="noStrike">
                <a:solidFill>
                  <a:srgbClr val="000000"/>
                </a:solidFill>
                <a:latin typeface="Courier New"/>
              </a:rPr>
              <a:t>}</a:t>
            </a:r>
            <a:endParaRPr b="0" lang="en-US" sz="1800" spc="-1" strike="noStrike">
              <a:solidFill>
                <a:srgbClr val="000000"/>
              </a:solidFill>
              <a:latin typeface="Tahoma"/>
            </a:endParaRPr>
          </a:p>
          <a:p>
            <a:pPr>
              <a:lnSpc>
                <a:spcPct val="100000"/>
              </a:lnSpc>
              <a:spcBef>
                <a:spcPts val="4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Courier New"/>
              </a:rPr>
              <a:t>}</a:t>
            </a:r>
            <a:endParaRPr b="0" lang="en-US" sz="1800" spc="-1" strike="noStrike">
              <a:solidFill>
                <a:srgbClr val="000000"/>
              </a:solidFill>
              <a:latin typeface="Tahoma"/>
            </a:endParaRPr>
          </a:p>
          <a:p>
            <a:pPr>
              <a:lnSpc>
                <a:spcPct val="100000"/>
              </a:lnSpc>
              <a:spcBef>
                <a:spcPts val="4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1800" spc="-1" strike="noStrike">
              <a:solidFill>
                <a:srgbClr val="000000"/>
              </a:solidFill>
              <a:latin typeface="Tahoma"/>
            </a:endParaRPr>
          </a:p>
          <a:p>
            <a:pPr>
              <a:lnSpc>
                <a:spcPct val="100000"/>
              </a:lnSpc>
              <a:spcBef>
                <a:spcPts val="4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1800" spc="-1" strike="noStrike">
              <a:solidFill>
                <a:srgbClr val="000000"/>
              </a:solidFill>
              <a:latin typeface="Tahoma"/>
            </a:endParaRPr>
          </a:p>
          <a:p>
            <a:pPr>
              <a:lnSpc>
                <a:spcPct val="100000"/>
              </a:lnSpc>
              <a:spcBef>
                <a:spcPts val="4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1800" spc="-1" strike="noStrike">
              <a:solidFill>
                <a:srgbClr val="000000"/>
              </a:solidFill>
              <a:latin typeface="Tahoma"/>
            </a:endParaRPr>
          </a:p>
        </p:txBody>
      </p:sp>
    </p:spTree>
  </p:cSld>
  <mc:AlternateContent>
    <mc:Choice Requires="p14">
      <p:transition spd="slow" p14:dur="2000"/>
    </mc:Choice>
    <mc:Fallback>
      <p:transition spd="slow"/>
    </mc:Fallback>
  </mc:AlternateContent>
</p:sld>
</file>

<file path=ppt/slides/slide2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1" name="PlaceHolder 1"/>
          <p:cNvSpPr>
            <a:spLocks noGrp="1"/>
          </p:cNvSpPr>
          <p:nvPr>
            <p:ph type="title"/>
          </p:nvPr>
        </p:nvSpPr>
        <p:spPr>
          <a:xfrm>
            <a:off x="457200" y="-360"/>
            <a:ext cx="8229600" cy="1143000"/>
          </a:xfrm>
          <a:prstGeom prst="rect">
            <a:avLst/>
          </a:prstGeom>
          <a:noFill/>
          <a:ln w="0">
            <a:noFill/>
          </a:ln>
        </p:spPr>
        <p:txBody>
          <a:bodyPr lIns="91440" rIns="91440" tIns="45720" bIns="45720" anchor="ctr">
            <a:noAutofit/>
          </a:bodyPr>
          <a:p>
            <a:pPr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4400" spc="-1" strike="noStrike">
                <a:solidFill>
                  <a:srgbClr val="ffffff"/>
                </a:solidFill>
                <a:latin typeface="Tahoma"/>
              </a:rPr>
              <a:t>Answers</a:t>
            </a:r>
            <a:endParaRPr b="1" lang="en-US" sz="4400" spc="-1" strike="noStrike">
              <a:solidFill>
                <a:srgbClr val="ffffff"/>
              </a:solidFill>
              <a:latin typeface="Tahoma"/>
            </a:endParaRPr>
          </a:p>
        </p:txBody>
      </p:sp>
      <p:sp>
        <p:nvSpPr>
          <p:cNvPr id="132" name=""/>
          <p:cNvSpPr txBox="1"/>
          <p:nvPr/>
        </p:nvSpPr>
        <p:spPr>
          <a:xfrm>
            <a:off x="151920" y="1295280"/>
            <a:ext cx="8991720" cy="5562720"/>
          </a:xfrm>
          <a:prstGeom prst="rect">
            <a:avLst/>
          </a:prstGeom>
          <a:noFill/>
          <a:ln w="0">
            <a:noFill/>
          </a:ln>
        </p:spPr>
        <p:txBody>
          <a:bodyPr anchor="t">
            <a:normAutofit fontScale="98294" lnSpcReduction="10000"/>
          </a:bodyPr>
          <a:p>
            <a:pPr>
              <a:lnSpc>
                <a:spcPct val="100000"/>
              </a:lnSpc>
              <a:spcBef>
                <a:spcPts val="425"/>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700" spc="-1" strike="noStrike">
                <a:solidFill>
                  <a:srgbClr val="000000"/>
                </a:solidFill>
                <a:latin typeface="Courier New"/>
              </a:rPr>
              <a:t>public class MyClass{</a:t>
            </a:r>
            <a:endParaRPr b="0" lang="en-US" sz="1700" spc="-1" strike="noStrike">
              <a:solidFill>
                <a:srgbClr val="000000"/>
              </a:solidFill>
              <a:latin typeface="Tahoma"/>
            </a:endParaRPr>
          </a:p>
          <a:p>
            <a:pPr>
              <a:lnSpc>
                <a:spcPct val="100000"/>
              </a:lnSpc>
              <a:spcBef>
                <a:spcPts val="425"/>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700" spc="-1" strike="noStrike">
                <a:solidFill>
                  <a:srgbClr val="000000"/>
                </a:solidFill>
                <a:latin typeface="Courier New"/>
              </a:rPr>
              <a:t>	</a:t>
            </a:r>
            <a:r>
              <a:rPr b="0" lang="en-US" sz="1700" spc="-1" strike="noStrike">
                <a:solidFill>
                  <a:srgbClr val="000000"/>
                </a:solidFill>
                <a:latin typeface="Courier New"/>
              </a:rPr>
              <a:t>public static void main(String[] args){</a:t>
            </a:r>
            <a:endParaRPr b="0" lang="en-US" sz="1700" spc="-1" strike="noStrike">
              <a:solidFill>
                <a:srgbClr val="000000"/>
              </a:solidFill>
              <a:latin typeface="Tahoma"/>
            </a:endParaRPr>
          </a:p>
          <a:p>
            <a:pPr>
              <a:lnSpc>
                <a:spcPct val="100000"/>
              </a:lnSpc>
              <a:spcBef>
                <a:spcPts val="425"/>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700" spc="-1" strike="noStrike">
                <a:solidFill>
                  <a:srgbClr val="000000"/>
                </a:solidFill>
                <a:latin typeface="Courier New"/>
              </a:rPr>
              <a:t>	</a:t>
            </a:r>
            <a:r>
              <a:rPr b="0" lang="en-US" sz="1700" spc="-1" strike="noStrike">
                <a:solidFill>
                  <a:srgbClr val="000000"/>
                </a:solidFill>
                <a:latin typeface="Courier New"/>
              </a:rPr>
              <a:t>	</a:t>
            </a:r>
            <a:r>
              <a:rPr b="0" lang="en-US" sz="1700" spc="-1" strike="noStrike">
                <a:solidFill>
                  <a:srgbClr val="000000"/>
                </a:solidFill>
                <a:latin typeface="Courier New"/>
              </a:rPr>
              <a:t>printX(); </a:t>
            </a:r>
            <a:r>
              <a:rPr b="0" lang="en-US" sz="1700" spc="-1" strike="noStrike">
                <a:solidFill>
                  <a:srgbClr val="00b050"/>
                </a:solidFill>
                <a:latin typeface="Courier New"/>
              </a:rPr>
              <a:t>// missing actual parameter. </a:t>
            </a:r>
            <a:endParaRPr b="0" lang="en-US" sz="1700" spc="-1" strike="noStrike">
              <a:solidFill>
                <a:srgbClr val="000000"/>
              </a:solidFill>
              <a:latin typeface="Tahoma"/>
            </a:endParaRPr>
          </a:p>
          <a:p>
            <a:pPr>
              <a:lnSpc>
                <a:spcPct val="100000"/>
              </a:lnSpc>
              <a:spcBef>
                <a:spcPts val="425"/>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700" spc="-1" strike="noStrike">
                <a:solidFill>
                  <a:srgbClr val="000000"/>
                </a:solidFill>
                <a:latin typeface="Courier New"/>
              </a:rPr>
              <a:t>	</a:t>
            </a:r>
            <a:r>
              <a:rPr b="0" lang="en-US" sz="1700" spc="-1" strike="noStrike">
                <a:solidFill>
                  <a:srgbClr val="000000"/>
                </a:solidFill>
                <a:latin typeface="Courier New"/>
              </a:rPr>
              <a:t>	</a:t>
            </a:r>
            <a:r>
              <a:rPr b="0" lang="en-US" sz="1700" spc="-1" strike="noStrike">
                <a:solidFill>
                  <a:srgbClr val="000000"/>
                </a:solidFill>
                <a:latin typeface="Courier New"/>
              </a:rPr>
              <a:t>add(); </a:t>
            </a:r>
            <a:r>
              <a:rPr b="0" lang="en-US" sz="1700" spc="-1" strike="noStrike">
                <a:solidFill>
                  <a:srgbClr val="00b050"/>
                </a:solidFill>
                <a:latin typeface="Courier New"/>
              </a:rPr>
              <a:t>// missing actual parameters.</a:t>
            </a:r>
            <a:endParaRPr b="0" lang="en-US" sz="1700" spc="-1" strike="noStrike">
              <a:solidFill>
                <a:srgbClr val="000000"/>
              </a:solidFill>
              <a:latin typeface="Tahoma"/>
            </a:endParaRPr>
          </a:p>
          <a:p>
            <a:pPr>
              <a:lnSpc>
                <a:spcPct val="100000"/>
              </a:lnSpc>
              <a:spcBef>
                <a:spcPts val="425"/>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700" spc="-1" strike="noStrike">
                <a:solidFill>
                  <a:srgbClr val="000000"/>
                </a:solidFill>
                <a:latin typeface="Courier New"/>
              </a:rPr>
              <a:t>	</a:t>
            </a:r>
            <a:r>
              <a:rPr b="0" lang="en-US" sz="1700" spc="-1" strike="noStrike">
                <a:solidFill>
                  <a:srgbClr val="000000"/>
                </a:solidFill>
                <a:latin typeface="Courier New"/>
              </a:rPr>
              <a:t>	</a:t>
            </a:r>
            <a:r>
              <a:rPr b="0" lang="en-US" sz="1700" spc="-1" strike="noStrike">
                <a:solidFill>
                  <a:srgbClr val="000000"/>
                </a:solidFill>
                <a:latin typeface="Courier New"/>
              </a:rPr>
              <a:t>add(3, 5); </a:t>
            </a:r>
            <a:r>
              <a:rPr b="0" lang="en-US" sz="1700" spc="-1" strike="noStrike">
                <a:solidFill>
                  <a:srgbClr val="00b050"/>
                </a:solidFill>
                <a:latin typeface="Courier New"/>
              </a:rPr>
              <a:t>// returned value not stored</a:t>
            </a:r>
            <a:endParaRPr b="0" lang="en-US" sz="1700" spc="-1" strike="noStrike">
              <a:solidFill>
                <a:srgbClr val="000000"/>
              </a:solidFill>
              <a:latin typeface="Tahoma"/>
            </a:endParaRPr>
          </a:p>
          <a:p>
            <a:pPr>
              <a:lnSpc>
                <a:spcPct val="100000"/>
              </a:lnSpc>
              <a:spcBef>
                <a:spcPts val="425"/>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700" spc="-1" strike="noStrike">
                <a:solidFill>
                  <a:srgbClr val="00b050"/>
                </a:solidFill>
                <a:latin typeface="Courier New"/>
              </a:rPr>
              <a:t>	</a:t>
            </a:r>
            <a:r>
              <a:rPr b="0" lang="en-US" sz="1700" spc="-1" strike="noStrike">
                <a:solidFill>
                  <a:srgbClr val="00b050"/>
                </a:solidFill>
                <a:latin typeface="Courier New"/>
              </a:rPr>
              <a:t>	</a:t>
            </a:r>
            <a:r>
              <a:rPr b="0" lang="en-US" sz="1700" spc="-1" strike="noStrike">
                <a:solidFill>
                  <a:srgbClr val="00b050"/>
                </a:solidFill>
                <a:latin typeface="Courier New"/>
              </a:rPr>
              <a:t>	</a:t>
            </a:r>
            <a:r>
              <a:rPr b="0" lang="en-US" sz="1700" spc="-1" strike="noStrike">
                <a:solidFill>
                  <a:srgbClr val="00b050"/>
                </a:solidFill>
                <a:latin typeface="Courier New"/>
              </a:rPr>
              <a:t>    </a:t>
            </a:r>
            <a:r>
              <a:rPr b="0" lang="en-US" sz="1700" spc="-1" strike="noStrike">
                <a:solidFill>
                  <a:srgbClr val="00b050"/>
                </a:solidFill>
                <a:latin typeface="Courier New"/>
              </a:rPr>
              <a:t>// but not a syntax error.</a:t>
            </a:r>
            <a:r>
              <a:rPr b="0" lang="en-US" sz="1700" spc="-1" strike="noStrike">
                <a:solidFill>
                  <a:srgbClr val="000000"/>
                </a:solidFill>
                <a:latin typeface="Courier New"/>
              </a:rPr>
              <a:t> </a:t>
            </a:r>
            <a:endParaRPr b="0" lang="en-US" sz="1700" spc="-1" strike="noStrike">
              <a:solidFill>
                <a:srgbClr val="000000"/>
              </a:solidFill>
              <a:latin typeface="Tahoma"/>
            </a:endParaRPr>
          </a:p>
          <a:p>
            <a:pPr>
              <a:lnSpc>
                <a:spcPct val="100000"/>
              </a:lnSpc>
              <a:spcBef>
                <a:spcPts val="425"/>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700" spc="-1" strike="noStrike">
                <a:solidFill>
                  <a:srgbClr val="000000"/>
                </a:solidFill>
                <a:latin typeface="Courier New"/>
              </a:rPr>
              <a:t>	</a:t>
            </a:r>
            <a:r>
              <a:rPr b="0" lang="en-US" sz="1700" spc="-1" strike="noStrike">
                <a:solidFill>
                  <a:srgbClr val="000000"/>
                </a:solidFill>
                <a:latin typeface="Courier New"/>
              </a:rPr>
              <a:t>	</a:t>
            </a:r>
            <a:r>
              <a:rPr b="0" lang="en-US" sz="1700" spc="-1" strike="noStrike">
                <a:solidFill>
                  <a:srgbClr val="000000"/>
                </a:solidFill>
                <a:latin typeface="Courier New"/>
              </a:rPr>
              <a:t>System.out.println(printX(5)); </a:t>
            </a:r>
            <a:r>
              <a:rPr b="0" lang="en-US" sz="1700" spc="-1" strike="noStrike">
                <a:solidFill>
                  <a:srgbClr val="00b050"/>
                </a:solidFill>
                <a:latin typeface="Courier New"/>
              </a:rPr>
              <a:t>// error!</a:t>
            </a:r>
            <a:endParaRPr b="0" lang="en-US" sz="1700" spc="-1" strike="noStrike">
              <a:solidFill>
                <a:srgbClr val="000000"/>
              </a:solidFill>
              <a:latin typeface="Tahoma"/>
            </a:endParaRPr>
          </a:p>
          <a:p>
            <a:pPr>
              <a:lnSpc>
                <a:spcPct val="100000"/>
              </a:lnSpc>
              <a:spcBef>
                <a:spcPts val="425"/>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700" spc="-1" strike="noStrike">
                <a:solidFill>
                  <a:srgbClr val="00b050"/>
                </a:solidFill>
                <a:latin typeface="Courier New"/>
              </a:rPr>
              <a:t>	</a:t>
            </a:r>
            <a:r>
              <a:rPr b="0" lang="en-US" sz="1700" spc="-1" strike="noStrike">
                <a:solidFill>
                  <a:srgbClr val="00b050"/>
                </a:solidFill>
                <a:latin typeface="Courier New"/>
              </a:rPr>
              <a:t>	</a:t>
            </a:r>
            <a:r>
              <a:rPr b="0" lang="en-US" sz="1700" spc="-1" strike="noStrike">
                <a:solidFill>
                  <a:srgbClr val="00b050"/>
                </a:solidFill>
                <a:latin typeface="Courier New"/>
              </a:rPr>
              <a:t>	</a:t>
            </a:r>
            <a:r>
              <a:rPr b="0" lang="en-US" sz="1700" spc="-1" strike="noStrike">
                <a:solidFill>
                  <a:srgbClr val="00b050"/>
                </a:solidFill>
                <a:latin typeface="Courier New"/>
              </a:rPr>
              <a:t>	</a:t>
            </a:r>
            <a:r>
              <a:rPr b="0" lang="en-US" sz="1700" spc="-1" strike="noStrike">
                <a:solidFill>
                  <a:srgbClr val="00b050"/>
                </a:solidFill>
                <a:latin typeface="Courier New"/>
              </a:rPr>
              <a:t>	</a:t>
            </a:r>
            <a:r>
              <a:rPr b="0" lang="en-US" sz="1700" spc="-1" strike="noStrike">
                <a:solidFill>
                  <a:srgbClr val="00b050"/>
                </a:solidFill>
                <a:latin typeface="Courier New"/>
              </a:rPr>
              <a:t>	</a:t>
            </a:r>
            <a:r>
              <a:rPr b="0" lang="en-US" sz="1700" spc="-1" strike="noStrike">
                <a:solidFill>
                  <a:srgbClr val="00b050"/>
                </a:solidFill>
                <a:latin typeface="Courier New"/>
              </a:rPr>
              <a:t>   </a:t>
            </a:r>
            <a:r>
              <a:rPr b="0" lang="en-US" sz="1700" spc="-1" strike="noStrike">
                <a:solidFill>
                  <a:srgbClr val="00b050"/>
                </a:solidFill>
                <a:latin typeface="Courier New"/>
              </a:rPr>
              <a:t>//no returned value!</a:t>
            </a:r>
            <a:endParaRPr b="0" lang="en-US" sz="1700" spc="-1" strike="noStrike">
              <a:solidFill>
                <a:srgbClr val="000000"/>
              </a:solidFill>
              <a:latin typeface="Tahoma"/>
            </a:endParaRPr>
          </a:p>
          <a:p>
            <a:pPr>
              <a:lnSpc>
                <a:spcPct val="100000"/>
              </a:lnSpc>
              <a:spcBef>
                <a:spcPts val="425"/>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700" spc="-1" strike="noStrike">
                <a:solidFill>
                  <a:srgbClr val="000000"/>
                </a:solidFill>
                <a:latin typeface="Courier New"/>
              </a:rPr>
              <a:t>	</a:t>
            </a:r>
            <a:r>
              <a:rPr b="0" lang="en-US" sz="1700" spc="-1" strike="noStrike">
                <a:solidFill>
                  <a:srgbClr val="000000"/>
                </a:solidFill>
                <a:latin typeface="Courier New"/>
              </a:rPr>
              <a:t>	</a:t>
            </a:r>
            <a:r>
              <a:rPr b="0" lang="en-US" sz="1700" spc="-1" strike="noStrike">
                <a:solidFill>
                  <a:srgbClr val="000000"/>
                </a:solidFill>
                <a:latin typeface="Courier New"/>
              </a:rPr>
              <a:t>System.out.println(“3 + 5 = “ + add(3, 5));</a:t>
            </a:r>
            <a:r>
              <a:rPr b="0" lang="en-US" sz="1700" spc="-1" strike="noStrike">
                <a:solidFill>
                  <a:srgbClr val="00b050"/>
                </a:solidFill>
                <a:latin typeface="Courier New"/>
              </a:rPr>
              <a:t>//correct!</a:t>
            </a:r>
            <a:endParaRPr b="0" lang="en-US" sz="1700" spc="-1" strike="noStrike">
              <a:solidFill>
                <a:srgbClr val="000000"/>
              </a:solidFill>
              <a:latin typeface="Tahoma"/>
            </a:endParaRPr>
          </a:p>
          <a:p>
            <a:pPr>
              <a:lnSpc>
                <a:spcPct val="100000"/>
              </a:lnSpc>
              <a:spcBef>
                <a:spcPts val="4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700" spc="-1" strike="noStrike">
                <a:solidFill>
                  <a:srgbClr val="000000"/>
                </a:solidFill>
                <a:latin typeface="Courier New"/>
              </a:rPr>
              <a:t>	</a:t>
            </a:r>
            <a:r>
              <a:rPr b="0" lang="en-US" sz="1600" spc="-1" strike="noStrike">
                <a:solidFill>
                  <a:srgbClr val="000000"/>
                </a:solidFill>
                <a:latin typeface="Courier New"/>
              </a:rPr>
              <a:t>	</a:t>
            </a:r>
            <a:r>
              <a:rPr b="0" lang="en-US" sz="1600" spc="-1" strike="noStrike">
                <a:solidFill>
                  <a:srgbClr val="000000"/>
                </a:solidFill>
                <a:latin typeface="Courier New"/>
              </a:rPr>
              <a:t>int y = 3 + add(4, </a:t>
            </a:r>
            <a:r>
              <a:rPr b="0" lang="en-US" sz="1600" spc="-1" strike="noStrike">
                <a:solidFill>
                  <a:srgbClr val="ff0000"/>
                </a:solidFill>
                <a:latin typeface="Courier New"/>
              </a:rPr>
              <a:t>6.0</a:t>
            </a:r>
            <a:r>
              <a:rPr b="0" lang="en-US" sz="1600" spc="-1" strike="noStrike">
                <a:solidFill>
                  <a:srgbClr val="000000"/>
                </a:solidFill>
                <a:latin typeface="Courier New"/>
              </a:rPr>
              <a:t>); </a:t>
            </a:r>
            <a:r>
              <a:rPr b="0" lang="en-US" sz="1600" spc="-1" strike="noStrike">
                <a:solidFill>
                  <a:srgbClr val="00b050"/>
                </a:solidFill>
                <a:latin typeface="Courier New"/>
              </a:rPr>
              <a:t>// incompatible types!</a:t>
            </a:r>
            <a:endParaRPr b="0" lang="en-US" sz="1600" spc="-1" strike="noStrike">
              <a:solidFill>
                <a:srgbClr val="000000"/>
              </a:solidFill>
              <a:latin typeface="Tahoma"/>
            </a:endParaRPr>
          </a:p>
          <a:p>
            <a:pPr>
              <a:lnSpc>
                <a:spcPct val="100000"/>
              </a:lnSpc>
              <a:spcBef>
                <a:spcPts val="425"/>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700" spc="-1" strike="noStrike">
                <a:solidFill>
                  <a:srgbClr val="000000"/>
                </a:solidFill>
                <a:latin typeface="Courier New"/>
              </a:rPr>
              <a:t>	</a:t>
            </a:r>
            <a:r>
              <a:rPr b="0" lang="en-US" sz="1700" spc="-1" strike="noStrike">
                <a:solidFill>
                  <a:srgbClr val="000000"/>
                </a:solidFill>
                <a:latin typeface="Courier New"/>
              </a:rPr>
              <a:t>}</a:t>
            </a:r>
            <a:endParaRPr b="0" lang="en-US" sz="1700" spc="-1" strike="noStrike">
              <a:solidFill>
                <a:srgbClr val="000000"/>
              </a:solidFill>
              <a:latin typeface="Tahoma"/>
            </a:endParaRPr>
          </a:p>
          <a:p>
            <a:pPr>
              <a:lnSpc>
                <a:spcPct val="100000"/>
              </a:lnSpc>
              <a:spcBef>
                <a:spcPts val="425"/>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700" spc="-1" strike="noStrike">
                <a:solidFill>
                  <a:srgbClr val="000000"/>
                </a:solidFill>
                <a:latin typeface="Courier New"/>
              </a:rPr>
              <a:t>	</a:t>
            </a:r>
            <a:r>
              <a:rPr b="0" lang="en-US" sz="1700" spc="-1" strike="noStrike">
                <a:solidFill>
                  <a:srgbClr val="000000"/>
                </a:solidFill>
                <a:latin typeface="Courier New"/>
              </a:rPr>
              <a:t>public static void printX(int x){</a:t>
            </a:r>
            <a:endParaRPr b="0" lang="en-US" sz="1700" spc="-1" strike="noStrike">
              <a:solidFill>
                <a:srgbClr val="000000"/>
              </a:solidFill>
              <a:latin typeface="Tahoma"/>
            </a:endParaRPr>
          </a:p>
          <a:p>
            <a:pPr>
              <a:lnSpc>
                <a:spcPct val="100000"/>
              </a:lnSpc>
              <a:spcBef>
                <a:spcPts val="425"/>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700" spc="-1" strike="noStrike">
                <a:solidFill>
                  <a:srgbClr val="000000"/>
                </a:solidFill>
                <a:latin typeface="Courier New"/>
              </a:rPr>
              <a:t>	</a:t>
            </a:r>
            <a:r>
              <a:rPr b="0" lang="en-US" sz="1700" spc="-1" strike="noStrike">
                <a:solidFill>
                  <a:srgbClr val="000000"/>
                </a:solidFill>
                <a:latin typeface="Courier New"/>
              </a:rPr>
              <a:t>	</a:t>
            </a:r>
            <a:r>
              <a:rPr b="0" lang="en-US" sz="1700" spc="-1" strike="noStrike">
                <a:solidFill>
                  <a:srgbClr val="000000"/>
                </a:solidFill>
                <a:latin typeface="Courier New"/>
              </a:rPr>
              <a:t>System.out.println(“The input x is” + x);</a:t>
            </a:r>
            <a:endParaRPr b="0" lang="en-US" sz="1700" spc="-1" strike="noStrike">
              <a:solidFill>
                <a:srgbClr val="000000"/>
              </a:solidFill>
              <a:latin typeface="Tahoma"/>
            </a:endParaRPr>
          </a:p>
          <a:p>
            <a:pPr>
              <a:lnSpc>
                <a:spcPct val="100000"/>
              </a:lnSpc>
              <a:spcBef>
                <a:spcPts val="425"/>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700" spc="-1" strike="noStrike">
                <a:solidFill>
                  <a:srgbClr val="000000"/>
                </a:solidFill>
                <a:latin typeface="Courier New"/>
              </a:rPr>
              <a:t>	</a:t>
            </a:r>
            <a:r>
              <a:rPr b="0" lang="en-US" sz="1700" spc="-1" strike="noStrike">
                <a:solidFill>
                  <a:srgbClr val="000000"/>
                </a:solidFill>
                <a:latin typeface="Courier New"/>
              </a:rPr>
              <a:t>}</a:t>
            </a:r>
            <a:endParaRPr b="0" lang="en-US" sz="1700" spc="-1" strike="noStrike">
              <a:solidFill>
                <a:srgbClr val="000000"/>
              </a:solidFill>
              <a:latin typeface="Tahoma"/>
            </a:endParaRPr>
          </a:p>
          <a:p>
            <a:pPr>
              <a:lnSpc>
                <a:spcPct val="100000"/>
              </a:lnSpc>
              <a:spcBef>
                <a:spcPts val="425"/>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700" spc="-1" strike="noStrike">
                <a:solidFill>
                  <a:srgbClr val="000000"/>
                </a:solidFill>
                <a:latin typeface="Courier New"/>
              </a:rPr>
              <a:t>	</a:t>
            </a:r>
            <a:r>
              <a:rPr b="0" lang="en-US" sz="1700" spc="-1" strike="noStrike">
                <a:solidFill>
                  <a:srgbClr val="000000"/>
                </a:solidFill>
                <a:latin typeface="Courier New"/>
              </a:rPr>
              <a:t>public static int add(int x, int y){</a:t>
            </a:r>
            <a:endParaRPr b="0" lang="en-US" sz="1700" spc="-1" strike="noStrike">
              <a:solidFill>
                <a:srgbClr val="000000"/>
              </a:solidFill>
              <a:latin typeface="Tahoma"/>
            </a:endParaRPr>
          </a:p>
          <a:p>
            <a:pPr>
              <a:lnSpc>
                <a:spcPct val="100000"/>
              </a:lnSpc>
              <a:spcBef>
                <a:spcPts val="425"/>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700" spc="-1" strike="noStrike">
                <a:solidFill>
                  <a:srgbClr val="000000"/>
                </a:solidFill>
                <a:latin typeface="Courier New"/>
              </a:rPr>
              <a:t>	</a:t>
            </a:r>
            <a:r>
              <a:rPr b="0" lang="en-US" sz="1700" spc="-1" strike="noStrike">
                <a:solidFill>
                  <a:srgbClr val="000000"/>
                </a:solidFill>
                <a:latin typeface="Courier New"/>
              </a:rPr>
              <a:t>	</a:t>
            </a:r>
            <a:r>
              <a:rPr b="0" lang="en-US" sz="1700" spc="-1" strike="noStrike">
                <a:solidFill>
                  <a:srgbClr val="000000"/>
                </a:solidFill>
                <a:latin typeface="Courier New"/>
              </a:rPr>
              <a:t>return x + y;</a:t>
            </a:r>
            <a:endParaRPr b="0" lang="en-US" sz="1700" spc="-1" strike="noStrike">
              <a:solidFill>
                <a:srgbClr val="000000"/>
              </a:solidFill>
              <a:latin typeface="Tahoma"/>
            </a:endParaRPr>
          </a:p>
          <a:p>
            <a:pPr>
              <a:lnSpc>
                <a:spcPct val="100000"/>
              </a:lnSpc>
              <a:spcBef>
                <a:spcPts val="425"/>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700" spc="-1" strike="noStrike">
                <a:solidFill>
                  <a:srgbClr val="000000"/>
                </a:solidFill>
                <a:latin typeface="Courier New"/>
              </a:rPr>
              <a:t>	</a:t>
            </a:r>
            <a:r>
              <a:rPr b="0" lang="en-US" sz="1700" spc="-1" strike="noStrike">
                <a:solidFill>
                  <a:srgbClr val="000000"/>
                </a:solidFill>
                <a:latin typeface="Courier New"/>
              </a:rPr>
              <a:t>}</a:t>
            </a:r>
            <a:endParaRPr b="0" lang="en-US" sz="1700" spc="-1" strike="noStrike">
              <a:solidFill>
                <a:srgbClr val="000000"/>
              </a:solidFill>
              <a:latin typeface="Tahoma"/>
            </a:endParaRPr>
          </a:p>
          <a:p>
            <a:pPr>
              <a:lnSpc>
                <a:spcPct val="100000"/>
              </a:lnSpc>
              <a:spcBef>
                <a:spcPts val="425"/>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700" spc="-1" strike="noStrike">
                <a:solidFill>
                  <a:srgbClr val="000000"/>
                </a:solidFill>
                <a:latin typeface="Courier New"/>
              </a:rPr>
              <a:t>}</a:t>
            </a:r>
            <a:endParaRPr b="0" lang="en-US" sz="1700" spc="-1" strike="noStrike">
              <a:solidFill>
                <a:srgbClr val="000000"/>
              </a:solidFill>
              <a:latin typeface="Tahoma"/>
            </a:endParaRPr>
          </a:p>
          <a:p>
            <a:pPr>
              <a:lnSpc>
                <a:spcPct val="100000"/>
              </a:lnSpc>
              <a:spcBef>
                <a:spcPts val="425"/>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1700" spc="-1" strike="noStrike">
              <a:solidFill>
                <a:srgbClr val="000000"/>
              </a:solidFill>
              <a:latin typeface="Tahoma"/>
            </a:endParaRPr>
          </a:p>
          <a:p>
            <a:pPr>
              <a:lnSpc>
                <a:spcPct val="100000"/>
              </a:lnSpc>
              <a:spcBef>
                <a:spcPts val="425"/>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1700" spc="-1" strike="noStrike">
              <a:solidFill>
                <a:srgbClr val="000000"/>
              </a:solidFill>
              <a:latin typeface="Tahoma"/>
            </a:endParaRPr>
          </a:p>
          <a:p>
            <a:pPr>
              <a:lnSpc>
                <a:spcPct val="100000"/>
              </a:lnSpc>
              <a:spcBef>
                <a:spcPts val="425"/>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1700" spc="-1" strike="noStrike">
              <a:solidFill>
                <a:srgbClr val="000000"/>
              </a:solidFill>
              <a:latin typeface="Tahoma"/>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0" name="PlaceHolder 1"/>
          <p:cNvSpPr>
            <a:spLocks noGrp="1"/>
          </p:cNvSpPr>
          <p:nvPr>
            <p:ph type="title"/>
          </p:nvPr>
        </p:nvSpPr>
        <p:spPr>
          <a:xfrm>
            <a:off x="457200" y="-360"/>
            <a:ext cx="8229600" cy="1143000"/>
          </a:xfrm>
          <a:prstGeom prst="rect">
            <a:avLst/>
          </a:prstGeom>
          <a:noFill/>
          <a:ln w="0">
            <a:noFill/>
          </a:ln>
        </p:spPr>
        <p:txBody>
          <a:bodyPr lIns="91440" rIns="91440" tIns="45720" bIns="45720" anchor="ctr">
            <a:noAutofit/>
          </a:bodyPr>
          <a:p>
            <a:pPr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4400" spc="-1" strike="noStrike">
                <a:solidFill>
                  <a:srgbClr val="ffffff"/>
                </a:solidFill>
                <a:latin typeface="Tahoma"/>
              </a:rPr>
              <a:t>Example</a:t>
            </a:r>
            <a:endParaRPr b="1" lang="en-US" sz="4400" spc="-1" strike="noStrike">
              <a:solidFill>
                <a:srgbClr val="ffffff"/>
              </a:solidFill>
              <a:latin typeface="Tahoma"/>
            </a:endParaRPr>
          </a:p>
        </p:txBody>
      </p:sp>
      <p:sp>
        <p:nvSpPr>
          <p:cNvPr id="21" name=""/>
          <p:cNvSpPr txBox="1"/>
          <p:nvPr/>
        </p:nvSpPr>
        <p:spPr>
          <a:xfrm>
            <a:off x="151920" y="1142640"/>
            <a:ext cx="8991720" cy="5334120"/>
          </a:xfrm>
          <a:prstGeom prst="rect">
            <a:avLst/>
          </a:prstGeom>
          <a:noFill/>
          <a:ln w="0">
            <a:noFill/>
          </a:ln>
        </p:spPr>
        <p:txBody>
          <a:bodyPr anchor="t">
            <a:normAutofit/>
          </a:bodyPr>
          <a:p>
            <a:pPr>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Consider the following code which asks the user to enter two numbers and print out the average. </a:t>
            </a:r>
            <a:endParaRPr b="0" lang="en-US" sz="2000" spc="-1" strike="noStrike">
              <a:solidFill>
                <a:srgbClr val="000000"/>
              </a:solidFill>
              <a:latin typeface="Tahoma"/>
            </a:endParaRPr>
          </a:p>
          <a:p>
            <a:pPr>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Tahoma"/>
            </a:endParaRPr>
          </a:p>
          <a:p>
            <a:pPr>
              <a:lnSpc>
                <a:spcPct val="100000"/>
              </a:lnSpc>
              <a:spcBef>
                <a:spcPts val="476"/>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900" spc="-1" strike="noStrike">
                <a:solidFill>
                  <a:srgbClr val="000000"/>
                </a:solidFill>
                <a:latin typeface="Courier New"/>
              </a:rPr>
              <a:t>Scanner console = new Scanner(System.in);</a:t>
            </a:r>
            <a:endParaRPr b="0" lang="en-US" sz="1900" spc="-1" strike="noStrike">
              <a:solidFill>
                <a:srgbClr val="000000"/>
              </a:solidFill>
              <a:latin typeface="Tahoma"/>
            </a:endParaRPr>
          </a:p>
          <a:p>
            <a:pPr>
              <a:lnSpc>
                <a:spcPct val="100000"/>
              </a:lnSpc>
              <a:spcBef>
                <a:spcPts val="476"/>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900" spc="-1" strike="noStrike">
                <a:solidFill>
                  <a:srgbClr val="000000"/>
                </a:solidFill>
                <a:latin typeface="Courier New"/>
              </a:rPr>
              <a:t>System.out.print("Enter a number: ");</a:t>
            </a:r>
            <a:endParaRPr b="0" lang="en-US" sz="1900" spc="-1" strike="noStrike">
              <a:solidFill>
                <a:srgbClr val="000000"/>
              </a:solidFill>
              <a:latin typeface="Tahoma"/>
            </a:endParaRPr>
          </a:p>
          <a:p>
            <a:pPr>
              <a:lnSpc>
                <a:spcPct val="100000"/>
              </a:lnSpc>
              <a:spcBef>
                <a:spcPts val="476"/>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900" spc="-1" strike="noStrike">
                <a:solidFill>
                  <a:srgbClr val="000000"/>
                </a:solidFill>
                <a:latin typeface="Courier New"/>
              </a:rPr>
              <a:t>int num1 = console.nextInt();</a:t>
            </a:r>
            <a:endParaRPr b="0" lang="en-US" sz="1900" spc="-1" strike="noStrike">
              <a:solidFill>
                <a:srgbClr val="000000"/>
              </a:solidFill>
              <a:latin typeface="Tahoma"/>
            </a:endParaRPr>
          </a:p>
          <a:p>
            <a:pPr>
              <a:lnSpc>
                <a:spcPct val="100000"/>
              </a:lnSpc>
              <a:spcBef>
                <a:spcPts val="476"/>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900" spc="-1" strike="noStrike">
                <a:solidFill>
                  <a:srgbClr val="000000"/>
                </a:solidFill>
                <a:latin typeface="Courier New"/>
              </a:rPr>
              <a:t>System.out.print("Enter a number: ");</a:t>
            </a:r>
            <a:endParaRPr b="0" lang="en-US" sz="1900" spc="-1" strike="noStrike">
              <a:solidFill>
                <a:srgbClr val="000000"/>
              </a:solidFill>
              <a:latin typeface="Tahoma"/>
            </a:endParaRPr>
          </a:p>
          <a:p>
            <a:pPr>
              <a:lnSpc>
                <a:spcPct val="100000"/>
              </a:lnSpc>
              <a:spcBef>
                <a:spcPts val="476"/>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900" spc="-1" strike="noStrike">
                <a:solidFill>
                  <a:srgbClr val="000000"/>
                </a:solidFill>
                <a:latin typeface="Courier New"/>
              </a:rPr>
              <a:t>int num2 = console.nextInt();</a:t>
            </a:r>
            <a:endParaRPr b="0" lang="en-US" sz="1900" spc="-1" strike="noStrike">
              <a:solidFill>
                <a:srgbClr val="000000"/>
              </a:solidFill>
              <a:latin typeface="Tahoma"/>
            </a:endParaRPr>
          </a:p>
          <a:p>
            <a:pPr>
              <a:lnSpc>
                <a:spcPct val="100000"/>
              </a:lnSpc>
              <a:spcBef>
                <a:spcPts val="476"/>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900" spc="-1" strike="noStrike">
                <a:solidFill>
                  <a:srgbClr val="000000"/>
                </a:solidFill>
                <a:latin typeface="Courier New"/>
              </a:rPr>
              <a:t>System.out.println("The average is " + (num1 + num2)/2.0);</a:t>
            </a:r>
            <a:endParaRPr b="0" lang="en-US" sz="1900" spc="-1" strike="noStrike">
              <a:solidFill>
                <a:srgbClr val="000000"/>
              </a:solidFill>
              <a:latin typeface="Tahoma"/>
            </a:endParaRPr>
          </a:p>
          <a:p>
            <a:pPr>
              <a:lnSpc>
                <a:spcPct val="100000"/>
              </a:lnSpc>
              <a:spcBef>
                <a:spcPts val="476"/>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1900" spc="-1" strike="noStrike">
              <a:solidFill>
                <a:srgbClr val="000000"/>
              </a:solidFill>
              <a:latin typeface="Tahoma"/>
            </a:endParaRPr>
          </a:p>
          <a:p>
            <a:pPr>
              <a:spcBef>
                <a:spcPts val="476"/>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900" spc="-1" strike="noStrike">
                <a:solidFill>
                  <a:srgbClr val="000000"/>
                </a:solidFill>
                <a:latin typeface="Tahoma"/>
              </a:rPr>
              <a:t>What if we need to do this again? </a:t>
            </a:r>
            <a:endParaRPr b="0" lang="en-US" sz="1900" spc="-1" strike="noStrike">
              <a:solidFill>
                <a:srgbClr val="000000"/>
              </a:solidFill>
              <a:latin typeface="Tahoma"/>
            </a:endParaRPr>
          </a:p>
          <a:p>
            <a:pPr>
              <a:spcBef>
                <a:spcPts val="476"/>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900" spc="-1" strike="noStrike">
                <a:solidFill>
                  <a:srgbClr val="ff0000"/>
                </a:solidFill>
                <a:latin typeface="Tahoma"/>
              </a:rPr>
              <a:t>We don't want to repeat this code by copying and pasting as shown in the next slide. </a:t>
            </a:r>
            <a:endParaRPr b="0" lang="en-US" sz="1900" spc="-1" strike="noStrike">
              <a:solidFill>
                <a:srgbClr val="000000"/>
              </a:solidFill>
              <a:latin typeface="Tahoma"/>
            </a:endParaRPr>
          </a:p>
          <a:p>
            <a:pP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Tahoma"/>
            </a:endParaRPr>
          </a:p>
          <a:p>
            <a:pPr>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Tahoma"/>
            </a:endParaRPr>
          </a:p>
          <a:p>
            <a:pPr>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Tahoma"/>
            </a:endParaRPr>
          </a:p>
          <a:p>
            <a:pPr>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Tahoma"/>
            </a:endParaRPr>
          </a:p>
        </p:txBody>
      </p:sp>
    </p:spTree>
  </p:cSld>
  <mc:AlternateContent>
    <mc:Choice Requires="p14">
      <p:transition spd="slow" p14:dur="2000"/>
    </mc:Choice>
    <mc:Fallback>
      <p:transition spd="slow"/>
    </mc:Fallback>
  </mc:AlternateContent>
  <p:timing>
    <p:tnLst>
      <p:par>
        <p:cTn id="23" dur="indefinite" restart="never" nodeType="tmRoot">
          <p:childTnLst>
            <p:seq>
              <p:cTn id="24" dur="indefinite" nodeType="mainSeq">
                <p:childTnLst>
                  <p:par>
                    <p:cTn id="25" nodeType="clickEffect" fill="hold">
                      <p:stCondLst>
                        <p:cond delay="indefinite"/>
                      </p:stCondLst>
                      <p:childTnLst>
                        <p:par>
                          <p:cTn id="26" nodeType="withEffect" fill="hold">
                            <p:stCondLst>
                              <p:cond delay="0"/>
                            </p:stCondLst>
                            <p:childTnLst>
                              <p:par>
                                <p:cTn id="27" nodeType="clickEffect" fill="hold" presetClass="entr" presetID="1">
                                  <p:stCondLst>
                                    <p:cond delay="0"/>
                                  </p:stCondLst>
                                  <p:childTnLst>
                                    <p:set>
                                      <p:cBhvr>
                                        <p:cTn id="28" dur="1" fill="hold">
                                          <p:stCondLst>
                                            <p:cond delay="0"/>
                                          </p:stCondLst>
                                        </p:cTn>
                                        <p:tgtEl>
                                          <p:spTgt spid="21">
                                            <p:txEl>
                                              <p:pRg st="9" end="9"/>
                                            </p:txEl>
                                          </p:spTgt>
                                        </p:tgtEl>
                                        <p:attrNameLst>
                                          <p:attrName>style.visibility</p:attrName>
                                        </p:attrNameLst>
                                      </p:cBhvr>
                                      <p:to>
                                        <p:strVal val="visible"/>
                                      </p:to>
                                    </p:set>
                                  </p:childTnLst>
                                </p:cTn>
                              </p:par>
                              <p:par>
                                <p:cTn id="29" nodeType="withEffect" fill="hold" presetClass="entr" presetID="1">
                                  <p:stCondLst>
                                    <p:cond delay="0"/>
                                  </p:stCondLst>
                                  <p:childTnLst>
                                    <p:set>
                                      <p:cBhvr>
                                        <p:cTn id="30" dur="1" fill="hold">
                                          <p:stCondLst>
                                            <p:cond delay="0"/>
                                          </p:stCondLst>
                                        </p:cTn>
                                        <p:tgtEl>
                                          <p:spTgt spid="21">
                                            <p:txEl>
                                              <p:pRg st="10" end="10"/>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3" name="PlaceHolder 1"/>
          <p:cNvSpPr>
            <a:spLocks noGrp="1"/>
          </p:cNvSpPr>
          <p:nvPr>
            <p:ph type="title"/>
          </p:nvPr>
        </p:nvSpPr>
        <p:spPr>
          <a:xfrm>
            <a:off x="457200" y="-360"/>
            <a:ext cx="8229600" cy="1143000"/>
          </a:xfrm>
          <a:prstGeom prst="rect">
            <a:avLst/>
          </a:prstGeom>
          <a:noFill/>
          <a:ln w="0">
            <a:noFill/>
          </a:ln>
        </p:spPr>
        <p:txBody>
          <a:bodyPr lIns="91440" rIns="91440" tIns="45720" bIns="45720" anchor="ctr">
            <a:noAutofit/>
          </a:bodyPr>
          <a:p>
            <a:pPr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4400" spc="-1" strike="noStrike">
                <a:solidFill>
                  <a:srgbClr val="ffffff"/>
                </a:solidFill>
                <a:latin typeface="Tahoma"/>
              </a:rPr>
              <a:t>Lab</a:t>
            </a:r>
            <a:endParaRPr b="1" lang="en-US" sz="4400" spc="-1" strike="noStrike">
              <a:solidFill>
                <a:srgbClr val="ffffff"/>
              </a:solidFill>
              <a:latin typeface="Tahoma"/>
            </a:endParaRPr>
          </a:p>
        </p:txBody>
      </p:sp>
      <p:sp>
        <p:nvSpPr>
          <p:cNvPr id="134" name=""/>
          <p:cNvSpPr txBox="1"/>
          <p:nvPr/>
        </p:nvSpPr>
        <p:spPr>
          <a:xfrm>
            <a:off x="151920" y="1295280"/>
            <a:ext cx="8991720" cy="5181840"/>
          </a:xfrm>
          <a:prstGeom prst="rect">
            <a:avLst/>
          </a:prstGeom>
          <a:noFill/>
          <a:ln w="0">
            <a:noFill/>
          </a:ln>
        </p:spPr>
        <p:txBody>
          <a:bodyPr anchor="t">
            <a:normAutofit fontScale="97878"/>
          </a:bodyPr>
          <a:p>
            <a:pPr>
              <a:spcBef>
                <a:spcPts val="6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2400" spc="-1" strike="noStrike">
                <a:solidFill>
                  <a:srgbClr val="000000"/>
                </a:solidFill>
                <a:latin typeface="Tahoma"/>
              </a:rPr>
              <a:t>Create a new repl on repl.it. </a:t>
            </a:r>
            <a:endParaRPr b="0" lang="en-US" sz="2400" spc="-1" strike="noStrike">
              <a:solidFill>
                <a:srgbClr val="000000"/>
              </a:solidFill>
              <a:latin typeface="Tahoma"/>
            </a:endParaRPr>
          </a:p>
          <a:p>
            <a:pPr>
              <a:spcBef>
                <a:spcPts val="6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Tahoma"/>
            </a:endParaRPr>
          </a:p>
          <a:p>
            <a:pPr>
              <a:spcBef>
                <a:spcPts val="6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Write a driver class with the following five </a:t>
            </a:r>
            <a:r>
              <a:rPr b="1" lang="en-US" sz="2400" spc="-1" strike="noStrike">
                <a:solidFill>
                  <a:srgbClr val="000000"/>
                </a:solidFill>
                <a:latin typeface="Tahoma"/>
              </a:rPr>
              <a:t>static</a:t>
            </a:r>
            <a:r>
              <a:rPr b="0" lang="en-US" sz="2400" spc="-1" strike="noStrike">
                <a:solidFill>
                  <a:srgbClr val="000000"/>
                </a:solidFill>
                <a:latin typeface="Tahoma"/>
              </a:rPr>
              <a:t> methods. </a:t>
            </a:r>
            <a:endParaRPr b="0" lang="en-US" sz="2400" spc="-1" strike="noStrike">
              <a:solidFill>
                <a:srgbClr val="000000"/>
              </a:solidFill>
              <a:latin typeface="Tahoma"/>
            </a:endParaRPr>
          </a:p>
          <a:p>
            <a:pPr>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8000"/>
                </a:solidFill>
                <a:latin typeface="Tahoma"/>
              </a:rPr>
              <a:t>// given two integers x and y, returns their average. </a:t>
            </a:r>
            <a:endParaRPr b="0" lang="en-US" sz="2000" spc="-1" strike="noStrike">
              <a:solidFill>
                <a:srgbClr val="000000"/>
              </a:solidFill>
              <a:latin typeface="Tahoma"/>
            </a:endParaRPr>
          </a:p>
          <a:p>
            <a:pP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public static </a:t>
            </a:r>
            <a:r>
              <a:rPr b="1" lang="en-US" sz="2000" spc="-1" strike="noStrike">
                <a:solidFill>
                  <a:srgbClr val="000000"/>
                </a:solidFill>
                <a:latin typeface="Courier New"/>
              </a:rPr>
              <a:t>double</a:t>
            </a:r>
            <a:r>
              <a:rPr b="0" lang="en-US" sz="2000" spc="-1" strike="noStrike">
                <a:solidFill>
                  <a:srgbClr val="000000"/>
                </a:solidFill>
                <a:latin typeface="Courier New"/>
              </a:rPr>
              <a:t> average(int x, int y)</a:t>
            </a:r>
            <a:endParaRPr b="0" lang="en-US" sz="2000" spc="-1" strike="noStrike">
              <a:solidFill>
                <a:srgbClr val="000000"/>
              </a:solidFill>
              <a:latin typeface="Tahoma"/>
            </a:endParaRPr>
          </a:p>
          <a:p>
            <a:pP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a:t>
            </a:r>
            <a:endParaRPr b="0" lang="en-US" sz="2000" spc="-1" strike="noStrike">
              <a:solidFill>
                <a:srgbClr val="000000"/>
              </a:solidFill>
              <a:latin typeface="Tahoma"/>
            </a:endParaRPr>
          </a:p>
          <a:p>
            <a:pP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Tahoma"/>
            </a:endParaRPr>
          </a:p>
          <a:p>
            <a:pPr>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Tahoma"/>
            </a:endParaRPr>
          </a:p>
          <a:p>
            <a:pPr>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8000"/>
                </a:solidFill>
                <a:latin typeface="Tahoma"/>
              </a:rPr>
              <a:t>// given two points (x1, y1) and (x2,y2), returns</a:t>
            </a:r>
            <a:endParaRPr b="0" lang="en-US" sz="2000" spc="-1" strike="noStrike">
              <a:solidFill>
                <a:srgbClr val="000000"/>
              </a:solidFill>
              <a:latin typeface="Tahoma"/>
            </a:endParaRPr>
          </a:p>
          <a:p>
            <a:pPr>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8000"/>
                </a:solidFill>
                <a:latin typeface="Tahoma"/>
              </a:rPr>
              <a:t>// the slope of the line through them. You may assume </a:t>
            </a:r>
            <a:endParaRPr b="0" lang="en-US" sz="2000" spc="-1" strike="noStrike">
              <a:solidFill>
                <a:srgbClr val="000000"/>
              </a:solidFill>
              <a:latin typeface="Tahoma"/>
            </a:endParaRPr>
          </a:p>
          <a:p>
            <a:pPr>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8000"/>
                </a:solidFill>
                <a:latin typeface="Tahoma"/>
              </a:rPr>
              <a:t>// x1 is not equal to x2.</a:t>
            </a:r>
            <a:endParaRPr b="0" lang="en-US" sz="2000" spc="-1" strike="noStrike">
              <a:solidFill>
                <a:srgbClr val="000000"/>
              </a:solidFill>
              <a:latin typeface="Tahoma"/>
            </a:endParaRPr>
          </a:p>
          <a:p>
            <a:pP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public static </a:t>
            </a:r>
            <a:r>
              <a:rPr b="1" lang="en-US" sz="2000" spc="-1" strike="noStrike">
                <a:solidFill>
                  <a:srgbClr val="000000"/>
                </a:solidFill>
                <a:latin typeface="Courier New"/>
              </a:rPr>
              <a:t>double</a:t>
            </a:r>
            <a:r>
              <a:rPr b="0" lang="en-US" sz="2000" spc="-1" strike="noStrike">
                <a:solidFill>
                  <a:srgbClr val="000000"/>
                </a:solidFill>
                <a:latin typeface="Courier New"/>
              </a:rPr>
              <a:t> slope(int x1,int y1,int x2,int y2)</a:t>
            </a:r>
            <a:endParaRPr b="0" lang="en-US" sz="2000" spc="-1" strike="noStrike">
              <a:solidFill>
                <a:srgbClr val="000000"/>
              </a:solidFill>
              <a:latin typeface="Tahoma"/>
            </a:endParaRPr>
          </a:p>
          <a:p>
            <a:pP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a:t>
            </a:r>
            <a:endParaRPr b="0" lang="en-US" sz="2000" spc="-1" strike="noStrike">
              <a:solidFill>
                <a:srgbClr val="000000"/>
              </a:solidFill>
              <a:latin typeface="Tahoma"/>
            </a:endParaRPr>
          </a:p>
          <a:p>
            <a:pP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Tahoma"/>
            </a:endParaRPr>
          </a:p>
          <a:p>
            <a:pP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Tahoma"/>
            </a:endParaRPr>
          </a:p>
        </p:txBody>
      </p:sp>
    </p:spTree>
  </p:cSld>
  <mc:AlternateContent>
    <mc:Choice Requires="p14">
      <p:transition spd="slow" p14:dur="2000"/>
    </mc:Choice>
    <mc:Fallback>
      <p:transition spd="slow"/>
    </mc:Fallback>
  </mc:AlternateContent>
</p:sld>
</file>

<file path=ppt/slides/slide3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5" name="PlaceHolder 1"/>
          <p:cNvSpPr>
            <a:spLocks noGrp="1"/>
          </p:cNvSpPr>
          <p:nvPr>
            <p:ph type="title"/>
          </p:nvPr>
        </p:nvSpPr>
        <p:spPr>
          <a:xfrm>
            <a:off x="457200" y="-360"/>
            <a:ext cx="8229600" cy="1143000"/>
          </a:xfrm>
          <a:prstGeom prst="rect">
            <a:avLst/>
          </a:prstGeom>
          <a:noFill/>
          <a:ln w="0">
            <a:noFill/>
          </a:ln>
        </p:spPr>
        <p:txBody>
          <a:bodyPr lIns="91440" rIns="91440" tIns="45720" bIns="45720" anchor="ctr">
            <a:noAutofit/>
          </a:bodyPr>
          <a:p>
            <a:pPr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4400" spc="-1" strike="noStrike">
                <a:solidFill>
                  <a:srgbClr val="ffffff"/>
                </a:solidFill>
                <a:latin typeface="Tahoma"/>
              </a:rPr>
              <a:t>Lab</a:t>
            </a:r>
            <a:endParaRPr b="1" lang="en-US" sz="4400" spc="-1" strike="noStrike">
              <a:solidFill>
                <a:srgbClr val="ffffff"/>
              </a:solidFill>
              <a:latin typeface="Tahoma"/>
            </a:endParaRPr>
          </a:p>
        </p:txBody>
      </p:sp>
      <p:pic>
        <p:nvPicPr>
          <p:cNvPr id="136" name="Content Placeholder 2" descr=""/>
          <p:cNvPicPr/>
          <p:nvPr/>
        </p:nvPicPr>
        <p:blipFill>
          <a:blip r:embed="rId1"/>
          <a:stretch/>
        </p:blipFill>
        <p:spPr>
          <a:xfrm>
            <a:off x="152280" y="1295280"/>
            <a:ext cx="8991720" cy="5194440"/>
          </a:xfrm>
          <a:prstGeom prst="rect">
            <a:avLst/>
          </a:prstGeom>
          <a:ln w="0">
            <a:noFill/>
          </a:ln>
        </p:spPr>
      </p:pic>
    </p:spTree>
  </p:cSld>
  <mc:AlternateContent>
    <mc:Choice Requires="p14">
      <p:transition spd="slow" p14:dur="2000"/>
    </mc:Choice>
    <mc:Fallback>
      <p:transition spd="slow"/>
    </mc:Fallback>
  </mc:AlternateContent>
</p:sld>
</file>

<file path=ppt/slides/slide3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7" name="PlaceHolder 1"/>
          <p:cNvSpPr>
            <a:spLocks noGrp="1"/>
          </p:cNvSpPr>
          <p:nvPr>
            <p:ph type="title"/>
          </p:nvPr>
        </p:nvSpPr>
        <p:spPr>
          <a:xfrm>
            <a:off x="457200" y="-360"/>
            <a:ext cx="8229600" cy="1143000"/>
          </a:xfrm>
          <a:prstGeom prst="rect">
            <a:avLst/>
          </a:prstGeom>
          <a:noFill/>
          <a:ln w="0">
            <a:noFill/>
          </a:ln>
        </p:spPr>
        <p:txBody>
          <a:bodyPr lIns="91440" rIns="91440" tIns="45720" bIns="45720" anchor="ctr">
            <a:noAutofit/>
          </a:bodyPr>
          <a:p>
            <a:pPr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4400" spc="-1" strike="noStrike">
                <a:solidFill>
                  <a:srgbClr val="ffffff"/>
                </a:solidFill>
                <a:latin typeface="Tahoma"/>
              </a:rPr>
              <a:t>Lab </a:t>
            </a:r>
            <a:endParaRPr b="1" lang="en-US" sz="4400" spc="-1" strike="noStrike">
              <a:solidFill>
                <a:srgbClr val="ffffff"/>
              </a:solidFill>
              <a:latin typeface="Tahoma"/>
            </a:endParaRPr>
          </a:p>
        </p:txBody>
      </p:sp>
      <p:sp>
        <p:nvSpPr>
          <p:cNvPr id="138" name=""/>
          <p:cNvSpPr txBox="1"/>
          <p:nvPr/>
        </p:nvSpPr>
        <p:spPr>
          <a:xfrm>
            <a:off x="151920" y="1295280"/>
            <a:ext cx="8991720" cy="5181840"/>
          </a:xfrm>
          <a:prstGeom prst="rect">
            <a:avLst/>
          </a:prstGeom>
          <a:noFill/>
          <a:ln w="0">
            <a:noFill/>
          </a:ln>
        </p:spPr>
        <p:txBody>
          <a:bodyPr anchor="t">
            <a:normAutofit fontScale="93713"/>
          </a:bodyPr>
          <a:p>
            <a:pPr>
              <a:spcBef>
                <a:spcPts val="6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Write your program so that it has EXACTLY THE FOLLOWING OUTPUT.</a:t>
            </a:r>
            <a:endParaRPr b="0" lang="en-US" sz="2400" spc="-1" strike="noStrike">
              <a:solidFill>
                <a:srgbClr val="000000"/>
              </a:solidFill>
              <a:latin typeface="Tahoma"/>
            </a:endParaRPr>
          </a:p>
          <a:p>
            <a:pPr>
              <a:spcBef>
                <a:spcPts val="6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Tahoma"/>
            </a:endParaRPr>
          </a:p>
          <a:p>
            <a:pPr>
              <a:spcBef>
                <a:spcPts val="6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Program Output: (underlined values are user-entered inputs)</a:t>
            </a:r>
            <a:endParaRPr b="0" lang="en-US" sz="2400" spc="-1" strike="noStrike">
              <a:solidFill>
                <a:srgbClr val="000000"/>
              </a:solidFill>
              <a:latin typeface="Tahoma"/>
            </a:endParaRPr>
          </a:p>
          <a:p>
            <a:pPr>
              <a:spcBef>
                <a:spcPts val="6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Enter x1: </a:t>
            </a:r>
            <a:r>
              <a:rPr b="0" lang="en-US" sz="2400" spc="-1" strike="noStrike" u="sng">
                <a:solidFill>
                  <a:srgbClr val="000000"/>
                </a:solidFill>
                <a:uFillTx/>
                <a:latin typeface="Tahoma"/>
              </a:rPr>
              <a:t>2</a:t>
            </a:r>
            <a:endParaRPr b="0" lang="en-US" sz="2400" spc="-1" strike="noStrike">
              <a:solidFill>
                <a:srgbClr val="000000"/>
              </a:solidFill>
              <a:latin typeface="Tahoma"/>
            </a:endParaRPr>
          </a:p>
          <a:p>
            <a:pPr>
              <a:spcBef>
                <a:spcPts val="6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Enter y1: </a:t>
            </a:r>
            <a:r>
              <a:rPr b="0" lang="en-US" sz="2400" spc="-1" strike="noStrike" u="sng">
                <a:solidFill>
                  <a:srgbClr val="000000"/>
                </a:solidFill>
                <a:uFillTx/>
                <a:latin typeface="Tahoma"/>
              </a:rPr>
              <a:t>-1</a:t>
            </a:r>
            <a:endParaRPr b="0" lang="en-US" sz="2400" spc="-1" strike="noStrike">
              <a:solidFill>
                <a:srgbClr val="000000"/>
              </a:solidFill>
              <a:latin typeface="Tahoma"/>
            </a:endParaRPr>
          </a:p>
          <a:p>
            <a:pPr>
              <a:spcBef>
                <a:spcPts val="6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Enter x2: </a:t>
            </a:r>
            <a:r>
              <a:rPr b="0" lang="en-US" sz="2400" spc="-1" strike="noStrike" u="sng">
                <a:solidFill>
                  <a:srgbClr val="000000"/>
                </a:solidFill>
                <a:uFillTx/>
                <a:latin typeface="Tahoma"/>
              </a:rPr>
              <a:t>3</a:t>
            </a:r>
            <a:endParaRPr b="0" lang="en-US" sz="2400" spc="-1" strike="noStrike">
              <a:solidFill>
                <a:srgbClr val="000000"/>
              </a:solidFill>
              <a:latin typeface="Tahoma"/>
            </a:endParaRPr>
          </a:p>
          <a:p>
            <a:pPr>
              <a:spcBef>
                <a:spcPts val="6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Enter y2: </a:t>
            </a:r>
            <a:r>
              <a:rPr b="0" lang="en-US" sz="2400" spc="-1" strike="noStrike" u="sng">
                <a:solidFill>
                  <a:srgbClr val="000000"/>
                </a:solidFill>
                <a:uFillTx/>
                <a:latin typeface="Tahoma"/>
              </a:rPr>
              <a:t>5</a:t>
            </a:r>
            <a:endParaRPr b="0" lang="en-US" sz="2400" spc="-1" strike="noStrike">
              <a:solidFill>
                <a:srgbClr val="000000"/>
              </a:solidFill>
              <a:latin typeface="Tahoma"/>
            </a:endParaRPr>
          </a:p>
          <a:p>
            <a:pPr>
              <a:spcBef>
                <a:spcPts val="6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Tahoma"/>
            </a:endParaRPr>
          </a:p>
          <a:p>
            <a:pPr>
              <a:spcBef>
                <a:spcPts val="6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The average of 2 and -1 is 0.5.</a:t>
            </a:r>
            <a:endParaRPr b="0" lang="en-US" sz="2400" spc="-1" strike="noStrike">
              <a:solidFill>
                <a:srgbClr val="000000"/>
              </a:solidFill>
              <a:latin typeface="Tahoma"/>
            </a:endParaRPr>
          </a:p>
          <a:p>
            <a:pPr>
              <a:spcBef>
                <a:spcPts val="6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The slope of the line between (2,-1) and (3,5) is 6.0</a:t>
            </a:r>
            <a:endParaRPr b="0" lang="en-US" sz="2400" spc="-1" strike="noStrike">
              <a:solidFill>
                <a:srgbClr val="000000"/>
              </a:solidFill>
              <a:latin typeface="Tahoma"/>
            </a:endParaRPr>
          </a:p>
          <a:p>
            <a:pPr>
              <a:spcBef>
                <a:spcPts val="6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The distance between (2,-1) and (3,5) is 6.082762530298219</a:t>
            </a:r>
            <a:endParaRPr b="0" lang="en-US" sz="2400" spc="-1" strike="noStrike">
              <a:solidFill>
                <a:srgbClr val="000000"/>
              </a:solidFill>
              <a:latin typeface="Tahoma"/>
            </a:endParaRPr>
          </a:p>
          <a:p>
            <a:pPr>
              <a:spcBef>
                <a:spcPts val="6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Tahoma"/>
            </a:endParaRPr>
          </a:p>
        </p:txBody>
      </p:sp>
    </p:spTree>
  </p:cSld>
  <mc:AlternateContent>
    <mc:Choice Requires="p14">
      <p:transition spd="slow" p14:dur="2000"/>
    </mc:Choice>
    <mc:Fallback>
      <p:transition spd="slow"/>
    </mc:Fallback>
  </mc:AlternateContent>
</p:sld>
</file>

<file path=ppt/slides/slide3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9" name="PlaceHolder 1"/>
          <p:cNvSpPr>
            <a:spLocks noGrp="1"/>
          </p:cNvSpPr>
          <p:nvPr>
            <p:ph type="title"/>
          </p:nvPr>
        </p:nvSpPr>
        <p:spPr>
          <a:xfrm>
            <a:off x="457200" y="-360"/>
            <a:ext cx="8229600" cy="1143000"/>
          </a:xfrm>
          <a:prstGeom prst="rect">
            <a:avLst/>
          </a:prstGeom>
          <a:noFill/>
          <a:ln w="0">
            <a:noFill/>
          </a:ln>
        </p:spPr>
        <p:txBody>
          <a:bodyPr lIns="91440" rIns="91440" tIns="45720" bIns="45720" anchor="ctr">
            <a:noAutofit/>
          </a:bodyPr>
          <a:p>
            <a:pPr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4400" spc="-1" strike="noStrike">
                <a:solidFill>
                  <a:srgbClr val="ffffff"/>
                </a:solidFill>
                <a:latin typeface="Tahoma"/>
              </a:rPr>
              <a:t>References</a:t>
            </a:r>
            <a:endParaRPr b="1" lang="en-US" sz="4400" spc="-1" strike="noStrike">
              <a:solidFill>
                <a:srgbClr val="ffffff"/>
              </a:solidFill>
              <a:latin typeface="Tahoma"/>
            </a:endParaRPr>
          </a:p>
        </p:txBody>
      </p:sp>
      <p:sp>
        <p:nvSpPr>
          <p:cNvPr id="140" name=""/>
          <p:cNvSpPr txBox="1"/>
          <p:nvPr/>
        </p:nvSpPr>
        <p:spPr>
          <a:xfrm>
            <a:off x="151920" y="1295280"/>
            <a:ext cx="8991720" cy="5181840"/>
          </a:xfrm>
          <a:prstGeom prst="rect">
            <a:avLst/>
          </a:prstGeom>
          <a:noFill/>
          <a:ln w="0">
            <a:noFill/>
          </a:ln>
        </p:spPr>
        <p:txBody>
          <a:bodyPr anchor="t">
            <a:normAutofit/>
          </a:bodyPr>
          <a:p>
            <a:pPr>
              <a:spcBef>
                <a:spcPts val="6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Tahoma"/>
            </a:endParaRPr>
          </a:p>
          <a:p>
            <a:pPr>
              <a:spcBef>
                <a:spcPts val="6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Tahoma"/>
            </a:endParaRPr>
          </a:p>
          <a:p>
            <a:pPr>
              <a:spcBef>
                <a:spcPts val="6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Tahoma"/>
            </a:endParaRPr>
          </a:p>
          <a:p>
            <a:pPr>
              <a:spcBef>
                <a:spcPts val="6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Tahoma"/>
            </a:endParaRPr>
          </a:p>
          <a:p>
            <a:pPr>
              <a:spcBef>
                <a:spcPts val="6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Tahoma"/>
            </a:endParaRPr>
          </a:p>
          <a:p>
            <a:pPr>
              <a:spcBef>
                <a:spcPts val="6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Tahoma"/>
            </a:endParaRPr>
          </a:p>
          <a:p>
            <a:pPr>
              <a:spcBef>
                <a:spcPts val="6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For more tutorials/lecture notes in Java, Python, game programming, artificial intelligence with neural networks:</a:t>
            </a:r>
            <a:endParaRPr b="0" lang="en-US" sz="2400" spc="-1" strike="noStrike">
              <a:solidFill>
                <a:srgbClr val="000000"/>
              </a:solidFill>
              <a:latin typeface="Tahoma"/>
            </a:endParaRPr>
          </a:p>
          <a:p>
            <a:pPr>
              <a:spcBef>
                <a:spcPts val="6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Tahoma"/>
            </a:endParaRPr>
          </a:p>
          <a:p>
            <a:pPr>
              <a:spcBef>
                <a:spcPts val="6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https://longbaonguyen.github.io</a:t>
            </a:r>
            <a:endParaRPr b="0" lang="en-US" sz="2400" spc="-1" strike="noStrike">
              <a:solidFill>
                <a:srgbClr val="000000"/>
              </a:solidFill>
              <a:latin typeface="Tahoma"/>
            </a:endParaRPr>
          </a:p>
          <a:p>
            <a:pPr>
              <a:spcBef>
                <a:spcPts val="6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Tahoma"/>
            </a:endParaRPr>
          </a:p>
          <a:p>
            <a:pPr>
              <a:spcBef>
                <a:spcPts val="6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Tahoma"/>
            </a:endParaRPr>
          </a:p>
          <a:p>
            <a:pPr>
              <a:spcBef>
                <a:spcPts val="6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Tahoma"/>
            </a:endParaRPr>
          </a:p>
        </p:txBody>
      </p:sp>
      <p:sp>
        <p:nvSpPr>
          <p:cNvPr id="141" name="Rectangle 1"/>
          <p:cNvSpPr/>
          <p:nvPr/>
        </p:nvSpPr>
        <p:spPr>
          <a:xfrm>
            <a:off x="228600" y="1447920"/>
            <a:ext cx="8458200" cy="1465560"/>
          </a:xfrm>
          <a:prstGeom prst="rect">
            <a:avLst/>
          </a:prstGeom>
          <a:noFill/>
          <a:ln w="0">
            <a:noFill/>
          </a:ln>
        </p:spPr>
        <p:style>
          <a:lnRef idx="0"/>
          <a:fillRef idx="0"/>
          <a:effectRef idx="0"/>
          <a:fontRef idx="minor"/>
        </p:style>
        <p:txBody>
          <a:bodyPr lIns="90000" rIns="90000" tIns="46800" bIns="46800" anchor="t">
            <a:spAutoFit/>
          </a:bodyPr>
          <a:p>
            <a:pPr marL="343080" indent="-343080">
              <a:buClr>
                <a:srgbClr val="000000"/>
              </a:buClr>
              <a:buFont typeface="Arial"/>
              <a:buAutoNum type="arabicParen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Arial"/>
              </a:rPr>
              <a:t>Building Java Programs: A Back to Basics Approach by Stuart Reges and Marty Stepp</a:t>
            </a:r>
            <a:endParaRPr b="0" lang="en-US" sz="1800" spc="-1" strike="noStrike">
              <a:solidFill>
                <a:srgbClr val="000000"/>
              </a:solidFill>
              <a:latin typeface="Arial"/>
            </a:endParaRPr>
          </a:p>
          <a:p>
            <a:pPr marL="343080" indent="-343080">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1800" spc="-1" strike="noStrike">
              <a:solidFill>
                <a:srgbClr val="000000"/>
              </a:solidFill>
              <a:latin typeface="Arial"/>
            </a:endParaRPr>
          </a:p>
          <a:p>
            <a:pPr marL="343080" indent="-343080">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Arial"/>
              </a:rPr>
              <a:t>2) Runestone CSAwesome Curriculum: https://runestone.academy/runestone/books/published/csawesome/index.html</a:t>
            </a:r>
            <a:endParaRPr b="0" lang="en-US"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2" name="PlaceHolder 1"/>
          <p:cNvSpPr>
            <a:spLocks noGrp="1"/>
          </p:cNvSpPr>
          <p:nvPr>
            <p:ph type="title"/>
          </p:nvPr>
        </p:nvSpPr>
        <p:spPr>
          <a:xfrm>
            <a:off x="457200" y="-360"/>
            <a:ext cx="8229600" cy="1143000"/>
          </a:xfrm>
          <a:prstGeom prst="rect">
            <a:avLst/>
          </a:prstGeom>
          <a:noFill/>
          <a:ln w="0">
            <a:noFill/>
          </a:ln>
        </p:spPr>
        <p:txBody>
          <a:bodyPr lIns="91440" rIns="91440" tIns="45720" bIns="45720" anchor="ctr">
            <a:noAutofit/>
          </a:bodyPr>
          <a:p>
            <a:pPr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4400" spc="-1" strike="noStrike">
                <a:solidFill>
                  <a:srgbClr val="ffffff"/>
                </a:solidFill>
                <a:latin typeface="Tahoma"/>
              </a:rPr>
              <a:t>Example</a:t>
            </a:r>
            <a:endParaRPr b="1" lang="en-US" sz="4400" spc="-1" strike="noStrike">
              <a:solidFill>
                <a:srgbClr val="ffffff"/>
              </a:solidFill>
              <a:latin typeface="Tahoma"/>
            </a:endParaRPr>
          </a:p>
        </p:txBody>
      </p:sp>
      <p:sp>
        <p:nvSpPr>
          <p:cNvPr id="23" name=""/>
          <p:cNvSpPr txBox="1"/>
          <p:nvPr/>
        </p:nvSpPr>
        <p:spPr>
          <a:xfrm>
            <a:off x="76320" y="1066680"/>
            <a:ext cx="8991360" cy="5943600"/>
          </a:xfrm>
          <a:prstGeom prst="rect">
            <a:avLst/>
          </a:prstGeom>
          <a:noFill/>
          <a:ln w="0">
            <a:noFill/>
          </a:ln>
        </p:spPr>
        <p:txBody>
          <a:bodyPr anchor="t">
            <a:normAutofit/>
          </a:bodyPr>
          <a:p>
            <a:pPr>
              <a:spcBef>
                <a:spcPts val="476"/>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900" spc="-1" strike="noStrike">
                <a:solidFill>
                  <a:srgbClr val="000000"/>
                </a:solidFill>
                <a:latin typeface="Tahoma"/>
              </a:rPr>
              <a:t>If we need to repeat this task, we do not want to simply copy and paste out code:</a:t>
            </a:r>
            <a:endParaRPr b="0" lang="en-US" sz="1900" spc="-1" strike="noStrike">
              <a:solidFill>
                <a:srgbClr val="000000"/>
              </a:solidFill>
              <a:latin typeface="Tahoma"/>
            </a:endParaRPr>
          </a:p>
          <a:p>
            <a:pPr>
              <a:spcBef>
                <a:spcPts val="476"/>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1900" spc="-1" strike="noStrike">
              <a:solidFill>
                <a:srgbClr val="000000"/>
              </a:solidFill>
              <a:latin typeface="Tahoma"/>
            </a:endParaRPr>
          </a:p>
          <a:p>
            <a:pPr>
              <a:lnSpc>
                <a:spcPct val="100000"/>
              </a:lnSpc>
              <a:spcBef>
                <a:spcPts val="476"/>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900" spc="-1" strike="noStrike">
                <a:solidFill>
                  <a:srgbClr val="000000"/>
                </a:solidFill>
                <a:latin typeface="Courier New"/>
              </a:rPr>
              <a:t>Scanner console = new Scanner(System.in);</a:t>
            </a:r>
            <a:endParaRPr b="0" lang="en-US" sz="1900" spc="-1" strike="noStrike">
              <a:solidFill>
                <a:srgbClr val="000000"/>
              </a:solidFill>
              <a:latin typeface="Tahoma"/>
            </a:endParaRPr>
          </a:p>
          <a:p>
            <a:pPr>
              <a:lnSpc>
                <a:spcPct val="100000"/>
              </a:lnSpc>
              <a:spcBef>
                <a:spcPts val="476"/>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900" spc="-1" strike="noStrike">
                <a:solidFill>
                  <a:srgbClr val="000000"/>
                </a:solidFill>
                <a:latin typeface="Courier New"/>
              </a:rPr>
              <a:t>int num1, num2;</a:t>
            </a:r>
            <a:endParaRPr b="0" lang="en-US" sz="1900" spc="-1" strike="noStrike">
              <a:solidFill>
                <a:srgbClr val="000000"/>
              </a:solidFill>
              <a:latin typeface="Tahoma"/>
            </a:endParaRPr>
          </a:p>
          <a:p>
            <a:pPr>
              <a:lnSpc>
                <a:spcPct val="100000"/>
              </a:lnSpc>
              <a:spcBef>
                <a:spcPts val="476"/>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900" spc="-1" strike="noStrike">
                <a:solidFill>
                  <a:srgbClr val="000000"/>
                </a:solidFill>
                <a:latin typeface="Courier New"/>
              </a:rPr>
              <a:t>System.out.print("Enter a number: ");</a:t>
            </a:r>
            <a:endParaRPr b="0" lang="en-US" sz="1900" spc="-1" strike="noStrike">
              <a:solidFill>
                <a:srgbClr val="000000"/>
              </a:solidFill>
              <a:latin typeface="Tahoma"/>
            </a:endParaRPr>
          </a:p>
          <a:p>
            <a:pPr>
              <a:lnSpc>
                <a:spcPct val="100000"/>
              </a:lnSpc>
              <a:spcBef>
                <a:spcPts val="476"/>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900" spc="-1" strike="noStrike">
                <a:solidFill>
                  <a:srgbClr val="000000"/>
                </a:solidFill>
                <a:latin typeface="Courier New"/>
              </a:rPr>
              <a:t>num1 = console.nextInt();</a:t>
            </a:r>
            <a:endParaRPr b="0" lang="en-US" sz="1900" spc="-1" strike="noStrike">
              <a:solidFill>
                <a:srgbClr val="000000"/>
              </a:solidFill>
              <a:latin typeface="Tahoma"/>
            </a:endParaRPr>
          </a:p>
          <a:p>
            <a:pPr>
              <a:lnSpc>
                <a:spcPct val="100000"/>
              </a:lnSpc>
              <a:spcBef>
                <a:spcPts val="476"/>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900" spc="-1" strike="noStrike">
                <a:solidFill>
                  <a:srgbClr val="000000"/>
                </a:solidFill>
                <a:latin typeface="Courier New"/>
              </a:rPr>
              <a:t>System.out.print("Enter a number: ");</a:t>
            </a:r>
            <a:endParaRPr b="0" lang="en-US" sz="1900" spc="-1" strike="noStrike">
              <a:solidFill>
                <a:srgbClr val="000000"/>
              </a:solidFill>
              <a:latin typeface="Tahoma"/>
            </a:endParaRPr>
          </a:p>
          <a:p>
            <a:pPr>
              <a:lnSpc>
                <a:spcPct val="100000"/>
              </a:lnSpc>
              <a:spcBef>
                <a:spcPts val="476"/>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900" spc="-1" strike="noStrike">
                <a:solidFill>
                  <a:srgbClr val="000000"/>
                </a:solidFill>
                <a:latin typeface="Courier New"/>
              </a:rPr>
              <a:t>num2 = console.nextInt();</a:t>
            </a:r>
            <a:endParaRPr b="0" lang="en-US" sz="1900" spc="-1" strike="noStrike">
              <a:solidFill>
                <a:srgbClr val="000000"/>
              </a:solidFill>
              <a:latin typeface="Tahoma"/>
            </a:endParaRPr>
          </a:p>
          <a:p>
            <a:pPr>
              <a:lnSpc>
                <a:spcPct val="100000"/>
              </a:lnSpc>
              <a:spcBef>
                <a:spcPts val="476"/>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900" spc="-1" strike="noStrike">
                <a:solidFill>
                  <a:srgbClr val="000000"/>
                </a:solidFill>
                <a:latin typeface="Courier New"/>
              </a:rPr>
              <a:t>System.out.println("The average is " + (num1 + num2)/2.0);</a:t>
            </a:r>
            <a:endParaRPr b="0" lang="en-US" sz="1900" spc="-1" strike="noStrike">
              <a:solidFill>
                <a:srgbClr val="000000"/>
              </a:solidFill>
              <a:latin typeface="Tahoma"/>
            </a:endParaRPr>
          </a:p>
          <a:p>
            <a:pPr>
              <a:lnSpc>
                <a:spcPct val="100000"/>
              </a:lnSpc>
              <a:spcBef>
                <a:spcPts val="476"/>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1900" spc="-1" strike="noStrike">
              <a:solidFill>
                <a:srgbClr val="000000"/>
              </a:solidFill>
              <a:latin typeface="Tahoma"/>
            </a:endParaRPr>
          </a:p>
          <a:p>
            <a:pPr>
              <a:lnSpc>
                <a:spcPct val="100000"/>
              </a:lnSpc>
              <a:spcBef>
                <a:spcPts val="476"/>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900" spc="-1" strike="noStrike">
                <a:solidFill>
                  <a:srgbClr val="000000"/>
                </a:solidFill>
                <a:latin typeface="Courier New"/>
              </a:rPr>
              <a:t>System.out.print("Enter a number: ");</a:t>
            </a:r>
            <a:endParaRPr b="0" lang="en-US" sz="1900" spc="-1" strike="noStrike">
              <a:solidFill>
                <a:srgbClr val="000000"/>
              </a:solidFill>
              <a:latin typeface="Tahoma"/>
            </a:endParaRPr>
          </a:p>
          <a:p>
            <a:pPr>
              <a:lnSpc>
                <a:spcPct val="100000"/>
              </a:lnSpc>
              <a:spcBef>
                <a:spcPts val="476"/>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900" spc="-1" strike="noStrike">
                <a:solidFill>
                  <a:srgbClr val="000000"/>
                </a:solidFill>
                <a:latin typeface="Courier New"/>
              </a:rPr>
              <a:t>num1 = console.nextInt();</a:t>
            </a:r>
            <a:endParaRPr b="0" lang="en-US" sz="1900" spc="-1" strike="noStrike">
              <a:solidFill>
                <a:srgbClr val="000000"/>
              </a:solidFill>
              <a:latin typeface="Tahoma"/>
            </a:endParaRPr>
          </a:p>
          <a:p>
            <a:pPr>
              <a:lnSpc>
                <a:spcPct val="100000"/>
              </a:lnSpc>
              <a:spcBef>
                <a:spcPts val="476"/>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900" spc="-1" strike="noStrike">
                <a:solidFill>
                  <a:srgbClr val="000000"/>
                </a:solidFill>
                <a:latin typeface="Courier New"/>
              </a:rPr>
              <a:t>System.out.print("Enter a number: ");</a:t>
            </a:r>
            <a:endParaRPr b="0" lang="en-US" sz="1900" spc="-1" strike="noStrike">
              <a:solidFill>
                <a:srgbClr val="000000"/>
              </a:solidFill>
              <a:latin typeface="Tahoma"/>
            </a:endParaRPr>
          </a:p>
          <a:p>
            <a:pPr>
              <a:lnSpc>
                <a:spcPct val="100000"/>
              </a:lnSpc>
              <a:spcBef>
                <a:spcPts val="476"/>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900" spc="-1" strike="noStrike">
                <a:solidFill>
                  <a:srgbClr val="000000"/>
                </a:solidFill>
                <a:latin typeface="Courier New"/>
              </a:rPr>
              <a:t>num2 = console.nextInt();</a:t>
            </a:r>
            <a:endParaRPr b="0" lang="en-US" sz="1900" spc="-1" strike="noStrike">
              <a:solidFill>
                <a:srgbClr val="000000"/>
              </a:solidFill>
              <a:latin typeface="Tahoma"/>
            </a:endParaRPr>
          </a:p>
          <a:p>
            <a:pPr>
              <a:lnSpc>
                <a:spcPct val="100000"/>
              </a:lnSpc>
              <a:spcBef>
                <a:spcPts val="476"/>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900" spc="-1" strike="noStrike">
                <a:solidFill>
                  <a:srgbClr val="000000"/>
                </a:solidFill>
                <a:latin typeface="Courier New"/>
              </a:rPr>
              <a:t>System.out.println("The average is " + (num1 + num2)/2.0)</a:t>
            </a:r>
            <a:endParaRPr b="0" lang="en-US" sz="1900" spc="-1" strike="noStrike">
              <a:solidFill>
                <a:srgbClr val="000000"/>
              </a:solidFill>
              <a:latin typeface="Tahoma"/>
            </a:endParaRPr>
          </a:p>
          <a:p>
            <a:pPr>
              <a:lnSpc>
                <a:spcPct val="100000"/>
              </a:lnSpc>
              <a:spcBef>
                <a:spcPts val="476"/>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1900" spc="-1" strike="noStrike">
              <a:solidFill>
                <a:srgbClr val="000000"/>
              </a:solidFill>
              <a:latin typeface="Tahoma"/>
            </a:endParaRPr>
          </a:p>
          <a:p>
            <a:pP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Tahoma"/>
            </a:endParaRPr>
          </a:p>
          <a:p>
            <a:pPr>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Tahoma"/>
            </a:endParaRPr>
          </a:p>
          <a:p>
            <a:pPr>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Tahoma"/>
            </a:endParaRPr>
          </a:p>
          <a:p>
            <a:pPr>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Tahoma"/>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4" name="PlaceHolder 1"/>
          <p:cNvSpPr>
            <a:spLocks noGrp="1"/>
          </p:cNvSpPr>
          <p:nvPr>
            <p:ph type="title"/>
          </p:nvPr>
        </p:nvSpPr>
        <p:spPr>
          <a:xfrm>
            <a:off x="457200" y="-360"/>
            <a:ext cx="8229600" cy="1143000"/>
          </a:xfrm>
          <a:prstGeom prst="rect">
            <a:avLst/>
          </a:prstGeom>
          <a:noFill/>
          <a:ln w="0">
            <a:noFill/>
          </a:ln>
        </p:spPr>
        <p:txBody>
          <a:bodyPr lIns="91440" rIns="91440" tIns="45720" bIns="45720" anchor="ctr">
            <a:noAutofit/>
          </a:bodyPr>
          <a:p>
            <a:pPr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4400" spc="-1" strike="noStrike">
                <a:solidFill>
                  <a:srgbClr val="ffffff"/>
                </a:solidFill>
                <a:latin typeface="Tahoma"/>
              </a:rPr>
              <a:t>Method</a:t>
            </a:r>
            <a:endParaRPr b="1" lang="en-US" sz="4400" spc="-1" strike="noStrike">
              <a:solidFill>
                <a:srgbClr val="ffffff"/>
              </a:solidFill>
              <a:latin typeface="Tahoma"/>
            </a:endParaRPr>
          </a:p>
        </p:txBody>
      </p:sp>
      <p:sp>
        <p:nvSpPr>
          <p:cNvPr id="25" name=""/>
          <p:cNvSpPr txBox="1"/>
          <p:nvPr/>
        </p:nvSpPr>
        <p:spPr>
          <a:xfrm>
            <a:off x="151920" y="1295280"/>
            <a:ext cx="8991720" cy="5181840"/>
          </a:xfrm>
          <a:prstGeom prst="rect">
            <a:avLst/>
          </a:prstGeom>
          <a:noFill/>
          <a:ln w="0">
            <a:noFill/>
          </a:ln>
        </p:spPr>
        <p:txBody>
          <a:bodyPr anchor="t">
            <a:normAutofit/>
          </a:bodyPr>
          <a:p>
            <a:pPr>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One way to organize code and to make it more readable and </a:t>
            </a:r>
            <a:r>
              <a:rPr b="0" lang="en-US" sz="2000" spc="-1" strike="noStrike">
                <a:solidFill>
                  <a:srgbClr val="ff0000"/>
                </a:solidFill>
                <a:latin typeface="Tahoma"/>
              </a:rPr>
              <a:t>reusable</a:t>
            </a:r>
            <a:r>
              <a:rPr b="0" lang="en-US" sz="2000" spc="-1" strike="noStrike">
                <a:solidFill>
                  <a:srgbClr val="000000"/>
                </a:solidFill>
                <a:latin typeface="Tahoma"/>
              </a:rPr>
              <a:t> is to factor out useful pieces into reusable </a:t>
            </a:r>
            <a:r>
              <a:rPr b="0" i="1" lang="en-US" sz="2000" spc="-1" strike="noStrike">
                <a:solidFill>
                  <a:srgbClr val="000000"/>
                </a:solidFill>
                <a:latin typeface="Tahoma"/>
              </a:rPr>
              <a:t>methods</a:t>
            </a:r>
            <a:r>
              <a:rPr b="0" lang="en-US" sz="2000" spc="-1" strike="noStrike">
                <a:solidFill>
                  <a:srgbClr val="000000"/>
                </a:solidFill>
                <a:latin typeface="Tahoma"/>
              </a:rPr>
              <a:t>. </a:t>
            </a:r>
            <a:endParaRPr b="0" lang="en-US" sz="2000" spc="-1" strike="noStrike">
              <a:solidFill>
                <a:srgbClr val="000000"/>
              </a:solidFill>
              <a:latin typeface="Tahoma"/>
            </a:endParaRPr>
          </a:p>
          <a:p>
            <a:pPr>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Tahoma"/>
            </a:endParaRPr>
          </a:p>
          <a:p>
            <a:pPr>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A </a:t>
            </a:r>
            <a:r>
              <a:rPr b="1" i="1" lang="en-US" sz="2000" spc="-1" strike="noStrike">
                <a:solidFill>
                  <a:srgbClr val="000000"/>
                </a:solidFill>
                <a:latin typeface="Tahoma"/>
              </a:rPr>
              <a:t>method</a:t>
            </a:r>
            <a:r>
              <a:rPr b="0" i="1" lang="en-US" sz="2000" spc="-1" strike="noStrike">
                <a:solidFill>
                  <a:srgbClr val="000000"/>
                </a:solidFill>
                <a:latin typeface="Tahoma"/>
              </a:rPr>
              <a:t> </a:t>
            </a:r>
            <a:r>
              <a:rPr b="0" lang="en-US" sz="2000" spc="-1" strike="noStrike">
                <a:solidFill>
                  <a:srgbClr val="000000"/>
                </a:solidFill>
                <a:latin typeface="Tahoma"/>
              </a:rPr>
              <a:t>is a </a:t>
            </a:r>
            <a:r>
              <a:rPr b="0" lang="en-US" sz="2000" spc="-1" strike="noStrike">
                <a:solidFill>
                  <a:srgbClr val="ff0000"/>
                </a:solidFill>
                <a:latin typeface="Tahoma"/>
              </a:rPr>
              <a:t>named</a:t>
            </a:r>
            <a:r>
              <a:rPr b="0" lang="en-US" sz="2000" spc="-1" strike="noStrike">
                <a:solidFill>
                  <a:srgbClr val="000000"/>
                </a:solidFill>
                <a:latin typeface="Tahoma"/>
              </a:rPr>
              <a:t> group of programming instructions that accomplish a specific task. If we want to perform the task, we simply "call" the method </a:t>
            </a:r>
            <a:r>
              <a:rPr b="0" lang="en-US" sz="2000" spc="-1" strike="noStrike">
                <a:solidFill>
                  <a:srgbClr val="ff0000"/>
                </a:solidFill>
                <a:latin typeface="Tahoma"/>
              </a:rPr>
              <a:t>by its name</a:t>
            </a:r>
            <a:r>
              <a:rPr b="0" lang="en-US" sz="2000" spc="-1" strike="noStrike">
                <a:solidFill>
                  <a:srgbClr val="000000"/>
                </a:solidFill>
                <a:latin typeface="Tahoma"/>
              </a:rPr>
              <a:t>. A method may be called as many times as we wish to redo the task. </a:t>
            </a:r>
            <a:endParaRPr b="0" lang="en-US" sz="2000" spc="-1" strike="noStrike">
              <a:solidFill>
                <a:srgbClr val="000000"/>
              </a:solidFill>
              <a:latin typeface="Tahoma"/>
            </a:endParaRPr>
          </a:p>
          <a:p>
            <a:pPr>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Tahoma"/>
            </a:endParaRPr>
          </a:p>
          <a:p>
            <a:pPr>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The "30 seconds" button on the microwave is an example of a method. If we press it(call it by its name), it will run the microwave 30 seconds. Later, if we want to heat something else, we can press it again to run the microwave another 30 seconds. </a:t>
            </a:r>
            <a:endParaRPr b="0" lang="en-US" sz="2000" spc="-1" strike="noStrike">
              <a:solidFill>
                <a:srgbClr val="000000"/>
              </a:solidFill>
              <a:latin typeface="Tahoma"/>
            </a:endParaRPr>
          </a:p>
          <a:p>
            <a:pPr>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Tahoma"/>
            </a:endParaRPr>
          </a:p>
          <a:p>
            <a:pPr>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In other programming languages, methods are also called </a:t>
            </a:r>
            <a:r>
              <a:rPr b="1" lang="en-US" sz="2000" spc="-1" strike="noStrike">
                <a:solidFill>
                  <a:srgbClr val="000000"/>
                </a:solidFill>
                <a:latin typeface="Tahoma"/>
              </a:rPr>
              <a:t>procedures</a:t>
            </a:r>
            <a:r>
              <a:rPr b="0" lang="en-US" sz="2000" spc="-1" strike="noStrike">
                <a:solidFill>
                  <a:srgbClr val="000000"/>
                </a:solidFill>
                <a:latin typeface="Tahoma"/>
              </a:rPr>
              <a:t> or </a:t>
            </a:r>
            <a:r>
              <a:rPr b="1" lang="en-US" sz="2000" spc="-1" strike="noStrike">
                <a:solidFill>
                  <a:srgbClr val="000000"/>
                </a:solidFill>
                <a:latin typeface="Tahoma"/>
              </a:rPr>
              <a:t>functions.</a:t>
            </a:r>
            <a:endParaRPr b="0" lang="en-US" sz="2000" spc="-1" strike="noStrike">
              <a:solidFill>
                <a:srgbClr val="000000"/>
              </a:solidFill>
              <a:latin typeface="Tahoma"/>
            </a:endParaRPr>
          </a:p>
          <a:p>
            <a:pPr>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Tahoma"/>
            </a:endParaRPr>
          </a:p>
          <a:p>
            <a:pPr>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Tahoma"/>
            </a:endParaRPr>
          </a:p>
          <a:p>
            <a:pPr>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Tahoma"/>
            </a:endParaRPr>
          </a:p>
          <a:p>
            <a:pPr>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Tahoma"/>
            </a:endParaRPr>
          </a:p>
          <a:p>
            <a:pPr>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Tahoma"/>
            </a:endParaRPr>
          </a:p>
        </p:txBody>
      </p:sp>
    </p:spTree>
  </p:cSld>
  <mc:AlternateContent>
    <mc:Choice Requires="p14">
      <p:transition spd="slow" p14:dur="2000"/>
    </mc:Choice>
    <mc:Fallback>
      <p:transition spd="slow"/>
    </mc:Fallback>
  </mc:AlternateContent>
  <p:timing>
    <p:tnLst>
      <p:par>
        <p:cTn id="31" dur="indefinite" restart="never" nodeType="tmRoot">
          <p:childTnLst>
            <p:seq>
              <p:cTn id="32" dur="indefinite" nodeType="mainSeq">
                <p:childTnLst>
                  <p:par>
                    <p:cTn id="33" nodeType="clickEffect" fill="hold">
                      <p:stCondLst>
                        <p:cond delay="indefinite"/>
                      </p:stCondLst>
                      <p:childTnLst>
                        <p:par>
                          <p:cTn id="34" nodeType="withEffect" fill="hold">
                            <p:stCondLst>
                              <p:cond delay="0"/>
                            </p:stCondLst>
                            <p:childTnLst>
                              <p:par>
                                <p:cTn id="35" nodeType="clickEffect" fill="hold" presetClass="entr" presetID="1">
                                  <p:stCondLst>
                                    <p:cond delay="0"/>
                                  </p:stCondLst>
                                  <p:childTnLst>
                                    <p:set>
                                      <p:cBhvr>
                                        <p:cTn id="36" dur="1" fill="hold">
                                          <p:stCondLst>
                                            <p:cond delay="0"/>
                                          </p:stCondLst>
                                        </p:cTn>
                                        <p:tgtEl>
                                          <p:spTgt spid="25">
                                            <p:txEl>
                                              <p:pRg st="2" end="2"/>
                                            </p:txEl>
                                          </p:spTgt>
                                        </p:tgtEl>
                                        <p:attrNameLst>
                                          <p:attrName>style.visibility</p:attrName>
                                        </p:attrNameLst>
                                      </p:cBhvr>
                                      <p:to>
                                        <p:strVal val="visible"/>
                                      </p:to>
                                    </p:set>
                                  </p:childTnLst>
                                </p:cTn>
                              </p:par>
                            </p:childTnLst>
                          </p:cTn>
                        </p:par>
                      </p:childTnLst>
                    </p:cTn>
                  </p:par>
                  <p:par>
                    <p:cTn id="37" nodeType="clickEffect" fill="hold">
                      <p:stCondLst>
                        <p:cond delay="indefinite"/>
                      </p:stCondLst>
                      <p:childTnLst>
                        <p:par>
                          <p:cTn id="38" nodeType="withEffect" fill="hold">
                            <p:stCondLst>
                              <p:cond delay="0"/>
                            </p:stCondLst>
                            <p:childTnLst>
                              <p:par>
                                <p:cTn id="39" nodeType="clickEffect" fill="hold" presetClass="entr" presetID="1">
                                  <p:stCondLst>
                                    <p:cond delay="0"/>
                                  </p:stCondLst>
                                  <p:childTnLst>
                                    <p:set>
                                      <p:cBhvr>
                                        <p:cTn id="40" dur="1" fill="hold">
                                          <p:stCondLst>
                                            <p:cond delay="0"/>
                                          </p:stCondLst>
                                        </p:cTn>
                                        <p:tgtEl>
                                          <p:spTgt spid="25">
                                            <p:txEl>
                                              <p:pRg st="4" end="4"/>
                                            </p:txEl>
                                          </p:spTgt>
                                        </p:tgtEl>
                                        <p:attrNameLst>
                                          <p:attrName>style.visibility</p:attrName>
                                        </p:attrNameLst>
                                      </p:cBhvr>
                                      <p:to>
                                        <p:strVal val="visible"/>
                                      </p:to>
                                    </p:set>
                                  </p:childTnLst>
                                </p:cTn>
                              </p:par>
                            </p:childTnLst>
                          </p:cTn>
                        </p:par>
                      </p:childTnLst>
                    </p:cTn>
                  </p:par>
                  <p:par>
                    <p:cTn id="41" nodeType="clickEffect" fill="hold">
                      <p:stCondLst>
                        <p:cond delay="indefinite"/>
                      </p:stCondLst>
                      <p:childTnLst>
                        <p:par>
                          <p:cTn id="42" nodeType="withEffect" fill="hold">
                            <p:stCondLst>
                              <p:cond delay="0"/>
                            </p:stCondLst>
                            <p:childTnLst>
                              <p:par>
                                <p:cTn id="43" nodeType="clickEffect" fill="hold" presetClass="entr" presetID="1">
                                  <p:stCondLst>
                                    <p:cond delay="0"/>
                                  </p:stCondLst>
                                  <p:childTnLst>
                                    <p:set>
                                      <p:cBhvr>
                                        <p:cTn id="44" dur="1" fill="hold">
                                          <p:stCondLst>
                                            <p:cond delay="0"/>
                                          </p:stCondLst>
                                        </p:cTn>
                                        <p:tgtEl>
                                          <p:spTgt spid="25">
                                            <p:txEl>
                                              <p:pRg st="6" end="6"/>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6" name="PlaceHolder 1"/>
          <p:cNvSpPr>
            <a:spLocks noGrp="1"/>
          </p:cNvSpPr>
          <p:nvPr>
            <p:ph type="title"/>
          </p:nvPr>
        </p:nvSpPr>
        <p:spPr>
          <a:xfrm>
            <a:off x="457200" y="-360"/>
            <a:ext cx="8229600" cy="1143000"/>
          </a:xfrm>
          <a:prstGeom prst="rect">
            <a:avLst/>
          </a:prstGeom>
          <a:noFill/>
          <a:ln w="0">
            <a:noFill/>
          </a:ln>
        </p:spPr>
        <p:txBody>
          <a:bodyPr lIns="91440" rIns="91440" tIns="45720" bIns="45720" anchor="ctr">
            <a:noAutofit/>
          </a:bodyPr>
          <a:p>
            <a:pPr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4400" spc="-1" strike="noStrike">
                <a:solidFill>
                  <a:srgbClr val="ffffff"/>
                </a:solidFill>
                <a:latin typeface="Tahoma"/>
              </a:rPr>
              <a:t>Example</a:t>
            </a:r>
            <a:endParaRPr b="1" lang="en-US" sz="4400" spc="-1" strike="noStrike">
              <a:solidFill>
                <a:srgbClr val="ffffff"/>
              </a:solidFill>
              <a:latin typeface="Tahoma"/>
            </a:endParaRPr>
          </a:p>
        </p:txBody>
      </p:sp>
      <p:sp>
        <p:nvSpPr>
          <p:cNvPr id="27" name=""/>
          <p:cNvSpPr txBox="1"/>
          <p:nvPr/>
        </p:nvSpPr>
        <p:spPr>
          <a:xfrm>
            <a:off x="76320" y="1066680"/>
            <a:ext cx="8991360" cy="5943600"/>
          </a:xfrm>
          <a:prstGeom prst="rect">
            <a:avLst/>
          </a:prstGeom>
          <a:noFill/>
          <a:ln w="0">
            <a:noFill/>
          </a:ln>
        </p:spPr>
        <p:txBody>
          <a:bodyPr anchor="t">
            <a:normAutofit/>
          </a:bodyPr>
          <a:p>
            <a:pPr>
              <a:spcBef>
                <a:spcPts val="476"/>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900" spc="-1" strike="noStrike">
                <a:solidFill>
                  <a:srgbClr val="000000"/>
                </a:solidFill>
                <a:latin typeface="Tahoma"/>
              </a:rPr>
              <a:t>If we need to repeat this task, we do not want to simply copy and paste out code:</a:t>
            </a:r>
            <a:endParaRPr b="0" lang="en-US" sz="1900" spc="-1" strike="noStrike">
              <a:solidFill>
                <a:srgbClr val="000000"/>
              </a:solidFill>
              <a:latin typeface="Tahoma"/>
            </a:endParaRPr>
          </a:p>
          <a:p>
            <a:pPr>
              <a:spcBef>
                <a:spcPts val="476"/>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1900" spc="-1" strike="noStrike">
              <a:solidFill>
                <a:srgbClr val="000000"/>
              </a:solidFill>
              <a:latin typeface="Tahoma"/>
            </a:endParaRPr>
          </a:p>
          <a:p>
            <a:pPr>
              <a:lnSpc>
                <a:spcPct val="100000"/>
              </a:lnSpc>
              <a:spcBef>
                <a:spcPts val="476"/>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900" spc="-1" strike="noStrike">
                <a:solidFill>
                  <a:srgbClr val="000000"/>
                </a:solidFill>
                <a:latin typeface="Courier New"/>
              </a:rPr>
              <a:t>Scanner console = new Scanner(System.in);</a:t>
            </a:r>
            <a:endParaRPr b="0" lang="en-US" sz="1900" spc="-1" strike="noStrike">
              <a:solidFill>
                <a:srgbClr val="000000"/>
              </a:solidFill>
              <a:latin typeface="Tahoma"/>
            </a:endParaRPr>
          </a:p>
          <a:p>
            <a:pPr>
              <a:lnSpc>
                <a:spcPct val="100000"/>
              </a:lnSpc>
              <a:spcBef>
                <a:spcPts val="476"/>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900" spc="-1" strike="noStrike">
                <a:solidFill>
                  <a:srgbClr val="000000"/>
                </a:solidFill>
                <a:latin typeface="Courier New"/>
              </a:rPr>
              <a:t>int num1, num2;</a:t>
            </a:r>
            <a:endParaRPr b="0" lang="en-US" sz="1900" spc="-1" strike="noStrike">
              <a:solidFill>
                <a:srgbClr val="000000"/>
              </a:solidFill>
              <a:latin typeface="Tahoma"/>
            </a:endParaRPr>
          </a:p>
          <a:p>
            <a:pPr>
              <a:lnSpc>
                <a:spcPct val="100000"/>
              </a:lnSpc>
              <a:spcBef>
                <a:spcPts val="476"/>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900" spc="-1" strike="noStrike">
                <a:solidFill>
                  <a:srgbClr val="000000"/>
                </a:solidFill>
                <a:latin typeface="Courier New"/>
              </a:rPr>
              <a:t>System.out.print("Enter a number: ");</a:t>
            </a:r>
            <a:endParaRPr b="0" lang="en-US" sz="1900" spc="-1" strike="noStrike">
              <a:solidFill>
                <a:srgbClr val="000000"/>
              </a:solidFill>
              <a:latin typeface="Tahoma"/>
            </a:endParaRPr>
          </a:p>
          <a:p>
            <a:pPr>
              <a:lnSpc>
                <a:spcPct val="100000"/>
              </a:lnSpc>
              <a:spcBef>
                <a:spcPts val="476"/>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900" spc="-1" strike="noStrike">
                <a:solidFill>
                  <a:srgbClr val="000000"/>
                </a:solidFill>
                <a:latin typeface="Courier New"/>
              </a:rPr>
              <a:t>num1 = console.nextInt();</a:t>
            </a:r>
            <a:endParaRPr b="0" lang="en-US" sz="1900" spc="-1" strike="noStrike">
              <a:solidFill>
                <a:srgbClr val="000000"/>
              </a:solidFill>
              <a:latin typeface="Tahoma"/>
            </a:endParaRPr>
          </a:p>
          <a:p>
            <a:pPr>
              <a:lnSpc>
                <a:spcPct val="100000"/>
              </a:lnSpc>
              <a:spcBef>
                <a:spcPts val="476"/>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900" spc="-1" strike="noStrike">
                <a:solidFill>
                  <a:srgbClr val="000000"/>
                </a:solidFill>
                <a:latin typeface="Courier New"/>
              </a:rPr>
              <a:t>System.out.print("Enter a number: ");</a:t>
            </a:r>
            <a:endParaRPr b="0" lang="en-US" sz="1900" spc="-1" strike="noStrike">
              <a:solidFill>
                <a:srgbClr val="000000"/>
              </a:solidFill>
              <a:latin typeface="Tahoma"/>
            </a:endParaRPr>
          </a:p>
          <a:p>
            <a:pPr>
              <a:lnSpc>
                <a:spcPct val="100000"/>
              </a:lnSpc>
              <a:spcBef>
                <a:spcPts val="476"/>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900" spc="-1" strike="noStrike">
                <a:solidFill>
                  <a:srgbClr val="000000"/>
                </a:solidFill>
                <a:latin typeface="Courier New"/>
              </a:rPr>
              <a:t>num2 = console.nextInt();</a:t>
            </a:r>
            <a:endParaRPr b="0" lang="en-US" sz="1900" spc="-1" strike="noStrike">
              <a:solidFill>
                <a:srgbClr val="000000"/>
              </a:solidFill>
              <a:latin typeface="Tahoma"/>
            </a:endParaRPr>
          </a:p>
          <a:p>
            <a:pPr>
              <a:lnSpc>
                <a:spcPct val="100000"/>
              </a:lnSpc>
              <a:spcBef>
                <a:spcPts val="476"/>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900" spc="-1" strike="noStrike">
                <a:solidFill>
                  <a:srgbClr val="000000"/>
                </a:solidFill>
                <a:latin typeface="Courier New"/>
              </a:rPr>
              <a:t>System.out.println("The average is " + (num1 + num2)/2.0);</a:t>
            </a:r>
            <a:endParaRPr b="0" lang="en-US" sz="1900" spc="-1" strike="noStrike">
              <a:solidFill>
                <a:srgbClr val="000000"/>
              </a:solidFill>
              <a:latin typeface="Tahoma"/>
            </a:endParaRPr>
          </a:p>
          <a:p>
            <a:pPr>
              <a:lnSpc>
                <a:spcPct val="100000"/>
              </a:lnSpc>
              <a:spcBef>
                <a:spcPts val="476"/>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1900" spc="-1" strike="noStrike">
              <a:solidFill>
                <a:srgbClr val="000000"/>
              </a:solidFill>
              <a:latin typeface="Tahoma"/>
            </a:endParaRPr>
          </a:p>
          <a:p>
            <a:pPr>
              <a:lnSpc>
                <a:spcPct val="100000"/>
              </a:lnSpc>
              <a:spcBef>
                <a:spcPts val="476"/>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900" spc="-1" strike="noStrike">
                <a:solidFill>
                  <a:srgbClr val="000000"/>
                </a:solidFill>
                <a:latin typeface="Courier New"/>
              </a:rPr>
              <a:t>System.out.print("Enter a number: ");</a:t>
            </a:r>
            <a:endParaRPr b="0" lang="en-US" sz="1900" spc="-1" strike="noStrike">
              <a:solidFill>
                <a:srgbClr val="000000"/>
              </a:solidFill>
              <a:latin typeface="Tahoma"/>
            </a:endParaRPr>
          </a:p>
          <a:p>
            <a:pPr>
              <a:lnSpc>
                <a:spcPct val="100000"/>
              </a:lnSpc>
              <a:spcBef>
                <a:spcPts val="476"/>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900" spc="-1" strike="noStrike">
                <a:solidFill>
                  <a:srgbClr val="000000"/>
                </a:solidFill>
                <a:latin typeface="Courier New"/>
              </a:rPr>
              <a:t>num1 = console.nextInt();</a:t>
            </a:r>
            <a:endParaRPr b="0" lang="en-US" sz="1900" spc="-1" strike="noStrike">
              <a:solidFill>
                <a:srgbClr val="000000"/>
              </a:solidFill>
              <a:latin typeface="Tahoma"/>
            </a:endParaRPr>
          </a:p>
          <a:p>
            <a:pPr>
              <a:lnSpc>
                <a:spcPct val="100000"/>
              </a:lnSpc>
              <a:spcBef>
                <a:spcPts val="476"/>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900" spc="-1" strike="noStrike">
                <a:solidFill>
                  <a:srgbClr val="000000"/>
                </a:solidFill>
                <a:latin typeface="Courier New"/>
              </a:rPr>
              <a:t>System.out.print("Enter a number: ");</a:t>
            </a:r>
            <a:endParaRPr b="0" lang="en-US" sz="1900" spc="-1" strike="noStrike">
              <a:solidFill>
                <a:srgbClr val="000000"/>
              </a:solidFill>
              <a:latin typeface="Tahoma"/>
            </a:endParaRPr>
          </a:p>
          <a:p>
            <a:pPr>
              <a:lnSpc>
                <a:spcPct val="100000"/>
              </a:lnSpc>
              <a:spcBef>
                <a:spcPts val="476"/>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900" spc="-1" strike="noStrike">
                <a:solidFill>
                  <a:srgbClr val="000000"/>
                </a:solidFill>
                <a:latin typeface="Courier New"/>
              </a:rPr>
              <a:t>num2 = console.nextInt();</a:t>
            </a:r>
            <a:endParaRPr b="0" lang="en-US" sz="1900" spc="-1" strike="noStrike">
              <a:solidFill>
                <a:srgbClr val="000000"/>
              </a:solidFill>
              <a:latin typeface="Tahoma"/>
            </a:endParaRPr>
          </a:p>
          <a:p>
            <a:pPr>
              <a:lnSpc>
                <a:spcPct val="100000"/>
              </a:lnSpc>
              <a:spcBef>
                <a:spcPts val="476"/>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900" spc="-1" strike="noStrike">
                <a:solidFill>
                  <a:srgbClr val="000000"/>
                </a:solidFill>
                <a:latin typeface="Courier New"/>
              </a:rPr>
              <a:t>System.out.println("The average is " + (num1 + num2)/2.0)</a:t>
            </a:r>
            <a:endParaRPr b="0" lang="en-US" sz="1900" spc="-1" strike="noStrike">
              <a:solidFill>
                <a:srgbClr val="000000"/>
              </a:solidFill>
              <a:latin typeface="Tahoma"/>
            </a:endParaRPr>
          </a:p>
          <a:p>
            <a:pPr>
              <a:lnSpc>
                <a:spcPct val="100000"/>
              </a:lnSpc>
              <a:spcBef>
                <a:spcPts val="476"/>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1900" spc="-1" strike="noStrike">
              <a:solidFill>
                <a:srgbClr val="000000"/>
              </a:solidFill>
              <a:latin typeface="Tahoma"/>
            </a:endParaRPr>
          </a:p>
          <a:p>
            <a:pP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Tahoma"/>
            </a:endParaRPr>
          </a:p>
          <a:p>
            <a:pPr>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Tahoma"/>
            </a:endParaRPr>
          </a:p>
          <a:p>
            <a:pPr>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Tahoma"/>
            </a:endParaRPr>
          </a:p>
          <a:p>
            <a:pPr>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Tahoma"/>
            </a:endParaRPr>
          </a:p>
        </p:txBody>
      </p:sp>
      <p:sp>
        <p:nvSpPr>
          <p:cNvPr id="28" name="TextBox 3"/>
          <p:cNvSpPr/>
          <p:nvPr/>
        </p:nvSpPr>
        <p:spPr>
          <a:xfrm>
            <a:off x="6477120" y="2209680"/>
            <a:ext cx="2469960" cy="3753000"/>
          </a:xfrm>
          <a:prstGeom prst="rect">
            <a:avLst/>
          </a:prstGeom>
          <a:noFill/>
          <a:ln w="0">
            <a:noFill/>
          </a:ln>
        </p:spPr>
        <p:style>
          <a:lnRef idx="0"/>
          <a:fillRef idx="0"/>
          <a:effectRef idx="0"/>
          <a:fontRef idx="minor"/>
        </p:style>
        <p:txBody>
          <a:bodyPr lIns="90000" rIns="90000" tIns="46800" bIns="46800" anchor="t">
            <a:spAutoFit/>
          </a:bodyPr>
          <a:p>
            <a:pP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ff0000"/>
                </a:solidFill>
                <a:latin typeface="Arial"/>
              </a:rPr>
              <a:t>Let's factor out this piece of code, convert it into a method by giving it a name!</a:t>
            </a:r>
            <a:endParaRPr b="0" lang="en-US" sz="2000" spc="-1" strike="noStrike">
              <a:solidFill>
                <a:srgbClr val="000000"/>
              </a:solidFill>
              <a:latin typeface="Arial"/>
            </a:endParaRPr>
          </a:p>
          <a:p>
            <a:pP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Arial"/>
            </a:endParaRPr>
          </a:p>
          <a:p>
            <a:pP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Arial"/>
            </a:endParaRPr>
          </a:p>
          <a:p>
            <a:pP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Arial"/>
            </a:endParaRPr>
          </a:p>
          <a:p>
            <a:pP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ff0000"/>
                </a:solidFill>
                <a:latin typeface="Arial"/>
              </a:rPr>
              <a:t>Then we can call it repeatedly if we wish to run the code. </a:t>
            </a:r>
            <a:endParaRPr b="0" lang="en-US" sz="2000" spc="-1" strike="noStrike">
              <a:solidFill>
                <a:srgbClr val="000000"/>
              </a:solidFill>
              <a:latin typeface="Arial"/>
            </a:endParaRPr>
          </a:p>
        </p:txBody>
      </p:sp>
      <p:cxnSp>
        <p:nvCxnSpPr>
          <p:cNvPr id="29" name="Straight Arrow Connector 4"/>
          <p:cNvCxnSpPr/>
          <p:nvPr/>
        </p:nvCxnSpPr>
        <p:spPr>
          <a:xfrm flipH="1">
            <a:off x="5562360" y="3363480"/>
            <a:ext cx="915120" cy="1080"/>
          </a:xfrm>
          <a:prstGeom prst="straightConnector1">
            <a:avLst/>
          </a:prstGeom>
          <a:ln w="31680">
            <a:solidFill>
              <a:srgbClr val="000000"/>
            </a:solidFill>
            <a:miter/>
            <a:tailEnd len="med" type="triangle" w="med"/>
          </a:ln>
        </p:spPr>
      </p:cxnSp>
      <p:cxnSp>
        <p:nvCxnSpPr>
          <p:cNvPr id="30" name="Straight Arrow Connector 5"/>
          <p:cNvCxnSpPr/>
          <p:nvPr/>
        </p:nvCxnSpPr>
        <p:spPr>
          <a:xfrm flipH="1">
            <a:off x="5562360" y="3568680"/>
            <a:ext cx="854640" cy="1613520"/>
          </a:xfrm>
          <a:prstGeom prst="straightConnector1">
            <a:avLst/>
          </a:prstGeom>
          <a:ln w="31680">
            <a:solidFill>
              <a:srgbClr val="000000"/>
            </a:solidFill>
            <a:miter/>
            <a:tailEnd len="med" type="triangle" w="med"/>
          </a:ln>
        </p:spPr>
      </p:cxnSp>
    </p:spTree>
  </p:cSld>
  <mc:AlternateContent>
    <mc:Choice Requires="p14">
      <p:transition spd="slow" p14:dur="2000"/>
    </mc:Choice>
    <mc:Fallback>
      <p:transition spd="slow"/>
    </mc:Fallback>
  </mc:AlternateContent>
  <p:timing>
    <p:tnLst>
      <p:par>
        <p:cTn id="45" dur="indefinite" restart="never" nodeType="tmRoot">
          <p:childTnLst>
            <p:seq>
              <p:cTn id="46" dur="indefinite" nodeType="mainSeq">
                <p:childTnLst>
                  <p:par>
                    <p:cTn id="47" nodeType="clickEffect" fill="hold">
                      <p:stCondLst>
                        <p:cond delay="indefinite"/>
                      </p:stCondLst>
                      <p:childTnLst>
                        <p:par>
                          <p:cTn id="48" nodeType="withEffect" fill="hold">
                            <p:stCondLst>
                              <p:cond delay="0"/>
                            </p:stCondLst>
                            <p:childTnLst>
                              <p:par>
                                <p:cTn id="49" nodeType="clickEffect" fill="hold" presetClass="entr" presetID="1">
                                  <p:stCondLst>
                                    <p:cond delay="0"/>
                                  </p:stCondLst>
                                  <p:childTnLst>
                                    <p:set>
                                      <p:cBhvr>
                                        <p:cTn id="50" dur="1" fill="hold">
                                          <p:stCondLst>
                                            <p:cond delay="0"/>
                                          </p:stCondLst>
                                        </p:cTn>
                                        <p:tgtEl>
                                          <p:spTgt spid="29"/>
                                        </p:tgtEl>
                                        <p:attrNameLst>
                                          <p:attrName>style.visibility</p:attrName>
                                        </p:attrNameLst>
                                      </p:cBhvr>
                                      <p:to>
                                        <p:strVal val="visible"/>
                                      </p:to>
                                    </p:set>
                                  </p:childTnLst>
                                </p:cTn>
                              </p:par>
                              <p:par>
                                <p:cTn id="51" nodeType="withEffect" fill="hold" presetClass="entr" presetID="1">
                                  <p:stCondLst>
                                    <p:cond delay="0"/>
                                  </p:stCondLst>
                                  <p:childTnLst>
                                    <p:set>
                                      <p:cBhvr>
                                        <p:cTn id="52" dur="1" fill="hold">
                                          <p:stCondLst>
                                            <p:cond delay="0"/>
                                          </p:stCondLst>
                                        </p:cTn>
                                        <p:tgtEl>
                                          <p:spTgt spid="30"/>
                                        </p:tgtEl>
                                        <p:attrNameLst>
                                          <p:attrName>style.visibility</p:attrName>
                                        </p:attrNameLst>
                                      </p:cBhvr>
                                      <p:to>
                                        <p:strVal val="visible"/>
                                      </p:to>
                                    </p:set>
                                  </p:childTnLst>
                                </p:cTn>
                              </p:par>
                              <p:par>
                                <p:cTn id="53" nodeType="withEffect" fill="hold" presetClass="entr" presetID="1">
                                  <p:stCondLst>
                                    <p:cond delay="0"/>
                                  </p:stCondLst>
                                  <p:childTnLst>
                                    <p:set>
                                      <p:cBhvr>
                                        <p:cTn id="54" dur="1" fill="hold">
                                          <p:stCondLst>
                                            <p:cond delay="0"/>
                                          </p:stCondLst>
                                        </p:cTn>
                                        <p:tgtEl>
                                          <p:spTgt spid="28"/>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1" name="PlaceHolder 1"/>
          <p:cNvSpPr>
            <a:spLocks noGrp="1"/>
          </p:cNvSpPr>
          <p:nvPr>
            <p:ph type="title"/>
          </p:nvPr>
        </p:nvSpPr>
        <p:spPr>
          <a:xfrm>
            <a:off x="457200" y="-360"/>
            <a:ext cx="8229600" cy="1143000"/>
          </a:xfrm>
          <a:prstGeom prst="rect">
            <a:avLst/>
          </a:prstGeom>
          <a:noFill/>
          <a:ln w="0">
            <a:noFill/>
          </a:ln>
        </p:spPr>
        <p:txBody>
          <a:bodyPr lIns="91440" rIns="91440" tIns="45720" bIns="45720" anchor="ctr">
            <a:noAutofit/>
          </a:bodyPr>
          <a:p>
            <a:pPr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4400" spc="-1" strike="noStrike">
                <a:solidFill>
                  <a:srgbClr val="ffffff"/>
                </a:solidFill>
                <a:latin typeface="Tahoma"/>
              </a:rPr>
              <a:t>Method</a:t>
            </a:r>
            <a:endParaRPr b="1" lang="en-US" sz="4400" spc="-1" strike="noStrike">
              <a:solidFill>
                <a:srgbClr val="ffffff"/>
              </a:solidFill>
              <a:latin typeface="Tahoma"/>
            </a:endParaRPr>
          </a:p>
        </p:txBody>
      </p:sp>
      <p:sp>
        <p:nvSpPr>
          <p:cNvPr id="32" name=""/>
          <p:cNvSpPr txBox="1"/>
          <p:nvPr/>
        </p:nvSpPr>
        <p:spPr>
          <a:xfrm>
            <a:off x="0" y="1142640"/>
            <a:ext cx="9144000" cy="5715000"/>
          </a:xfrm>
          <a:prstGeom prst="rect">
            <a:avLst/>
          </a:prstGeom>
          <a:noFill/>
          <a:ln w="0">
            <a:noFill/>
          </a:ln>
        </p:spPr>
        <p:txBody>
          <a:bodyPr anchor="t">
            <a:normAutofit fontScale="93713"/>
          </a:bodyPr>
          <a:p>
            <a:pPr>
              <a:spcBef>
                <a:spcPts val="4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Tahoma"/>
              </a:rPr>
              <a:t>A </a:t>
            </a:r>
            <a:r>
              <a:rPr b="1" lang="en-US" sz="1800" spc="-1" strike="noStrike">
                <a:solidFill>
                  <a:srgbClr val="000000"/>
                </a:solidFill>
                <a:latin typeface="Tahoma"/>
              </a:rPr>
              <a:t>method</a:t>
            </a:r>
            <a:r>
              <a:rPr b="0" i="1" lang="en-US" sz="1800" spc="-1" strike="noStrike">
                <a:solidFill>
                  <a:srgbClr val="000000"/>
                </a:solidFill>
                <a:latin typeface="Tahoma"/>
              </a:rPr>
              <a:t> </a:t>
            </a:r>
            <a:r>
              <a:rPr b="0" lang="en-US" sz="1800" spc="-1" strike="noStrike">
                <a:solidFill>
                  <a:srgbClr val="000000"/>
                </a:solidFill>
                <a:latin typeface="Tahoma"/>
              </a:rPr>
              <a:t>is a group of code that has a name and can be called using parentheses.  </a:t>
            </a:r>
            <a:endParaRPr b="0" lang="en-US" sz="1800" spc="-1" strike="noStrike">
              <a:solidFill>
                <a:srgbClr val="000000"/>
              </a:solidFill>
              <a:latin typeface="Tahoma"/>
            </a:endParaRPr>
          </a:p>
          <a:p>
            <a:pPr>
              <a:lnSpc>
                <a:spcPct val="100000"/>
              </a:lnSpc>
              <a:spcBef>
                <a:spcPts val="4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Courier New"/>
              </a:rPr>
              <a:t>public class Main{</a:t>
            </a:r>
            <a:endParaRPr b="0" lang="en-US" sz="1800" spc="-1" strike="noStrike">
              <a:solidFill>
                <a:srgbClr val="000000"/>
              </a:solidFill>
              <a:latin typeface="Tahoma"/>
            </a:endParaRPr>
          </a:p>
          <a:p>
            <a:pPr>
              <a:lnSpc>
                <a:spcPct val="100000"/>
              </a:lnSpc>
              <a:spcBef>
                <a:spcPts val="4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Courier New"/>
              </a:rPr>
              <a:t>  </a:t>
            </a:r>
            <a:r>
              <a:rPr b="0" lang="en-US" sz="1800" spc="-1" strike="noStrike">
                <a:solidFill>
                  <a:srgbClr val="000000"/>
                </a:solidFill>
                <a:latin typeface="Courier New"/>
              </a:rPr>
              <a:t>public static void main(String[] args){</a:t>
            </a:r>
            <a:endParaRPr b="0" lang="en-US" sz="1800" spc="-1" strike="noStrike">
              <a:solidFill>
                <a:srgbClr val="000000"/>
              </a:solidFill>
              <a:latin typeface="Tahoma"/>
            </a:endParaRPr>
          </a:p>
          <a:p>
            <a:pPr>
              <a:lnSpc>
                <a:spcPct val="100000"/>
              </a:lnSpc>
              <a:spcBef>
                <a:spcPts val="4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b050"/>
                </a:solidFill>
                <a:latin typeface="Courier New"/>
              </a:rPr>
              <a:t>     </a:t>
            </a:r>
            <a:r>
              <a:rPr b="0" lang="en-US" sz="1800" spc="-1" strike="noStrike">
                <a:solidFill>
                  <a:srgbClr val="00b050"/>
                </a:solidFill>
                <a:latin typeface="Courier New"/>
              </a:rPr>
              <a:t>// calling it the first time</a:t>
            </a:r>
            <a:r>
              <a:rPr b="0" lang="en-US" sz="1800" spc="-1" strike="noStrike">
                <a:solidFill>
                  <a:srgbClr val="00b050"/>
                </a:solidFill>
                <a:latin typeface="Courier New"/>
              </a:rPr>
              <a:t>	</a:t>
            </a:r>
            <a:endParaRPr b="0" lang="en-US" sz="1800" spc="-1" strike="noStrike">
              <a:solidFill>
                <a:srgbClr val="000000"/>
              </a:solidFill>
              <a:latin typeface="Tahoma"/>
            </a:endParaRPr>
          </a:p>
          <a:p>
            <a:pPr>
              <a:lnSpc>
                <a:spcPct val="100000"/>
              </a:lnSpc>
              <a:spcBef>
                <a:spcPts val="4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Courier New"/>
              </a:rPr>
              <a:t>     </a:t>
            </a:r>
            <a:r>
              <a:rPr b="0" lang="en-US" sz="1800" spc="-1" strike="noStrike">
                <a:solidFill>
                  <a:srgbClr val="000000"/>
                </a:solidFill>
                <a:latin typeface="Courier New"/>
              </a:rPr>
              <a:t>average();</a:t>
            </a:r>
            <a:endParaRPr b="0" lang="en-US" sz="1800" spc="-1" strike="noStrike">
              <a:solidFill>
                <a:srgbClr val="000000"/>
              </a:solidFill>
              <a:latin typeface="Tahoma"/>
            </a:endParaRPr>
          </a:p>
          <a:p>
            <a:pPr>
              <a:lnSpc>
                <a:spcPct val="100000"/>
              </a:lnSpc>
              <a:spcBef>
                <a:spcPts val="4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b050"/>
                </a:solidFill>
                <a:latin typeface="Courier New"/>
              </a:rPr>
              <a:t>     </a:t>
            </a:r>
            <a:r>
              <a:rPr b="0" lang="en-US" sz="1800" spc="-1" strike="noStrike">
                <a:solidFill>
                  <a:srgbClr val="00b050"/>
                </a:solidFill>
                <a:latin typeface="Courier New"/>
              </a:rPr>
              <a:t>// calling it again to repeat the task</a:t>
            </a:r>
            <a:endParaRPr b="0" lang="en-US" sz="1800" spc="-1" strike="noStrike">
              <a:solidFill>
                <a:srgbClr val="000000"/>
              </a:solidFill>
              <a:latin typeface="Tahoma"/>
            </a:endParaRPr>
          </a:p>
          <a:p>
            <a:pPr>
              <a:lnSpc>
                <a:spcPct val="100000"/>
              </a:lnSpc>
              <a:spcBef>
                <a:spcPts val="4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Courier New"/>
              </a:rPr>
              <a:t>     </a:t>
            </a:r>
            <a:r>
              <a:rPr b="0" lang="en-US" sz="1800" spc="-1" strike="noStrike">
                <a:solidFill>
                  <a:srgbClr val="000000"/>
                </a:solidFill>
                <a:latin typeface="Courier New"/>
              </a:rPr>
              <a:t>average();  </a:t>
            </a:r>
            <a:endParaRPr b="0" lang="en-US" sz="1800" spc="-1" strike="noStrike">
              <a:solidFill>
                <a:srgbClr val="000000"/>
              </a:solidFill>
              <a:latin typeface="Tahoma"/>
            </a:endParaRPr>
          </a:p>
          <a:p>
            <a:pPr>
              <a:lnSpc>
                <a:spcPct val="100000"/>
              </a:lnSpc>
              <a:spcBef>
                <a:spcPts val="4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Courier New"/>
              </a:rPr>
              <a:t>  </a:t>
            </a:r>
            <a:r>
              <a:rPr b="0" lang="en-US" sz="1800" spc="-1" strike="noStrike">
                <a:solidFill>
                  <a:srgbClr val="000000"/>
                </a:solidFill>
                <a:latin typeface="Courier New"/>
              </a:rPr>
              <a:t>}  </a:t>
            </a:r>
            <a:endParaRPr b="0" lang="en-US" sz="1800" spc="-1" strike="noStrike">
              <a:solidFill>
                <a:srgbClr val="000000"/>
              </a:solidFill>
              <a:latin typeface="Tahoma"/>
            </a:endParaRPr>
          </a:p>
          <a:p>
            <a:pPr>
              <a:lnSpc>
                <a:spcPct val="100000"/>
              </a:lnSpc>
              <a:spcBef>
                <a:spcPts val="4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Courier New"/>
              </a:rPr>
              <a:t>  </a:t>
            </a:r>
            <a:r>
              <a:rPr b="0" lang="en-US" sz="1800" spc="-1" strike="noStrike">
                <a:solidFill>
                  <a:srgbClr val="000000"/>
                </a:solidFill>
                <a:latin typeface="Courier New"/>
              </a:rPr>
              <a:t>public static void average(){</a:t>
            </a:r>
            <a:endParaRPr b="0" lang="en-US" sz="1800" spc="-1" strike="noStrike">
              <a:solidFill>
                <a:srgbClr val="000000"/>
              </a:solidFill>
              <a:latin typeface="Tahoma"/>
            </a:endParaRPr>
          </a:p>
          <a:p>
            <a:pPr>
              <a:lnSpc>
                <a:spcPct val="100000"/>
              </a:lnSpc>
              <a:spcBef>
                <a:spcPts val="4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Courier New"/>
              </a:rPr>
              <a:t>    </a:t>
            </a:r>
            <a:r>
              <a:rPr b="0" lang="en-US" sz="1800" spc="-1" strike="noStrike">
                <a:solidFill>
                  <a:srgbClr val="000000"/>
                </a:solidFill>
                <a:latin typeface="Courier New"/>
              </a:rPr>
              <a:t>Scanner console = new Scanner(System.in);</a:t>
            </a:r>
            <a:endParaRPr b="0" lang="en-US" sz="1800" spc="-1" strike="noStrike">
              <a:solidFill>
                <a:srgbClr val="000000"/>
              </a:solidFill>
              <a:latin typeface="Tahoma"/>
            </a:endParaRPr>
          </a:p>
          <a:p>
            <a:pPr>
              <a:lnSpc>
                <a:spcPct val="100000"/>
              </a:lnSpc>
              <a:spcBef>
                <a:spcPts val="4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Courier New"/>
              </a:rPr>
              <a:t>    </a:t>
            </a:r>
            <a:r>
              <a:rPr b="0" lang="en-US" sz="1800" spc="-1" strike="noStrike">
                <a:solidFill>
                  <a:srgbClr val="000000"/>
                </a:solidFill>
                <a:latin typeface="Courier New"/>
              </a:rPr>
              <a:t>int num1, num2;</a:t>
            </a:r>
            <a:endParaRPr b="0" lang="en-US" sz="1800" spc="-1" strike="noStrike">
              <a:solidFill>
                <a:srgbClr val="000000"/>
              </a:solidFill>
              <a:latin typeface="Tahoma"/>
            </a:endParaRPr>
          </a:p>
          <a:p>
            <a:pPr>
              <a:lnSpc>
                <a:spcPct val="100000"/>
              </a:lnSpc>
              <a:spcBef>
                <a:spcPts val="4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Courier New"/>
              </a:rPr>
              <a:t>    </a:t>
            </a:r>
            <a:r>
              <a:rPr b="0" lang="en-US" sz="1800" spc="-1" strike="noStrike">
                <a:solidFill>
                  <a:srgbClr val="000000"/>
                </a:solidFill>
                <a:latin typeface="Courier New"/>
              </a:rPr>
              <a:t>System.out.print("Enter a number: ");</a:t>
            </a:r>
            <a:endParaRPr b="0" lang="en-US" sz="1800" spc="-1" strike="noStrike">
              <a:solidFill>
                <a:srgbClr val="000000"/>
              </a:solidFill>
              <a:latin typeface="Tahoma"/>
            </a:endParaRPr>
          </a:p>
          <a:p>
            <a:pPr>
              <a:lnSpc>
                <a:spcPct val="100000"/>
              </a:lnSpc>
              <a:spcBef>
                <a:spcPts val="4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Courier New"/>
              </a:rPr>
              <a:t>    </a:t>
            </a:r>
            <a:r>
              <a:rPr b="0" lang="en-US" sz="1800" spc="-1" strike="noStrike">
                <a:solidFill>
                  <a:srgbClr val="000000"/>
                </a:solidFill>
                <a:latin typeface="Courier New"/>
              </a:rPr>
              <a:t>num1 = console.nextInt();</a:t>
            </a:r>
            <a:endParaRPr b="0" lang="en-US" sz="1800" spc="-1" strike="noStrike">
              <a:solidFill>
                <a:srgbClr val="000000"/>
              </a:solidFill>
              <a:latin typeface="Tahoma"/>
            </a:endParaRPr>
          </a:p>
          <a:p>
            <a:pPr>
              <a:lnSpc>
                <a:spcPct val="100000"/>
              </a:lnSpc>
              <a:spcBef>
                <a:spcPts val="4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Courier New"/>
              </a:rPr>
              <a:t>    </a:t>
            </a:r>
            <a:r>
              <a:rPr b="0" lang="en-US" sz="1800" spc="-1" strike="noStrike">
                <a:solidFill>
                  <a:srgbClr val="000000"/>
                </a:solidFill>
                <a:latin typeface="Courier New"/>
              </a:rPr>
              <a:t>System.out.print("Enter a number: ");</a:t>
            </a:r>
            <a:endParaRPr b="0" lang="en-US" sz="1800" spc="-1" strike="noStrike">
              <a:solidFill>
                <a:srgbClr val="000000"/>
              </a:solidFill>
              <a:latin typeface="Tahoma"/>
            </a:endParaRPr>
          </a:p>
          <a:p>
            <a:pPr>
              <a:lnSpc>
                <a:spcPct val="100000"/>
              </a:lnSpc>
              <a:spcBef>
                <a:spcPts val="4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Courier New"/>
              </a:rPr>
              <a:t>    </a:t>
            </a:r>
            <a:r>
              <a:rPr b="0" lang="en-US" sz="1800" spc="-1" strike="noStrike">
                <a:solidFill>
                  <a:srgbClr val="000000"/>
                </a:solidFill>
                <a:latin typeface="Courier New"/>
              </a:rPr>
              <a:t>num2 = console.nextInt();</a:t>
            </a:r>
            <a:endParaRPr b="0" lang="en-US" sz="1800" spc="-1" strike="noStrike">
              <a:solidFill>
                <a:srgbClr val="000000"/>
              </a:solidFill>
              <a:latin typeface="Tahoma"/>
            </a:endParaRPr>
          </a:p>
          <a:p>
            <a:pPr>
              <a:lnSpc>
                <a:spcPct val="100000"/>
              </a:lnSpc>
              <a:spcBef>
                <a:spcPts val="4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Courier New"/>
              </a:rPr>
              <a:t>    </a:t>
            </a:r>
            <a:r>
              <a:rPr b="0" lang="en-US" sz="1800" spc="-1" strike="noStrike">
                <a:solidFill>
                  <a:srgbClr val="000000"/>
                </a:solidFill>
                <a:latin typeface="Courier New"/>
              </a:rPr>
              <a:t>System.out.println("The average is " + (num1 + num2)/2.0);</a:t>
            </a:r>
            <a:endParaRPr b="0" lang="en-US" sz="1800" spc="-1" strike="noStrike">
              <a:solidFill>
                <a:srgbClr val="000000"/>
              </a:solidFill>
              <a:latin typeface="Tahoma"/>
            </a:endParaRPr>
          </a:p>
          <a:p>
            <a:pPr>
              <a:lnSpc>
                <a:spcPct val="100000"/>
              </a:lnSpc>
              <a:spcBef>
                <a:spcPts val="4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Courier New"/>
              </a:rPr>
              <a:t>  </a:t>
            </a:r>
            <a:r>
              <a:rPr b="0" lang="en-US" sz="1800" spc="-1" strike="noStrike">
                <a:solidFill>
                  <a:srgbClr val="000000"/>
                </a:solidFill>
                <a:latin typeface="Courier New"/>
              </a:rPr>
              <a:t>}}</a:t>
            </a:r>
            <a:endParaRPr b="0" lang="en-US" sz="1800" spc="-1" strike="noStrike">
              <a:solidFill>
                <a:srgbClr val="000000"/>
              </a:solidFill>
              <a:latin typeface="Tahoma"/>
            </a:endParaRPr>
          </a:p>
          <a:p>
            <a:pPr>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Tahoma"/>
            </a:endParaRPr>
          </a:p>
          <a:p>
            <a:pPr>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Tahoma"/>
            </a:endParaRPr>
          </a:p>
        </p:txBody>
      </p:sp>
      <p:sp>
        <p:nvSpPr>
          <p:cNvPr id="33" name="TextBox 1"/>
          <p:cNvSpPr/>
          <p:nvPr/>
        </p:nvSpPr>
        <p:spPr>
          <a:xfrm>
            <a:off x="6183000" y="1905120"/>
            <a:ext cx="2073600" cy="1191240"/>
          </a:xfrm>
          <a:prstGeom prst="rect">
            <a:avLst/>
          </a:prstGeom>
          <a:noFill/>
          <a:ln w="0">
            <a:noFill/>
          </a:ln>
        </p:spPr>
        <p:style>
          <a:lnRef idx="0"/>
          <a:fillRef idx="0"/>
          <a:effectRef idx="0"/>
          <a:fontRef idx="minor"/>
        </p:style>
        <p:txBody>
          <a:bodyPr wrap="none" lIns="90000" rIns="90000" tIns="46800" bIns="46800" anchor="t">
            <a:spAutoFit/>
          </a:bodyPr>
          <a:p>
            <a:pP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Arial"/>
              </a:rPr>
              <a:t>Enter a number: 4</a:t>
            </a:r>
            <a:endParaRPr b="0" lang="en-US" sz="1800" spc="-1" strike="noStrike">
              <a:solidFill>
                <a:srgbClr val="000000"/>
              </a:solidFill>
              <a:latin typeface="Arial"/>
            </a:endParaRPr>
          </a:p>
          <a:p>
            <a:pP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Arial"/>
              </a:rPr>
              <a:t>Enter a number: 6</a:t>
            </a:r>
            <a:endParaRPr b="0" lang="en-US" sz="1800" spc="-1" strike="noStrike">
              <a:solidFill>
                <a:srgbClr val="000000"/>
              </a:solidFill>
              <a:latin typeface="Arial"/>
            </a:endParaRPr>
          </a:p>
          <a:p>
            <a:pP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Arial"/>
              </a:rPr>
              <a:t>The average is 5.0</a:t>
            </a:r>
            <a:endParaRPr b="0" lang="en-US" sz="1800" spc="-1" strike="noStrike">
              <a:solidFill>
                <a:srgbClr val="000000"/>
              </a:solidFill>
              <a:latin typeface="Arial"/>
            </a:endParaRPr>
          </a:p>
          <a:p>
            <a:pP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1800" spc="-1" strike="noStrike">
              <a:solidFill>
                <a:srgbClr val="000000"/>
              </a:solidFill>
              <a:latin typeface="Arial"/>
            </a:endParaRPr>
          </a:p>
        </p:txBody>
      </p:sp>
      <p:sp>
        <p:nvSpPr>
          <p:cNvPr id="34" name="TextBox 1"/>
          <p:cNvSpPr/>
          <p:nvPr/>
        </p:nvSpPr>
        <p:spPr>
          <a:xfrm>
            <a:off x="6184080" y="3048120"/>
            <a:ext cx="2199960" cy="1191240"/>
          </a:xfrm>
          <a:prstGeom prst="rect">
            <a:avLst/>
          </a:prstGeom>
          <a:noFill/>
          <a:ln w="0">
            <a:noFill/>
          </a:ln>
        </p:spPr>
        <p:style>
          <a:lnRef idx="0"/>
          <a:fillRef idx="0"/>
          <a:effectRef idx="0"/>
          <a:fontRef idx="minor"/>
        </p:style>
        <p:txBody>
          <a:bodyPr wrap="none" lIns="90000" rIns="90000" tIns="46800" bIns="46800" anchor="t">
            <a:spAutoFit/>
          </a:bodyPr>
          <a:p>
            <a:pP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Arial"/>
              </a:rPr>
              <a:t>Enter a number: 10</a:t>
            </a:r>
            <a:endParaRPr b="0" lang="en-US" sz="1800" spc="-1" strike="noStrike">
              <a:solidFill>
                <a:srgbClr val="000000"/>
              </a:solidFill>
              <a:latin typeface="Arial"/>
            </a:endParaRPr>
          </a:p>
          <a:p>
            <a:pP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Arial"/>
              </a:rPr>
              <a:t>Enter a number: 11</a:t>
            </a:r>
            <a:endParaRPr b="0" lang="en-US" sz="1800" spc="-1" strike="noStrike">
              <a:solidFill>
                <a:srgbClr val="000000"/>
              </a:solidFill>
              <a:latin typeface="Arial"/>
            </a:endParaRPr>
          </a:p>
          <a:p>
            <a:pP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Arial"/>
              </a:rPr>
              <a:t>The average is 10.5</a:t>
            </a:r>
            <a:endParaRPr b="0" lang="en-US" sz="1800" spc="-1" strike="noStrike">
              <a:solidFill>
                <a:srgbClr val="000000"/>
              </a:solidFill>
              <a:latin typeface="Arial"/>
            </a:endParaRPr>
          </a:p>
          <a:p>
            <a:pP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1800" spc="-1" strike="noStrike">
              <a:solidFill>
                <a:srgbClr val="000000"/>
              </a:solidFill>
              <a:latin typeface="Arial"/>
            </a:endParaRPr>
          </a:p>
        </p:txBody>
      </p:sp>
    </p:spTree>
  </p:cSld>
  <mc:AlternateContent>
    <mc:Choice Requires="p14">
      <p:transition spd="slow" p14:dur="2000"/>
    </mc:Choice>
    <mc:Fallback>
      <p:transition spd="slow"/>
    </mc:Fallback>
  </mc:AlternateContent>
  <p:timing>
    <p:tnLst>
      <p:par>
        <p:cTn id="55" dur="indefinite" restart="never" nodeType="tmRoot">
          <p:childTnLst>
            <p:seq>
              <p:cTn id="56" dur="indefinite" nodeType="mainSeq">
                <p:childTnLst>
                  <p:par>
                    <p:cTn id="57" nodeType="clickEffect" fill="hold">
                      <p:stCondLst>
                        <p:cond delay="indefinite"/>
                      </p:stCondLst>
                      <p:childTnLst>
                        <p:par>
                          <p:cTn id="58" nodeType="withEffect" fill="hold">
                            <p:stCondLst>
                              <p:cond delay="0"/>
                            </p:stCondLst>
                            <p:childTnLst>
                              <p:par>
                                <p:cTn id="59" nodeType="clickEffect" fill="hold" presetClass="entr" presetID="1">
                                  <p:stCondLst>
                                    <p:cond delay="0"/>
                                  </p:stCondLst>
                                  <p:childTnLst>
                                    <p:set>
                                      <p:cBhvr>
                                        <p:cTn id="60" dur="1" fill="hold">
                                          <p:stCondLst>
                                            <p:cond delay="0"/>
                                          </p:stCondLst>
                                        </p:cTn>
                                        <p:tgtEl>
                                          <p:spTgt spid="32">
                                            <p:txEl>
                                              <p:pRg st="3" end="3"/>
                                            </p:txEl>
                                          </p:spTgt>
                                        </p:tgtEl>
                                        <p:attrNameLst>
                                          <p:attrName>style.visibility</p:attrName>
                                        </p:attrNameLst>
                                      </p:cBhvr>
                                      <p:to>
                                        <p:strVal val="visible"/>
                                      </p:to>
                                    </p:set>
                                  </p:childTnLst>
                                </p:cTn>
                              </p:par>
                              <p:par>
                                <p:cTn id="61" nodeType="withEffect" fill="hold" presetClass="entr" presetID="1">
                                  <p:stCondLst>
                                    <p:cond delay="0"/>
                                  </p:stCondLst>
                                  <p:childTnLst>
                                    <p:set>
                                      <p:cBhvr>
                                        <p:cTn id="62" dur="1" fill="hold">
                                          <p:stCondLst>
                                            <p:cond delay="0"/>
                                          </p:stCondLst>
                                        </p:cTn>
                                        <p:tgtEl>
                                          <p:spTgt spid="32">
                                            <p:txEl>
                                              <p:pRg st="4" end="4"/>
                                            </p:txEl>
                                          </p:spTgt>
                                        </p:tgtEl>
                                        <p:attrNameLst>
                                          <p:attrName>style.visibility</p:attrName>
                                        </p:attrNameLst>
                                      </p:cBhvr>
                                      <p:to>
                                        <p:strVal val="visible"/>
                                      </p:to>
                                    </p:set>
                                  </p:childTnLst>
                                </p:cTn>
                              </p:par>
                            </p:childTnLst>
                          </p:cTn>
                        </p:par>
                      </p:childTnLst>
                    </p:cTn>
                  </p:par>
                  <p:par>
                    <p:cTn id="63" nodeType="clickEffect" fill="hold">
                      <p:stCondLst>
                        <p:cond delay="indefinite"/>
                      </p:stCondLst>
                      <p:childTnLst>
                        <p:par>
                          <p:cTn id="64" nodeType="withEffect" fill="hold">
                            <p:stCondLst>
                              <p:cond delay="0"/>
                            </p:stCondLst>
                            <p:childTnLst>
                              <p:par>
                                <p:cTn id="65" nodeType="clickEffect" fill="hold" presetClass="entr" presetID="1">
                                  <p:stCondLst>
                                    <p:cond delay="0"/>
                                  </p:stCondLst>
                                  <p:childTnLst>
                                    <p:set>
                                      <p:cBhvr>
                                        <p:cTn id="66" dur="1" fill="hold">
                                          <p:stCondLst>
                                            <p:cond delay="0"/>
                                          </p:stCondLst>
                                        </p:cTn>
                                        <p:tgtEl>
                                          <p:spTgt spid="33"/>
                                        </p:tgtEl>
                                        <p:attrNameLst>
                                          <p:attrName>style.visibility</p:attrName>
                                        </p:attrNameLst>
                                      </p:cBhvr>
                                      <p:to>
                                        <p:strVal val="visible"/>
                                      </p:to>
                                    </p:set>
                                  </p:childTnLst>
                                </p:cTn>
                              </p:par>
                            </p:childTnLst>
                          </p:cTn>
                        </p:par>
                      </p:childTnLst>
                    </p:cTn>
                  </p:par>
                  <p:par>
                    <p:cTn id="67" nodeType="clickEffect" fill="hold">
                      <p:stCondLst>
                        <p:cond delay="indefinite"/>
                      </p:stCondLst>
                      <p:childTnLst>
                        <p:par>
                          <p:cTn id="68" nodeType="withEffect" fill="hold">
                            <p:stCondLst>
                              <p:cond delay="0"/>
                            </p:stCondLst>
                            <p:childTnLst>
                              <p:par>
                                <p:cTn id="69" nodeType="clickEffect" fill="hold" presetClass="entr" presetID="1">
                                  <p:stCondLst>
                                    <p:cond delay="0"/>
                                  </p:stCondLst>
                                  <p:childTnLst>
                                    <p:set>
                                      <p:cBhvr>
                                        <p:cTn id="70" dur="1" fill="hold">
                                          <p:stCondLst>
                                            <p:cond delay="0"/>
                                          </p:stCondLst>
                                        </p:cTn>
                                        <p:tgtEl>
                                          <p:spTgt spid="32">
                                            <p:txEl>
                                              <p:pRg st="5" end="5"/>
                                            </p:txEl>
                                          </p:spTgt>
                                        </p:tgtEl>
                                        <p:attrNameLst>
                                          <p:attrName>style.visibility</p:attrName>
                                        </p:attrNameLst>
                                      </p:cBhvr>
                                      <p:to>
                                        <p:strVal val="visible"/>
                                      </p:to>
                                    </p:set>
                                  </p:childTnLst>
                                </p:cTn>
                              </p:par>
                              <p:par>
                                <p:cTn id="71" nodeType="withEffect" fill="hold" presetClass="entr" presetID="1">
                                  <p:stCondLst>
                                    <p:cond delay="0"/>
                                  </p:stCondLst>
                                  <p:childTnLst>
                                    <p:set>
                                      <p:cBhvr>
                                        <p:cTn id="72" dur="1" fill="hold">
                                          <p:stCondLst>
                                            <p:cond delay="0"/>
                                          </p:stCondLst>
                                        </p:cTn>
                                        <p:tgtEl>
                                          <p:spTgt spid="32">
                                            <p:txEl>
                                              <p:pRg st="6" end="6"/>
                                            </p:txEl>
                                          </p:spTgt>
                                        </p:tgtEl>
                                        <p:attrNameLst>
                                          <p:attrName>style.visibility</p:attrName>
                                        </p:attrNameLst>
                                      </p:cBhvr>
                                      <p:to>
                                        <p:strVal val="visible"/>
                                      </p:to>
                                    </p:set>
                                  </p:childTnLst>
                                </p:cTn>
                              </p:par>
                            </p:childTnLst>
                          </p:cTn>
                        </p:par>
                      </p:childTnLst>
                    </p:cTn>
                  </p:par>
                  <p:par>
                    <p:cTn id="73" nodeType="clickEffect" fill="hold">
                      <p:stCondLst>
                        <p:cond delay="indefinite"/>
                      </p:stCondLst>
                      <p:childTnLst>
                        <p:par>
                          <p:cTn id="74" nodeType="withEffect" fill="hold">
                            <p:stCondLst>
                              <p:cond delay="0"/>
                            </p:stCondLst>
                            <p:childTnLst>
                              <p:par>
                                <p:cTn id="75" nodeType="clickEffect" fill="hold" presetClass="entr" presetID="1">
                                  <p:stCondLst>
                                    <p:cond delay="0"/>
                                  </p:stCondLst>
                                  <p:childTnLst>
                                    <p:set>
                                      <p:cBhvr>
                                        <p:cTn id="76" dur="1" fill="hold">
                                          <p:stCondLst>
                                            <p:cond delay="0"/>
                                          </p:stCondLst>
                                        </p:cTn>
                                        <p:tgtEl>
                                          <p:spTgt spid="34"/>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5" name="PlaceHolder 1"/>
          <p:cNvSpPr>
            <a:spLocks noGrp="1"/>
          </p:cNvSpPr>
          <p:nvPr>
            <p:ph type="title"/>
          </p:nvPr>
        </p:nvSpPr>
        <p:spPr>
          <a:xfrm>
            <a:off x="457200" y="-360"/>
            <a:ext cx="8229600" cy="1143000"/>
          </a:xfrm>
          <a:prstGeom prst="rect">
            <a:avLst/>
          </a:prstGeom>
          <a:noFill/>
          <a:ln w="0">
            <a:noFill/>
          </a:ln>
        </p:spPr>
        <p:txBody>
          <a:bodyPr lIns="91440" rIns="91440" tIns="45720" bIns="45720" anchor="ctr">
            <a:noAutofit/>
          </a:bodyPr>
          <a:p>
            <a:pPr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4400" spc="-1" strike="noStrike">
                <a:solidFill>
                  <a:srgbClr val="ffffff"/>
                </a:solidFill>
                <a:latin typeface="Tahoma"/>
              </a:rPr>
              <a:t>static vs non-static</a:t>
            </a:r>
            <a:endParaRPr b="1" lang="en-US" sz="4400" spc="-1" strike="noStrike">
              <a:solidFill>
                <a:srgbClr val="ffffff"/>
              </a:solidFill>
              <a:latin typeface="Tahoma"/>
            </a:endParaRPr>
          </a:p>
        </p:txBody>
      </p:sp>
      <p:sp>
        <p:nvSpPr>
          <p:cNvPr id="36" name=""/>
          <p:cNvSpPr txBox="1"/>
          <p:nvPr/>
        </p:nvSpPr>
        <p:spPr>
          <a:xfrm>
            <a:off x="152280" y="1294920"/>
            <a:ext cx="8839440" cy="5410440"/>
          </a:xfrm>
          <a:prstGeom prst="rect">
            <a:avLst/>
          </a:prstGeom>
          <a:noFill/>
          <a:ln w="0">
            <a:noFill/>
          </a:ln>
        </p:spPr>
        <p:txBody>
          <a:bodyPr anchor="t">
            <a:normAutofit fontScale="93713"/>
          </a:bodyPr>
          <a:p>
            <a:pPr>
              <a:spcBef>
                <a:spcPts val="4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Tahoma"/>
              </a:rPr>
              <a:t>Variables and methods can be classified as </a:t>
            </a:r>
            <a:r>
              <a:rPr b="1" lang="en-US" sz="1800" spc="-1" strike="noStrike">
                <a:solidFill>
                  <a:srgbClr val="000000"/>
                </a:solidFill>
                <a:latin typeface="Tahoma"/>
              </a:rPr>
              <a:t>static</a:t>
            </a:r>
            <a:r>
              <a:rPr b="0" lang="en-US" sz="1800" spc="-1" strike="noStrike">
                <a:solidFill>
                  <a:srgbClr val="000000"/>
                </a:solidFill>
                <a:latin typeface="Tahoma"/>
              </a:rPr>
              <a:t> or </a:t>
            </a:r>
            <a:r>
              <a:rPr b="1" lang="en-US" sz="1800" spc="-1" strike="noStrike">
                <a:solidFill>
                  <a:srgbClr val="000000"/>
                </a:solidFill>
                <a:latin typeface="Tahoma"/>
              </a:rPr>
              <a:t>non-static(instance)</a:t>
            </a:r>
            <a:r>
              <a:rPr b="0" lang="en-US" sz="1800" spc="-1" strike="noStrike">
                <a:solidFill>
                  <a:srgbClr val="000000"/>
                </a:solidFill>
                <a:latin typeface="Tahoma"/>
              </a:rPr>
              <a:t>. It's easiest to understand this distinction through an example.</a:t>
            </a:r>
            <a:endParaRPr b="0" lang="en-US" sz="1800" spc="-1" strike="noStrike">
              <a:solidFill>
                <a:srgbClr val="000000"/>
              </a:solidFill>
              <a:latin typeface="Tahoma"/>
            </a:endParaRPr>
          </a:p>
          <a:p>
            <a:pPr>
              <a:lnSpc>
                <a:spcPct val="100000"/>
              </a:lnSpc>
              <a:spcBef>
                <a:spcPts val="476"/>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1900" spc="-1" strike="noStrike">
              <a:solidFill>
                <a:srgbClr val="000000"/>
              </a:solidFill>
              <a:latin typeface="Tahoma"/>
            </a:endParaRPr>
          </a:p>
          <a:p>
            <a:pPr>
              <a:lnSpc>
                <a:spcPct val="100000"/>
              </a:lnSpc>
              <a:spcBef>
                <a:spcPts val="476"/>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900" spc="-1" strike="noStrike">
                <a:solidFill>
                  <a:srgbClr val="000000"/>
                </a:solidFill>
                <a:latin typeface="Courier New"/>
              </a:rPr>
              <a:t>String name1 = "John";</a:t>
            </a:r>
            <a:endParaRPr b="0" lang="en-US" sz="1900" spc="-1" strike="noStrike">
              <a:solidFill>
                <a:srgbClr val="000000"/>
              </a:solidFill>
              <a:latin typeface="Tahoma"/>
            </a:endParaRPr>
          </a:p>
          <a:p>
            <a:pPr>
              <a:lnSpc>
                <a:spcPct val="100000"/>
              </a:lnSpc>
              <a:spcBef>
                <a:spcPts val="476"/>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900" spc="-1" strike="noStrike">
                <a:solidFill>
                  <a:srgbClr val="000000"/>
                </a:solidFill>
                <a:latin typeface="Courier New"/>
              </a:rPr>
              <a:t>String name2 = "Sarah";</a:t>
            </a:r>
            <a:endParaRPr b="0" lang="en-US" sz="1900" spc="-1" strike="noStrike">
              <a:solidFill>
                <a:srgbClr val="000000"/>
              </a:solidFill>
              <a:latin typeface="Tahoma"/>
            </a:endParaRPr>
          </a:p>
          <a:p>
            <a:pPr>
              <a:lnSpc>
                <a:spcPct val="100000"/>
              </a:lnSpc>
              <a:spcBef>
                <a:spcPts val="476"/>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900" spc="-1" strike="noStrike">
                <a:solidFill>
                  <a:srgbClr val="000000"/>
                </a:solidFill>
                <a:latin typeface="Courier New"/>
              </a:rPr>
              <a:t>System.out.println(name1.length()); </a:t>
            </a:r>
            <a:r>
              <a:rPr b="0" lang="en-US" sz="1900" spc="-1" strike="noStrike">
                <a:solidFill>
                  <a:srgbClr val="00b050"/>
                </a:solidFill>
                <a:latin typeface="Courier New"/>
              </a:rPr>
              <a:t>// 4</a:t>
            </a:r>
            <a:endParaRPr b="0" lang="en-US" sz="1900" spc="-1" strike="noStrike">
              <a:solidFill>
                <a:srgbClr val="000000"/>
              </a:solidFill>
              <a:latin typeface="Tahoma"/>
            </a:endParaRPr>
          </a:p>
          <a:p>
            <a:pPr>
              <a:lnSpc>
                <a:spcPct val="100000"/>
              </a:lnSpc>
              <a:spcBef>
                <a:spcPts val="476"/>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900" spc="-1" strike="noStrike">
                <a:solidFill>
                  <a:srgbClr val="000000"/>
                </a:solidFill>
                <a:latin typeface="Courier New"/>
              </a:rPr>
              <a:t>System.out.println(name2.length()); </a:t>
            </a:r>
            <a:r>
              <a:rPr b="0" lang="en-US" sz="1900" spc="-1" strike="noStrike">
                <a:solidFill>
                  <a:srgbClr val="00b050"/>
                </a:solidFill>
                <a:latin typeface="Courier New"/>
              </a:rPr>
              <a:t>// 5</a:t>
            </a:r>
            <a:endParaRPr b="0" lang="en-US" sz="1900" spc="-1" strike="noStrike">
              <a:solidFill>
                <a:srgbClr val="000000"/>
              </a:solidFill>
              <a:latin typeface="Tahoma"/>
            </a:endParaRPr>
          </a:p>
          <a:p>
            <a:pPr>
              <a:lnSpc>
                <a:spcPct val="100000"/>
              </a:lnSpc>
              <a:spcBef>
                <a:spcPts val="476"/>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1900" spc="-1" strike="noStrike">
              <a:solidFill>
                <a:srgbClr val="000000"/>
              </a:solidFill>
              <a:latin typeface="Tahoma"/>
            </a:endParaRPr>
          </a:p>
          <a:p>
            <a:pPr>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The length method above is an instance method(or a non-static method). It belongs to individual objects(one for each String).  </a:t>
            </a:r>
            <a:endParaRPr b="0" lang="en-US" sz="2000" spc="-1" strike="noStrike">
              <a:solidFill>
                <a:srgbClr val="000000"/>
              </a:solidFill>
              <a:latin typeface="Tahoma"/>
            </a:endParaRPr>
          </a:p>
          <a:p>
            <a:pPr>
              <a:lnSpc>
                <a:spcPct val="100000"/>
              </a:lnSpc>
              <a:spcBef>
                <a:spcPts val="476"/>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1900" spc="-1" strike="noStrike">
              <a:solidFill>
                <a:srgbClr val="000000"/>
              </a:solidFill>
              <a:latin typeface="Tahoma"/>
            </a:endParaRPr>
          </a:p>
          <a:p>
            <a:pPr>
              <a:lnSpc>
                <a:spcPct val="100000"/>
              </a:lnSpc>
              <a:spcBef>
                <a:spcPts val="476"/>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900" spc="-1" strike="noStrike">
                <a:solidFill>
                  <a:srgbClr val="000000"/>
                </a:solidFill>
                <a:latin typeface="Courier New"/>
              </a:rPr>
              <a:t>int i = 10;  </a:t>
            </a:r>
            <a:endParaRPr b="0" lang="en-US" sz="1900" spc="-1" strike="noStrike">
              <a:solidFill>
                <a:srgbClr val="000000"/>
              </a:solidFill>
              <a:latin typeface="Tahoma"/>
            </a:endParaRPr>
          </a:p>
          <a:p>
            <a:pPr>
              <a:lnSpc>
                <a:spcPct val="100000"/>
              </a:lnSpc>
              <a:spcBef>
                <a:spcPts val="476"/>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900" spc="-1" strike="noStrike">
                <a:solidFill>
                  <a:srgbClr val="000000"/>
                </a:solidFill>
                <a:latin typeface="Courier New"/>
              </a:rPr>
              <a:t>String s = String.valueOf(i); // s = "10"  </a:t>
            </a:r>
            <a:endParaRPr b="0" lang="en-US" sz="1900" spc="-1" strike="noStrike">
              <a:solidFill>
                <a:srgbClr val="000000"/>
              </a:solidFill>
              <a:latin typeface="Tahoma"/>
            </a:endParaRPr>
          </a:p>
          <a:p>
            <a:pPr>
              <a:lnSpc>
                <a:spcPct val="100000"/>
              </a:lnSpc>
              <a:spcBef>
                <a:spcPts val="476"/>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1900" spc="-1" strike="noStrike">
              <a:solidFill>
                <a:srgbClr val="000000"/>
              </a:solidFill>
              <a:latin typeface="Tahoma"/>
            </a:endParaRPr>
          </a:p>
          <a:p>
            <a:pPr>
              <a:spcBef>
                <a:spcPts val="4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Tahoma"/>
              </a:rPr>
              <a:t>The valueOf method above is static method. It belongs to the class String rather than any particular object. </a:t>
            </a:r>
            <a:endParaRPr b="0" lang="en-US" sz="1800" spc="-1" strike="noStrike">
              <a:solidFill>
                <a:srgbClr val="000000"/>
              </a:solidFill>
              <a:latin typeface="Tahoma"/>
            </a:endParaRPr>
          </a:p>
          <a:p>
            <a:pPr>
              <a:spcBef>
                <a:spcPts val="4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1800" spc="-1" strike="noStrike">
              <a:solidFill>
                <a:srgbClr val="000000"/>
              </a:solidFill>
              <a:latin typeface="Tahoma"/>
            </a:endParaRPr>
          </a:p>
        </p:txBody>
      </p:sp>
    </p:spTree>
  </p:cSld>
  <mc:AlternateContent>
    <mc:Choice Requires="p14">
      <p:transition spd="slow" p14:dur="2000"/>
    </mc:Choice>
    <mc:Fallback>
      <p:transition spd="slow"/>
    </mc:Fallback>
  </mc:AlternateContent>
  <p:timing>
    <p:tnLst>
      <p:par>
        <p:cTn id="77" dur="indefinite" restart="never" nodeType="tmRoot">
          <p:childTnLst>
            <p:seq>
              <p:cTn id="78" dur="indefinite" nodeType="mainSeq">
                <p:childTnLst>
                  <p:par>
                    <p:cTn id="79" nodeType="clickEffect" fill="hold">
                      <p:stCondLst>
                        <p:cond delay="indefinite"/>
                      </p:stCondLst>
                      <p:childTnLst>
                        <p:par>
                          <p:cTn id="80" nodeType="withEffect" fill="hold">
                            <p:stCondLst>
                              <p:cond delay="0"/>
                            </p:stCondLst>
                            <p:childTnLst>
                              <p:par>
                                <p:cTn id="81" nodeType="clickEffect" fill="hold" presetClass="entr" presetID="1">
                                  <p:stCondLst>
                                    <p:cond delay="0"/>
                                  </p:stCondLst>
                                  <p:childTnLst>
                                    <p:set>
                                      <p:cBhvr>
                                        <p:cTn id="82" dur="1" fill="hold">
                                          <p:stCondLst>
                                            <p:cond delay="0"/>
                                          </p:stCondLst>
                                        </p:cTn>
                                        <p:tgtEl>
                                          <p:spTgt spid="36">
                                            <p:txEl>
                                              <p:pRg st="2" end="2"/>
                                            </p:txEl>
                                          </p:spTgt>
                                        </p:tgtEl>
                                        <p:attrNameLst>
                                          <p:attrName>style.visibility</p:attrName>
                                        </p:attrNameLst>
                                      </p:cBhvr>
                                      <p:to>
                                        <p:strVal val="visible"/>
                                      </p:to>
                                    </p:set>
                                  </p:childTnLst>
                                </p:cTn>
                              </p:par>
                              <p:par>
                                <p:cTn id="83" nodeType="withEffect" fill="hold" presetClass="entr" presetID="1">
                                  <p:stCondLst>
                                    <p:cond delay="0"/>
                                  </p:stCondLst>
                                  <p:childTnLst>
                                    <p:set>
                                      <p:cBhvr>
                                        <p:cTn id="84" dur="1" fill="hold">
                                          <p:stCondLst>
                                            <p:cond delay="0"/>
                                          </p:stCondLst>
                                        </p:cTn>
                                        <p:tgtEl>
                                          <p:spTgt spid="36">
                                            <p:txEl>
                                              <p:pRg st="3" end="3"/>
                                            </p:txEl>
                                          </p:spTgt>
                                        </p:tgtEl>
                                        <p:attrNameLst>
                                          <p:attrName>style.visibility</p:attrName>
                                        </p:attrNameLst>
                                      </p:cBhvr>
                                      <p:to>
                                        <p:strVal val="visible"/>
                                      </p:to>
                                    </p:set>
                                  </p:childTnLst>
                                </p:cTn>
                              </p:par>
                              <p:par>
                                <p:cTn id="85" nodeType="withEffect" fill="hold" presetClass="entr" presetID="1">
                                  <p:stCondLst>
                                    <p:cond delay="0"/>
                                  </p:stCondLst>
                                  <p:childTnLst>
                                    <p:set>
                                      <p:cBhvr>
                                        <p:cTn id="86" dur="1" fill="hold">
                                          <p:stCondLst>
                                            <p:cond delay="0"/>
                                          </p:stCondLst>
                                        </p:cTn>
                                        <p:tgtEl>
                                          <p:spTgt spid="36">
                                            <p:txEl>
                                              <p:pRg st="4" end="4"/>
                                            </p:txEl>
                                          </p:spTgt>
                                        </p:tgtEl>
                                        <p:attrNameLst>
                                          <p:attrName>style.visibility</p:attrName>
                                        </p:attrNameLst>
                                      </p:cBhvr>
                                      <p:to>
                                        <p:strVal val="visible"/>
                                      </p:to>
                                    </p:set>
                                  </p:childTnLst>
                                </p:cTn>
                              </p:par>
                              <p:par>
                                <p:cTn id="87" nodeType="withEffect" fill="hold" presetClass="entr" presetID="1">
                                  <p:stCondLst>
                                    <p:cond delay="0"/>
                                  </p:stCondLst>
                                  <p:childTnLst>
                                    <p:set>
                                      <p:cBhvr>
                                        <p:cTn id="88" dur="1" fill="hold">
                                          <p:stCondLst>
                                            <p:cond delay="0"/>
                                          </p:stCondLst>
                                        </p:cTn>
                                        <p:tgtEl>
                                          <p:spTgt spid="36">
                                            <p:txEl>
                                              <p:pRg st="5" end="5"/>
                                            </p:txEl>
                                          </p:spTgt>
                                        </p:tgtEl>
                                        <p:attrNameLst>
                                          <p:attrName>style.visibility</p:attrName>
                                        </p:attrNameLst>
                                      </p:cBhvr>
                                      <p:to>
                                        <p:strVal val="visible"/>
                                      </p:to>
                                    </p:set>
                                  </p:childTnLst>
                                </p:cTn>
                              </p:par>
                            </p:childTnLst>
                          </p:cTn>
                        </p:par>
                      </p:childTnLst>
                    </p:cTn>
                  </p:par>
                  <p:par>
                    <p:cTn id="89" nodeType="clickEffect" fill="hold">
                      <p:stCondLst>
                        <p:cond delay="indefinite"/>
                      </p:stCondLst>
                      <p:childTnLst>
                        <p:par>
                          <p:cTn id="90" nodeType="withEffect" fill="hold">
                            <p:stCondLst>
                              <p:cond delay="0"/>
                            </p:stCondLst>
                            <p:childTnLst>
                              <p:par>
                                <p:cTn id="91" nodeType="clickEffect" fill="hold" presetClass="entr" presetID="1">
                                  <p:stCondLst>
                                    <p:cond delay="0"/>
                                  </p:stCondLst>
                                  <p:childTnLst>
                                    <p:set>
                                      <p:cBhvr>
                                        <p:cTn id="92" dur="1" fill="hold">
                                          <p:stCondLst>
                                            <p:cond delay="0"/>
                                          </p:stCondLst>
                                        </p:cTn>
                                        <p:tgtEl>
                                          <p:spTgt spid="36">
                                            <p:txEl>
                                              <p:pRg st="7" end="7"/>
                                            </p:txEl>
                                          </p:spTgt>
                                        </p:tgtEl>
                                        <p:attrNameLst>
                                          <p:attrName>style.visibility</p:attrName>
                                        </p:attrNameLst>
                                      </p:cBhvr>
                                      <p:to>
                                        <p:strVal val="visible"/>
                                      </p:to>
                                    </p:set>
                                  </p:childTnLst>
                                </p:cTn>
                              </p:par>
                            </p:childTnLst>
                          </p:cTn>
                        </p:par>
                      </p:childTnLst>
                    </p:cTn>
                  </p:par>
                  <p:par>
                    <p:cTn id="93" nodeType="clickEffect" fill="hold">
                      <p:stCondLst>
                        <p:cond delay="indefinite"/>
                      </p:stCondLst>
                      <p:childTnLst>
                        <p:par>
                          <p:cTn id="94" nodeType="withEffect" fill="hold">
                            <p:stCondLst>
                              <p:cond delay="0"/>
                            </p:stCondLst>
                            <p:childTnLst>
                              <p:par>
                                <p:cTn id="95" nodeType="clickEffect" fill="hold" presetClass="entr" presetID="1">
                                  <p:stCondLst>
                                    <p:cond delay="0"/>
                                  </p:stCondLst>
                                  <p:childTnLst>
                                    <p:set>
                                      <p:cBhvr>
                                        <p:cTn id="96" dur="1" fill="hold">
                                          <p:stCondLst>
                                            <p:cond delay="0"/>
                                          </p:stCondLst>
                                        </p:cTn>
                                        <p:tgtEl>
                                          <p:spTgt spid="36">
                                            <p:txEl>
                                              <p:pRg st="9" end="9"/>
                                            </p:txEl>
                                          </p:spTgt>
                                        </p:tgtEl>
                                        <p:attrNameLst>
                                          <p:attrName>style.visibility</p:attrName>
                                        </p:attrNameLst>
                                      </p:cBhvr>
                                      <p:to>
                                        <p:strVal val="visible"/>
                                      </p:to>
                                    </p:set>
                                  </p:childTnLst>
                                </p:cTn>
                              </p:par>
                              <p:par>
                                <p:cTn id="97" nodeType="withEffect" fill="hold" presetClass="entr" presetID="1">
                                  <p:stCondLst>
                                    <p:cond delay="0"/>
                                  </p:stCondLst>
                                  <p:childTnLst>
                                    <p:set>
                                      <p:cBhvr>
                                        <p:cTn id="98" dur="1" fill="hold">
                                          <p:stCondLst>
                                            <p:cond delay="0"/>
                                          </p:stCondLst>
                                        </p:cTn>
                                        <p:tgtEl>
                                          <p:spTgt spid="36">
                                            <p:txEl>
                                              <p:pRg st="10" end="10"/>
                                            </p:txEl>
                                          </p:spTgt>
                                        </p:tgtEl>
                                        <p:attrNameLst>
                                          <p:attrName>style.visibility</p:attrName>
                                        </p:attrNameLst>
                                      </p:cBhvr>
                                      <p:to>
                                        <p:strVal val="visible"/>
                                      </p:to>
                                    </p:set>
                                  </p:childTnLst>
                                </p:cTn>
                              </p:par>
                            </p:childTnLst>
                          </p:cTn>
                        </p:par>
                      </p:childTnLst>
                    </p:cTn>
                  </p:par>
                  <p:par>
                    <p:cTn id="99" nodeType="clickEffect" fill="hold">
                      <p:stCondLst>
                        <p:cond delay="indefinite"/>
                      </p:stCondLst>
                      <p:childTnLst>
                        <p:par>
                          <p:cTn id="100" nodeType="withEffect" fill="hold">
                            <p:stCondLst>
                              <p:cond delay="0"/>
                            </p:stCondLst>
                            <p:childTnLst>
                              <p:par>
                                <p:cTn id="101" nodeType="clickEffect" fill="hold" presetClass="entr" presetID="1">
                                  <p:stCondLst>
                                    <p:cond delay="0"/>
                                  </p:stCondLst>
                                  <p:childTnLst>
                                    <p:set>
                                      <p:cBhvr>
                                        <p:cTn id="102" dur="1" fill="hold">
                                          <p:stCondLst>
                                            <p:cond delay="0"/>
                                          </p:stCondLst>
                                        </p:cTn>
                                        <p:tgtEl>
                                          <p:spTgt spid="36">
                                            <p:txEl>
                                              <p:pRg st="12" end="12"/>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7" name="PlaceHolder 1"/>
          <p:cNvSpPr>
            <a:spLocks noGrp="1"/>
          </p:cNvSpPr>
          <p:nvPr>
            <p:ph type="title"/>
          </p:nvPr>
        </p:nvSpPr>
        <p:spPr>
          <a:xfrm>
            <a:off x="457200" y="-360"/>
            <a:ext cx="8229600" cy="1143000"/>
          </a:xfrm>
          <a:prstGeom prst="rect">
            <a:avLst/>
          </a:prstGeom>
          <a:noFill/>
          <a:ln w="0">
            <a:noFill/>
          </a:ln>
        </p:spPr>
        <p:txBody>
          <a:bodyPr lIns="91440" rIns="91440" tIns="45720" bIns="45720" anchor="ctr">
            <a:noAutofit/>
          </a:bodyPr>
          <a:p>
            <a:pPr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4400" spc="-1" strike="noStrike">
                <a:solidFill>
                  <a:srgbClr val="ffffff"/>
                </a:solidFill>
                <a:latin typeface="Tahoma"/>
              </a:rPr>
              <a:t>static vs non-static</a:t>
            </a:r>
            <a:endParaRPr b="1" lang="en-US" sz="4400" spc="-1" strike="noStrike">
              <a:solidFill>
                <a:srgbClr val="ffffff"/>
              </a:solidFill>
              <a:latin typeface="Tahoma"/>
            </a:endParaRPr>
          </a:p>
        </p:txBody>
      </p:sp>
      <p:sp>
        <p:nvSpPr>
          <p:cNvPr id="38" name="PlaceHolder 2"/>
          <p:cNvSpPr>
            <a:spLocks noGrp="1"/>
          </p:cNvSpPr>
          <p:nvPr>
            <p:ph/>
          </p:nvPr>
        </p:nvSpPr>
        <p:spPr>
          <a:xfrm>
            <a:off x="76320" y="1143000"/>
            <a:ext cx="8991360" cy="5410080"/>
          </a:xfrm>
          <a:prstGeom prst="rect">
            <a:avLst/>
          </a:prstGeom>
          <a:noFill/>
          <a:ln w="0">
            <a:noFill/>
          </a:ln>
        </p:spPr>
        <p:txBody>
          <a:bodyPr lIns="91440" rIns="91440" tIns="45720" bIns="45720" anchor="t">
            <a:normAutofit/>
          </a:bodyPr>
          <a:p>
            <a:pPr indent="0">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Variables and methods can be classified as </a:t>
            </a:r>
            <a:r>
              <a:rPr b="1" lang="en-US" sz="2000" spc="-1" strike="noStrike">
                <a:solidFill>
                  <a:srgbClr val="000000"/>
                </a:solidFill>
                <a:latin typeface="Tahoma"/>
              </a:rPr>
              <a:t>static</a:t>
            </a:r>
            <a:r>
              <a:rPr b="0" lang="en-US" sz="2000" spc="-1" strike="noStrike">
                <a:solidFill>
                  <a:srgbClr val="000000"/>
                </a:solidFill>
                <a:latin typeface="Tahoma"/>
              </a:rPr>
              <a:t> or </a:t>
            </a:r>
            <a:r>
              <a:rPr b="1" lang="en-US" sz="2000" spc="-1" strike="noStrike">
                <a:solidFill>
                  <a:srgbClr val="000000"/>
                </a:solidFill>
                <a:latin typeface="Tahoma"/>
              </a:rPr>
              <a:t>non-static(instance)</a:t>
            </a:r>
            <a:r>
              <a:rPr b="0" lang="en-US" sz="2000" spc="-1" strike="noStrike">
                <a:solidFill>
                  <a:srgbClr val="000000"/>
                </a:solidFill>
                <a:latin typeface="Tahoma"/>
              </a:rPr>
              <a:t>. </a:t>
            </a:r>
            <a:endParaRPr b="0" lang="en-US" sz="2000" spc="-1" strike="noStrike">
              <a:solidFill>
                <a:srgbClr val="000000"/>
              </a:solidFill>
              <a:latin typeface="Tahoma"/>
            </a:endParaRPr>
          </a:p>
          <a:p>
            <a:pPr indent="0">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Tahoma"/>
            </a:endParaRPr>
          </a:p>
          <a:p>
            <a:pPr indent="0">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2000" spc="-1" strike="noStrike">
                <a:solidFill>
                  <a:srgbClr val="000000"/>
                </a:solidFill>
                <a:latin typeface="Tahoma"/>
              </a:rPr>
              <a:t>static</a:t>
            </a:r>
            <a:r>
              <a:rPr b="0" lang="en-US" sz="2000" spc="-1" strike="noStrike">
                <a:solidFill>
                  <a:srgbClr val="000000"/>
                </a:solidFill>
                <a:latin typeface="Tahoma"/>
              </a:rPr>
              <a:t>: Part of a class, rather than part of an object. Not copied into each object; shared by all objects of that class. </a:t>
            </a:r>
            <a:r>
              <a:rPr b="0" lang="en-US" sz="2000" spc="-1" strike="noStrike">
                <a:solidFill>
                  <a:srgbClr val="ff0000"/>
                </a:solidFill>
                <a:latin typeface="Tahoma"/>
              </a:rPr>
              <a:t>Static methods are called using the dot operator along with the class name unless they are defined in the enclosing class.</a:t>
            </a:r>
            <a:endParaRPr b="0" lang="en-US" sz="2000" spc="-1" strike="noStrike">
              <a:solidFill>
                <a:srgbClr val="000000"/>
              </a:solidFill>
              <a:latin typeface="Tahoma"/>
            </a:endParaRPr>
          </a:p>
          <a:p>
            <a:pPr indent="0">
              <a:lnSpc>
                <a:spcPct val="100000"/>
              </a:lnSpc>
              <a:spcBef>
                <a:spcPts val="476"/>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1900" spc="-1" strike="noStrike">
              <a:solidFill>
                <a:srgbClr val="000000"/>
              </a:solidFill>
              <a:latin typeface="Tahoma"/>
            </a:endParaRPr>
          </a:p>
          <a:p>
            <a:pPr indent="0">
              <a:lnSpc>
                <a:spcPct val="100000"/>
              </a:lnSpc>
              <a:spcBef>
                <a:spcPts val="476"/>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900" spc="-1" strike="noStrike">
                <a:solidFill>
                  <a:srgbClr val="000000"/>
                </a:solidFill>
                <a:latin typeface="Courier New"/>
                <a:ea typeface="Courier New"/>
              </a:rPr>
              <a:t>double x = Math.pow(2, 3); </a:t>
            </a:r>
            <a:r>
              <a:rPr b="0" lang="en-US" sz="1900" spc="-1" strike="noStrike">
                <a:solidFill>
                  <a:srgbClr val="00b050"/>
                </a:solidFill>
                <a:latin typeface="Courier New"/>
                <a:ea typeface="Courier New"/>
              </a:rPr>
              <a:t>// pow is a static method</a:t>
            </a:r>
            <a:endParaRPr b="0" lang="en-US" sz="1900" spc="-1" strike="noStrike">
              <a:solidFill>
                <a:srgbClr val="000000"/>
              </a:solidFill>
              <a:latin typeface="Tahoma"/>
            </a:endParaRPr>
          </a:p>
          <a:p>
            <a:pPr lvl="1" marL="345960" indent="0">
              <a:lnSpc>
                <a:spcPct val="100000"/>
              </a:lnSpc>
              <a:spcBef>
                <a:spcPts val="476"/>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900" spc="-1" strike="noStrike">
                <a:solidFill>
                  <a:srgbClr val="00b050"/>
                </a:solidFill>
                <a:latin typeface="Courier New"/>
                <a:ea typeface="Courier New"/>
              </a:rPr>
              <a:t>	</a:t>
            </a:r>
            <a:r>
              <a:rPr b="0" lang="en-US" sz="1900" spc="-1" strike="noStrike">
                <a:solidFill>
                  <a:srgbClr val="00b050"/>
                </a:solidFill>
                <a:latin typeface="Courier New"/>
                <a:ea typeface="Courier New"/>
              </a:rPr>
              <a:t>	</a:t>
            </a:r>
            <a:r>
              <a:rPr b="0" lang="en-US" sz="1900" spc="-1" strike="noStrike">
                <a:solidFill>
                  <a:srgbClr val="00b050"/>
                </a:solidFill>
                <a:latin typeface="Courier New"/>
                <a:ea typeface="Courier New"/>
              </a:rPr>
              <a:t>	</a:t>
            </a:r>
            <a:r>
              <a:rPr b="0" lang="en-US" sz="1900" spc="-1" strike="noStrike">
                <a:solidFill>
                  <a:srgbClr val="00b050"/>
                </a:solidFill>
                <a:latin typeface="Courier New"/>
                <a:ea typeface="Courier New"/>
              </a:rPr>
              <a:t>	</a:t>
            </a:r>
            <a:r>
              <a:rPr b="0" lang="en-US" sz="1900" spc="-1" strike="noStrike">
                <a:solidFill>
                  <a:srgbClr val="00b050"/>
                </a:solidFill>
                <a:latin typeface="Courier New"/>
                <a:ea typeface="Courier New"/>
              </a:rPr>
              <a:t>  </a:t>
            </a:r>
            <a:r>
              <a:rPr b="0" lang="en-US" sz="1900" spc="-1" strike="noStrike">
                <a:solidFill>
                  <a:srgbClr val="00b050"/>
                </a:solidFill>
                <a:latin typeface="Courier New"/>
                <a:ea typeface="Courier New"/>
              </a:rPr>
              <a:t>// its code is in the Math class</a:t>
            </a:r>
            <a:endParaRPr b="0" lang="en-US" sz="1900" spc="-1" strike="noStrike">
              <a:solidFill>
                <a:srgbClr val="000000"/>
              </a:solidFill>
              <a:latin typeface="Tahoma"/>
            </a:endParaRPr>
          </a:p>
          <a:p>
            <a:pPr lvl="1" marL="345960" indent="0">
              <a:lnSpc>
                <a:spcPct val="100000"/>
              </a:lnSpc>
              <a:spcBef>
                <a:spcPts val="476"/>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900" spc="-1" strike="noStrike">
                <a:solidFill>
                  <a:srgbClr val="00b050"/>
                </a:solidFill>
                <a:latin typeface="Courier New"/>
                <a:ea typeface="Courier New"/>
              </a:rPr>
              <a:t>	</a:t>
            </a:r>
            <a:r>
              <a:rPr b="0" lang="en-US" sz="1900" spc="-1" strike="noStrike">
                <a:solidFill>
                  <a:srgbClr val="00b050"/>
                </a:solidFill>
                <a:latin typeface="Courier New"/>
                <a:ea typeface="Courier New"/>
              </a:rPr>
              <a:t>	</a:t>
            </a:r>
            <a:r>
              <a:rPr b="0" lang="en-US" sz="1900" spc="-1" strike="noStrike">
                <a:solidFill>
                  <a:srgbClr val="00b050"/>
                </a:solidFill>
                <a:latin typeface="Courier New"/>
                <a:ea typeface="Courier New"/>
              </a:rPr>
              <a:t>	</a:t>
            </a:r>
            <a:r>
              <a:rPr b="0" lang="en-US" sz="1900" spc="-1" strike="noStrike">
                <a:solidFill>
                  <a:srgbClr val="00b050"/>
                </a:solidFill>
                <a:latin typeface="Courier New"/>
                <a:ea typeface="Courier New"/>
              </a:rPr>
              <a:t>	</a:t>
            </a:r>
            <a:r>
              <a:rPr b="0" lang="en-US" sz="1900" spc="-1" strike="noStrike">
                <a:solidFill>
                  <a:srgbClr val="00b050"/>
                </a:solidFill>
                <a:latin typeface="Courier New"/>
                <a:ea typeface="Courier New"/>
              </a:rPr>
              <a:t>  </a:t>
            </a:r>
            <a:r>
              <a:rPr b="0" lang="en-US" sz="1900" spc="-1" strike="noStrike">
                <a:solidFill>
                  <a:srgbClr val="00b050"/>
                </a:solidFill>
                <a:latin typeface="Courier New"/>
                <a:ea typeface="Courier New"/>
              </a:rPr>
              <a:t>// Note the dot notation</a:t>
            </a:r>
            <a:r>
              <a:rPr b="0" lang="en-US" sz="1900" spc="-1" strike="noStrike">
                <a:solidFill>
                  <a:srgbClr val="000000"/>
                </a:solidFill>
                <a:latin typeface="Courier New"/>
                <a:ea typeface="Courier New"/>
              </a:rPr>
              <a:t>. </a:t>
            </a:r>
            <a:endParaRPr b="0" lang="en-US" sz="1900" spc="-1" strike="noStrike">
              <a:solidFill>
                <a:srgbClr val="000000"/>
              </a:solidFill>
              <a:latin typeface="Tahoma"/>
            </a:endParaRPr>
          </a:p>
          <a:p>
            <a:pPr indent="0">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Tahoma"/>
            </a:endParaRPr>
          </a:p>
          <a:p>
            <a:pPr indent="0">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Tahoma"/>
            </a:endParaRPr>
          </a:p>
          <a:p>
            <a:pPr indent="0">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Tahoma"/>
            </a:endParaRPr>
          </a:p>
        </p:txBody>
      </p:sp>
    </p:spTree>
  </p:cSld>
  <p:timing>
    <p:tnLst>
      <p:par>
        <p:cTn id="103" dur="indefinite" restart="never" nodeType="tmRoot">
          <p:childTnLst>
            <p:seq>
              <p:cTn id="104" dur="indefinite" nodeType="mainSeq">
                <p:childTnLst>
                  <p:par>
                    <p:cTn id="105" nodeType="clickEffect" fill="hold">
                      <p:stCondLst>
                        <p:cond delay="indefinite"/>
                      </p:stCondLst>
                      <p:childTnLst>
                        <p:par>
                          <p:cTn id="106" nodeType="withEffect" fill="hold">
                            <p:stCondLst>
                              <p:cond delay="0"/>
                            </p:stCondLst>
                            <p:childTnLst>
                              <p:par>
                                <p:cTn id="107" nodeType="clickEffect" fill="hold" presetClass="entr" presetID="1">
                                  <p:stCondLst>
                                    <p:cond delay="0"/>
                                  </p:stCondLst>
                                  <p:childTnLst>
                                    <p:set>
                                      <p:cBhvr>
                                        <p:cTn id="108" dur="1" fill="hold">
                                          <p:stCondLst>
                                            <p:cond delay="0"/>
                                          </p:stCondLst>
                                        </p:cTn>
                                        <p:tgtEl>
                                          <p:spTgt spid="38">
                                            <p:txEl>
                                              <p:pRg st="2" end="2"/>
                                            </p:txEl>
                                          </p:spTgt>
                                        </p:tgtEl>
                                        <p:attrNameLst>
                                          <p:attrName>style.visibility</p:attrName>
                                        </p:attrNameLst>
                                      </p:cBhvr>
                                      <p:to>
                                        <p:strVal val="visible"/>
                                      </p:to>
                                    </p:set>
                                  </p:childTnLst>
                                </p:cTn>
                              </p:par>
                            </p:childTnLst>
                          </p:cTn>
                        </p:par>
                      </p:childTnLst>
                    </p:cTn>
                  </p:par>
                  <p:par>
                    <p:cTn id="109" nodeType="clickEffect" fill="hold">
                      <p:stCondLst>
                        <p:cond delay="indefinite"/>
                      </p:stCondLst>
                      <p:childTnLst>
                        <p:par>
                          <p:cTn id="110" nodeType="withEffect" fill="hold">
                            <p:stCondLst>
                              <p:cond delay="0"/>
                            </p:stCondLst>
                            <p:childTnLst>
                              <p:par>
                                <p:cTn id="111" nodeType="clickEffect" fill="hold" presetClass="entr" presetID="1">
                                  <p:stCondLst>
                                    <p:cond delay="0"/>
                                  </p:stCondLst>
                                  <p:childTnLst>
                                    <p:set>
                                      <p:cBhvr>
                                        <p:cTn id="112" dur="1" fill="hold">
                                          <p:stCondLst>
                                            <p:cond delay="0"/>
                                          </p:stCondLst>
                                        </p:cTn>
                                        <p:tgtEl>
                                          <p:spTgt spid="38">
                                            <p:txEl>
                                              <p:pRg st="4" end="4"/>
                                            </p:txEl>
                                          </p:spTgt>
                                        </p:tgtEl>
                                        <p:attrNameLst>
                                          <p:attrName>style.visibility</p:attrName>
                                        </p:attrNameLst>
                                      </p:cBhvr>
                                      <p:to>
                                        <p:strVal val="visible"/>
                                      </p:to>
                                    </p:set>
                                  </p:childTnLst>
                                </p:cTn>
                              </p:par>
                              <p:par>
                                <p:cTn id="113" nodeType="withEffect" fill="hold" presetClass="entr" presetID="1">
                                  <p:stCondLst>
                                    <p:cond delay="0"/>
                                  </p:stCondLst>
                                  <p:childTnLst>
                                    <p:set>
                                      <p:cBhvr>
                                        <p:cTn id="114" dur="1" fill="hold">
                                          <p:stCondLst>
                                            <p:cond delay="0"/>
                                          </p:stCondLst>
                                        </p:cTn>
                                        <p:tgtEl>
                                          <p:spTgt spid="38">
                                            <p:txEl>
                                              <p:pRg st="5" end="5"/>
                                            </p:txEl>
                                          </p:spTgt>
                                        </p:tgtEl>
                                        <p:attrNameLst>
                                          <p:attrName>style.visibility</p:attrName>
                                        </p:attrNameLst>
                                      </p:cBhvr>
                                      <p:to>
                                        <p:strVal val="visible"/>
                                      </p:to>
                                    </p:set>
                                  </p:childTnLst>
                                </p:cTn>
                              </p:par>
                              <p:par>
                                <p:cTn id="115" nodeType="withEffect" fill="hold" presetClass="entr" presetID="1">
                                  <p:stCondLst>
                                    <p:cond delay="0"/>
                                  </p:stCondLst>
                                  <p:childTnLst>
                                    <p:set>
                                      <p:cBhvr>
                                        <p:cTn id="116" dur="1" fill="hold">
                                          <p:stCondLst>
                                            <p:cond delay="0"/>
                                          </p:stCondLst>
                                        </p:cTn>
                                        <p:tgtEl>
                                          <p:spTgt spid="38">
                                            <p:txEl>
                                              <p:pRg st="6" end="6"/>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Office">
  <a:themeElements>
    <a:clrScheme name="LibreOffice">
      <a:dk1>
        <a:srgbClr val="000000"/>
      </a:dk1>
      <a:lt1>
        <a:srgbClr val="ffffff"/>
      </a:lt1>
      <a:dk2>
        <a:srgbClr val="000000"/>
      </a:dk2>
      <a:lt2>
        <a:srgbClr val="ffffff"/>
      </a:lt2>
      <a:accent1>
        <a:srgbClr val="18a303"/>
      </a:accent1>
      <a:accent2>
        <a:srgbClr val="0369a3"/>
      </a:accent2>
      <a:accent3>
        <a:srgbClr val="a33e03"/>
      </a:accent3>
      <a:accent4>
        <a:srgbClr val="8e03a3"/>
      </a:accent4>
      <a:accent5>
        <a:srgbClr val="c99c00"/>
      </a:accent5>
      <a:accent6>
        <a:srgbClr val="c9211e"/>
      </a:accent6>
      <a:hlink>
        <a:srgbClr val="0000ee"/>
      </a:hlink>
      <a:folHlink>
        <a:srgbClr val="551a8b"/>
      </a:folHlink>
    </a:clrScheme>
    <a:fontScheme name="Office">
      <a:majorFont>
        <a:latin typeface="Arial" pitchFamily="0" charset="1"/>
        <a:ea typeface="DejaVu Sans" pitchFamily="0" charset="1"/>
        <a:cs typeface="DejaVu Sans" pitchFamily="0" charset="1"/>
      </a:majorFont>
      <a:minorFont>
        <a:latin typeface="Arial" pitchFamily="0" charset="1"/>
        <a:ea typeface="DejaVu Sans" pitchFamily="0" charset="1"/>
        <a:cs typeface="DejaVu Sans" pitchFamily="0" charset="1"/>
      </a:minorFont>
    </a:fontScheme>
    <a:fmtSche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theme>
</file>

<file path=ppt/theme/theme2.xml><?xml version="1.0" encoding="utf-8"?>
<a:theme xmlns:a="http://schemas.openxmlformats.org/drawingml/2006/main" xmlns:r="http://schemas.openxmlformats.org/officeDocument/2006/relationships" name="Office">
  <a:themeElements>
    <a:clrScheme name="LibreOffice">
      <a:dk1>
        <a:srgbClr val="000000"/>
      </a:dk1>
      <a:lt1>
        <a:srgbClr val="ffffff"/>
      </a:lt1>
      <a:dk2>
        <a:srgbClr val="000000"/>
      </a:dk2>
      <a:lt2>
        <a:srgbClr val="ffffff"/>
      </a:lt2>
      <a:accent1>
        <a:srgbClr val="18a303"/>
      </a:accent1>
      <a:accent2>
        <a:srgbClr val="0369a3"/>
      </a:accent2>
      <a:accent3>
        <a:srgbClr val="a33e03"/>
      </a:accent3>
      <a:accent4>
        <a:srgbClr val="8e03a3"/>
      </a:accent4>
      <a:accent5>
        <a:srgbClr val="c99c00"/>
      </a:accent5>
      <a:accent6>
        <a:srgbClr val="c9211e"/>
      </a:accent6>
      <a:hlink>
        <a:srgbClr val="0000ee"/>
      </a:hlink>
      <a:folHlink>
        <a:srgbClr val="551a8b"/>
      </a:folHlink>
    </a:clrScheme>
    <a:fontScheme name="Office">
      <a:majorFont>
        <a:latin typeface="Arial" pitchFamily="0" charset="1"/>
        <a:ea typeface="DejaVu Sans" pitchFamily="0" charset="1"/>
        <a:cs typeface="DejaVu Sans" pitchFamily="0" charset="1"/>
      </a:majorFont>
      <a:minorFont>
        <a:latin typeface="Arial" pitchFamily="0" charset="1"/>
        <a:ea typeface="DejaVu Sans" pitchFamily="0" charset="1"/>
        <a:cs typeface="DejaVu Sans" pitchFamily="0" charset="1"/>
      </a:minorFont>
    </a:fontScheme>
    <a:fmtSche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theme>
</file>

<file path=ppt/theme/theme3.xml><?xml version="1.0" encoding="utf-8"?>
<a:theme xmlns:a="http://schemas.openxmlformats.org/drawingml/2006/main" xmlns:r="http://schemas.openxmlformats.org/officeDocument/2006/relationships" name="Office Theme">
  <a:themeElements>
    <a:clrScheme name="LibreOffice">
      <a:dk1>
        <a:srgbClr val="000000"/>
      </a:dk1>
      <a:lt1>
        <a:srgbClr val="ffffff"/>
      </a:lt1>
      <a:dk2>
        <a:srgbClr val="000000"/>
      </a:dk2>
      <a:lt2>
        <a:srgbClr val="ffffff"/>
      </a:lt2>
      <a:accent1>
        <a:srgbClr val="18a303"/>
      </a:accent1>
      <a:accent2>
        <a:srgbClr val="0369a3"/>
      </a:accent2>
      <a:accent3>
        <a:srgbClr val="a33e03"/>
      </a:accent3>
      <a:accent4>
        <a:srgbClr val="8e03a3"/>
      </a:accent4>
      <a:accent5>
        <a:srgbClr val="c99c00"/>
      </a:accent5>
      <a:accent6>
        <a:srgbClr val="c9211e"/>
      </a:accent6>
      <a:hlink>
        <a:srgbClr val="0000ee"/>
      </a:hlink>
      <a:folHlink>
        <a:srgbClr val="551a8b"/>
      </a:folHlink>
    </a:clrScheme>
    <a:fontScheme name="Office">
      <a:majorFont>
        <a:latin typeface="Arial" pitchFamily="0" charset="1"/>
        <a:ea typeface="DejaVu Sans" pitchFamily="0" charset="1"/>
        <a:cs typeface="DejaVu Sans" pitchFamily="0" charset="1"/>
      </a:majorFont>
      <a:minorFont>
        <a:latin typeface="Arial" pitchFamily="0" charset="1"/>
        <a:ea typeface="DejaVu Sans" pitchFamily="0" charset="1"/>
        <a:cs typeface="DejaVu Sans" pitchFamily="0" charset="1"/>
      </a:minorFont>
    </a:fontScheme>
    <a:fmtSche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theme>
</file>

<file path=docProps/app.xml><?xml version="1.0" encoding="utf-8"?>
<Properties xmlns="http://schemas.openxmlformats.org/officeDocument/2006/extended-properties" xmlns:vt="http://schemas.openxmlformats.org/officeDocument/2006/docPropsVTypes">
  <Template/>
  <TotalTime>18630</TotalTime>
  <Application>LibreOffice/24.2.7.2$Linux_X86_64 LibreOffice_project/420$Build-2</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2008-06-28T20:57:21Z</dcterms:created>
  <dc:creator>Marty Stepp</dc:creator>
  <dc:description>Slides used in the University of Washington's CSE 142 Python sessions.</dc:description>
  <cp:keywords>Python</cp:keywords>
  <dc:language>en-US</dc:language>
  <cp:lastModifiedBy>Long B Nguyen</cp:lastModifiedBy>
  <cp:lastPrinted>2019-09-25T16:28:58Z</cp:lastPrinted>
  <dcterms:modified xsi:type="dcterms:W3CDTF">2021-10-05T17:30:43Z</dcterms:modified>
  <cp:revision>344</cp:revision>
  <dc:subject/>
  <dc:title>CSE 142 Python Slides</dc:title>
</cp:coreProperties>
</file>