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2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</p:sldMasterIdLst>
  <p:notesMasterIdLst>
    <p:notesMasterId r:id="rId4"/>
  </p:notesMasterIdLst>
  <p:sldIdLst>
    <p:sldId id="256" r:id="rId5"/>
    <p:sldId id="257" r:id="rId6"/>
    <p:sldId id="265" r:id="rId15"/>
    <p:sldId id="258" r:id="rId7"/>
    <p:sldId id="259" r:id="rId8"/>
    <p:sldId id="260" r:id="rId9"/>
    <p:sldId id="261" r:id="rId10"/>
    <p:sldId id="262" r:id="rId11"/>
    <p:sldId id="264" r:id="rId14"/>
    <p:sldId id="263" r:id="rId12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10.xml"/><Relationship Id="rId13" Type="http://schemas.openxmlformats.org/officeDocument/2006/relationships/presProps" Target="presProps.xml"/><Relationship Id="rId14" Type="http://schemas.openxmlformats.org/officeDocument/2006/relationships/slide" Target="slides/slide9.xml"/><Relationship Id="rId15" Type="http://schemas.openxmlformats.org/officeDocument/2006/relationships/slide" Target="slides/slide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 lIns="90000" rIns="90000" tIns="45000" bIns="45000" anchor="ctr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1"/>
          <p:cNvSpPr>
            <a:spLocks noGrp="1"/>
          </p:cNvSpPr>
          <p:nvPr>
            <p:ph type="hdr"/>
          </p:nvPr>
        </p:nvSpPr>
        <p:spPr>
          <a:xfrm>
            <a:off x="-36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dt" idx="1"/>
          </p:nvPr>
        </p:nvSpPr>
        <p:spPr>
          <a:xfrm>
            <a:off x="388440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sldImg"/>
          </p:nvPr>
        </p:nvSpPr>
        <p:spPr>
          <a:xfrm>
            <a:off x="1143000" y="685440"/>
            <a:ext cx="4572000" cy="342900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  <p:txBody>
          <a:bodyPr lIns="90000" rIns="90000" tIns="46800" bIns="46800" anchor="t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move the slide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1" name="PlaceHolder 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Click to edit the notes format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5"/>
          <p:cNvSpPr>
            <a:spLocks noGrp="1"/>
          </p:cNvSpPr>
          <p:nvPr>
            <p:ph type="ftr" idx="2"/>
          </p:nvPr>
        </p:nvSpPr>
        <p:spPr>
          <a:xfrm>
            <a:off x="-3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" name="PlaceHolder 6"/>
          <p:cNvSpPr>
            <a:spLocks noGrp="1"/>
          </p:cNvSpPr>
          <p:nvPr>
            <p:ph type="sldNum" idx="3"/>
          </p:nvPr>
        </p:nvSpPr>
        <p:spPr>
          <a:xfrm>
            <a:off x="388440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lstStyle>
            <a:lvl1pPr marL="216000" indent="0" algn="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marL="216000" indent="0" algn="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4E946ABD-A533-45E8-87E1-504E6336A03C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EB16C2C2-794E-4CF0-8198-B67B3F0F5C44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9624CEC6-7CA1-45F0-9838-4697B417DAEC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It's also useful to write a program that prompts for multiple values, both on the same line or each on its own line.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37D51E89-A02F-4CB3-9217-F828C25A5C36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It's also useful to write a program that prompts for multiple values, both on the same line or each on its own line.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</file>

<file path=ppt/slideMasters/_rels/slideMaster2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AutoShape 3"/>
          <p:cNvSpPr/>
          <p:nvPr/>
        </p:nvSpPr>
        <p:spPr>
          <a:xfrm>
            <a:off x="0" y="0"/>
            <a:ext cx="9144000" cy="1066680"/>
          </a:xfrm>
          <a:prstGeom prst="roundRect">
            <a:avLst>
              <a:gd name="adj" fmla="val 111"/>
            </a:avLst>
          </a:prstGeom>
          <a:gradFill rotWithShape="0">
            <a:gsLst>
              <a:gs pos="0">
                <a:srgbClr val="244e72"/>
              </a:gs>
              <a:gs pos="100000">
                <a:srgbClr val="5a9fd4"/>
              </a:gs>
            </a:gsLst>
            <a:lin ang="4500000"/>
          </a:gra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anchor="ctr">
            <a:noAutofit/>
          </a:bodyPr>
          <a:p>
            <a:pPr>
              <a:lnSpc>
                <a:spcPct val="93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edit the title text format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Click to edit the outline text format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Second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3" marL="1203480" indent="-1731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Fourth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4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Fifth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5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Sixth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6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Seventh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3" name="Slide Number Placeholder 3"/>
          <p:cNvSpPr/>
          <p:nvPr/>
        </p:nvSpPr>
        <p:spPr>
          <a:xfrm>
            <a:off x="8229600" y="6356520"/>
            <a:ext cx="76212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indent="0" algn="r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3ACA076D-48D7-457C-A198-202C5C8EC64A}" type="slidenum">
              <a:rPr b="0" lang="en-US" sz="1200" spc="-1" strike="noStrike">
                <a:solidFill>
                  <a:srgbClr val="424242"/>
                </a:solidFill>
                <a:latin typeface="Verdana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/>
          <p:nvPr/>
        </p:nvSpPr>
        <p:spPr>
          <a:xfrm>
            <a:off x="0" y="0"/>
            <a:ext cx="9144000" cy="1390680"/>
          </a:xfrm>
          <a:prstGeom prst="roundRect">
            <a:avLst>
              <a:gd name="adj" fmla="val 111"/>
            </a:avLst>
          </a:prstGeom>
          <a:gradFill rotWithShape="0">
            <a:gsLst>
              <a:gs pos="0">
                <a:srgbClr val="244e72"/>
              </a:gs>
              <a:gs pos="100000">
                <a:srgbClr val="5a9fd4"/>
              </a:gs>
            </a:gsLst>
            <a:lin ang="4500000"/>
          </a:gra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anchor="ctr">
            <a:noAutofit/>
          </a:bodyPr>
          <a:p>
            <a:pPr>
              <a:lnSpc>
                <a:spcPct val="93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edit the title text format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Click to edit the outline text format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Second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3" marL="1203480" indent="-1731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Fourth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4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Fifth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5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Sixth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6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Seventh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7772400" cy="2286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000000"/>
                </a:solidFill>
                <a:latin typeface="Tahoma"/>
              </a:rPr>
              <a:t>Unit 1: Using Objects and Methods   User Input with Scanner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5" name="Rectangle 3"/>
          <p:cNvSpPr/>
          <p:nvPr/>
        </p:nvSpPr>
        <p:spPr>
          <a:xfrm>
            <a:off x="1360440" y="4114800"/>
            <a:ext cx="6400800" cy="175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Adapted from: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1) Building Java Programs: A Back to Basics Approach 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by Stuart Reges and Marty Stepp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TextBox 4"/>
          <p:cNvSpPr/>
          <p:nvPr/>
        </p:nvSpPr>
        <p:spPr>
          <a:xfrm>
            <a:off x="169560" y="6248520"/>
            <a:ext cx="33566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https://longbaonguyen.github.io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TextBox 4"/>
          <p:cNvSpPr/>
          <p:nvPr/>
        </p:nvSpPr>
        <p:spPr>
          <a:xfrm>
            <a:off x="163800" y="5510160"/>
            <a:ext cx="685872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This work is licensed under the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Creative Commons Attribution-NonCommercial-ShareAlike 4.0 International License.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3713"/>
          </a:bodyPr>
          <a:p>
            <a:pPr marL="272880" indent="-272880">
              <a:lnSpc>
                <a:spcPct val="110000"/>
              </a:lnSpc>
              <a:spcBef>
                <a:spcPts val="601"/>
              </a:spcBef>
              <a:buClr>
                <a:srgbClr val="000000"/>
              </a:buClr>
              <a:buFont typeface="Courier New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Scanner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's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next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method reads a word of input as a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String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Scanner console = new Scanner(System.in);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System.out.print("What is your name? ");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String name = console.next();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System.out.println(”Your name is " + name);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Output: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What is your name? </a:t>
            </a:r>
            <a:r>
              <a:rPr b="1" lang="en-US" sz="1800" spc="-1" strike="noStrike" u="sng">
                <a:solidFill>
                  <a:srgbClr val="000000"/>
                </a:solidFill>
                <a:uFillTx/>
                <a:latin typeface="Courier New"/>
              </a:rPr>
              <a:t>Chelsey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Your name is Chelsey. 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90000"/>
              </a:lnSpc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The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nextLine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method reads a line of input as a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String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System.out.print("What is your address? ");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String address = </a:t>
            </a: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console.nextLine();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System.out.println(”Your address is ” + address);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Output: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What is your address? </a:t>
            </a:r>
            <a:r>
              <a:rPr b="1" lang="en-US" sz="1800" spc="-1" strike="noStrike" u="sng">
                <a:solidFill>
                  <a:srgbClr val="000000"/>
                </a:solidFill>
                <a:uFillTx/>
                <a:latin typeface="Courier New"/>
              </a:rPr>
              <a:t>123 Fake st.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Your address is 123 Fake st.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48" name="Rectangle 8"/>
          <p:cNvSpPr/>
          <p:nvPr/>
        </p:nvSpPr>
        <p:spPr>
          <a:xfrm>
            <a:off x="457200" y="0"/>
            <a:ext cx="822960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Strings as user input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iming>
    <p:tnLst>
      <p:par>
        <p:cTn id="187" dur="indefinite" restart="never" nodeType="tmRoot">
          <p:childTnLst>
            <p:seq>
              <p:cTn id="188" dur="indefinite" nodeType="mainSeq">
                <p:childTnLst>
                  <p:par>
                    <p:cTn id="189" nodeType="clickEffect" fill="hold">
                      <p:stCondLst>
                        <p:cond delay="indefinite"/>
                      </p:stCondLst>
                      <p:childTnLst>
                        <p:par>
                          <p:cTn id="19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9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Input and </a:t>
            </a: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System.in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3713" lnSpcReduction="10000"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interactive program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: Reads input from the console.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spcBef>
                <a:spcPts val="224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While the program runs, it asks the user to type input.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The input typed by the user is stored in variables in the code.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spcBef>
                <a:spcPts val="224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spcBef>
                <a:spcPts val="224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Can be tricky; users are unpredictable and misbehave.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But interactive programs have more interesting behavior.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Courier New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Courier New"/>
              </a:rPr>
              <a:t>Scanner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: An object that can read input from many sources.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spcBef>
                <a:spcPts val="224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Communicates with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System.in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 (the opposite of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System.out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)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Can also read from files, web sites, databases, ...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nodeType="clickEffect" fill="hold">
                      <p:stCondLst>
                        <p:cond delay="indefinite"/>
                      </p:stCondLst>
                      <p:childTnLst>
                        <p:par>
                          <p:cTn id="1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nodeType="clickEffect" fill="hold">
                      <p:stCondLst>
                        <p:cond delay="indefinite"/>
                      </p:stCondLst>
                      <p:childTnLst>
                        <p:par>
                          <p:cTn id="1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What Is Actually Assessed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3713" lnSpcReduction="10000"/>
          </a:bodyPr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Be clear about what the exam does and does not ask of you here.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Topic 1.4 says "develop code to read input," and names Scanner as ONE way to read text from the keyboard. But it carries an exclusion: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"Any specific form of input from the user is outside the scope of the AP Computer Science A course and exam."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Topic 4.6 is blunter still: "Accepting input from the keyboard is outside the scope."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So keyboard Scanner code will not be tested. Scanner still matters, but for reading FILES, which is topic 4.6. The exam reference sheet lists only one constructor: Scanner(File f).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Learn this deck as the on-ramp to file reading, not as exam material in itself.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nodeType="clickEffect" fill="hold">
                      <p:stCondLst>
                        <p:cond delay="indefinite"/>
                      </p:stCondLst>
                      <p:childTnLst>
                        <p:par>
                          <p:cTn id="1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nodeType="clickEffect" fill="hold">
                      <p:stCondLst>
                        <p:cond delay="indefinite"/>
                      </p:stCondLst>
                      <p:childTnLst>
                        <p:par>
                          <p:cTn id="1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Scanner</a:t>
            </a: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 syntax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The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Scanner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class is found in the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java.util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package.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import java.util.*;   </a:t>
            </a:r>
            <a:r>
              <a:rPr b="1" lang="en-US" sz="2200" spc="-1" strike="noStrike">
                <a:solidFill>
                  <a:srgbClr val="008080"/>
                </a:solidFill>
                <a:latin typeface="Courier New"/>
              </a:rPr>
              <a:t>// so you can use Scanner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Constructing a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Scanner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object to read console input: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Scanner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name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= new Scanner(System.in);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Example: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Scanner console = new Scanner(System.in);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9" dur="indefinite" restart="never" nodeType="tmRoot">
          <p:childTnLst>
            <p:seq>
              <p:cTn id="20" dur="indefinite" nodeType="mainSeq">
                <p:childTnLst>
                  <p:par>
                    <p:cTn id="21" nodeType="clickEffect" fill="hold">
                      <p:stCondLst>
                        <p:cond delay="indefinite"/>
                      </p:stCondLst>
                      <p:childTnLst>
                        <p:par>
                          <p:cTn id="2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nodeType="clickEffect" fill="hold">
                      <p:stCondLst>
                        <p:cond delay="indefinite"/>
                      </p:stCondLst>
                      <p:childTnLst>
                        <p:par>
                          <p:cTn id="2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Scanner</a:t>
            </a: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 methods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2880"/>
          </a:bodyPr>
          <a:p>
            <a:pPr lvl="1" marL="625320" indent="0">
              <a:lnSpc>
                <a:spcPct val="85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85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85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85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85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85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85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90000"/>
              </a:lnSpc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Each method waits until the user presses Enter.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90000"/>
              </a:lnSpc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The value typed by the user is returned.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0">
              <a:lnSpc>
                <a:spcPct val="90000"/>
              </a:lnSpc>
              <a:spcBef>
                <a:spcPts val="601"/>
              </a:spcBef>
              <a:buNone/>
              <a:tabLst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System.out.print("How old are you? ");  </a:t>
            </a: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// prompt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age = </a:t>
            </a:r>
            <a:r>
              <a:rPr b="1" lang="en-US" sz="2000" spc="-1" strike="noStrike">
                <a:solidFill>
                  <a:srgbClr val="003399"/>
                </a:solidFill>
                <a:latin typeface="Courier New"/>
              </a:rPr>
              <a:t>console.nextInt()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System.out.println("You typed " + age);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lnSpc>
                <a:spcPct val="90000"/>
              </a:lnSpc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prompt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: A message telling the user what input to type.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  <p:graphicFrame>
        <p:nvGraphicFramePr>
          <p:cNvPr id="24" name=""/>
          <p:cNvGraphicFramePr/>
          <p:nvPr/>
        </p:nvGraphicFramePr>
        <p:xfrm>
          <a:off x="569880" y="1339920"/>
          <a:ext cx="8001000" cy="1981080"/>
        </p:xfrm>
        <a:graphic>
          <a:graphicData uri="http://schemas.openxmlformats.org/drawingml/2006/table">
            <a:tbl>
              <a:tblPr/>
              <a:tblGrid>
                <a:gridCol w="2133720"/>
                <a:gridCol w="5867280"/>
              </a:tblGrid>
              <a:tr h="39888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Method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Description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98880"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nextInt()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reads an </a:t>
                      </a: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int</a:t>
                      </a: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 from the user and returns it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98880"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nextDouble()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reads a </a:t>
                      </a: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double</a:t>
                      </a: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 from the user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98880"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next()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reads a one-word </a:t>
                      </a: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String</a:t>
                      </a: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 from the user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98880"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nextLine()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reads a one-</a:t>
                      </a:r>
                      <a:r>
                        <a:rPr b="0" i="1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line</a:t>
                      </a: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 </a:t>
                      </a: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String</a:t>
                      </a: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 from the user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timing>
    <p:tnLst>
      <p:par>
        <p:cTn id="33" dur="indefinite" restart="never" nodeType="tmRoot">
          <p:childTnLst>
            <p:seq>
              <p:cTn id="34" dur="indefinite" nodeType="mainSeq">
                <p:childTnLst>
                  <p:par>
                    <p:cTn id="35" nodeType="clickEffect" fill="hold">
                      <p:stCondLst>
                        <p:cond delay="indefinite"/>
                      </p:stCondLst>
                      <p:childTnLst>
                        <p:par>
                          <p:cTn id="3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nodeType="clickEffect" fill="hold">
                      <p:stCondLst>
                        <p:cond delay="indefinite"/>
                      </p:stCondLst>
                      <p:childTnLst>
                        <p:par>
                          <p:cTn id="4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4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Scanner</a:t>
            </a: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 example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import java.util.*;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</a:t>
            </a:r>
            <a:r>
              <a:rPr b="1" lang="en-US" sz="1800" spc="-1" strike="noStrike">
                <a:solidFill>
                  <a:srgbClr val="008080"/>
                </a:solidFill>
                <a:latin typeface="Courier New"/>
              </a:rPr>
              <a:t>// so that I can use Scanner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public class UserInputExample {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public static void main(String[] args) {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Scanner console = new Scanner(System.in);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System.out.print("How old are you? ");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int age = </a:t>
            </a:r>
            <a:r>
              <a:rPr b="1" lang="en-US" sz="1800" spc="-1" strike="noStrike">
                <a:solidFill>
                  <a:srgbClr val="003399"/>
                </a:solidFill>
                <a:latin typeface="Courier New"/>
              </a:rPr>
              <a:t>console.nextInt()</a:t>
            </a: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int years = 65 - age;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System.out.println(years + " years to retirement!");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0">
              <a:lnSpc>
                <a:spcPct val="90000"/>
              </a:lnSpc>
              <a:spcBef>
                <a:spcPts val="201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spcBef>
                <a:spcPts val="550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Console (user input underlined):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9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9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How old are you? 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9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36 years until retirement!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27" name="Line 4"/>
          <p:cNvSpPr/>
          <p:nvPr/>
        </p:nvSpPr>
        <p:spPr>
          <a:xfrm>
            <a:off x="1407960" y="2971800"/>
            <a:ext cx="228600" cy="0"/>
          </a:xfrm>
          <a:prstGeom prst="line">
            <a:avLst/>
          </a:prstGeom>
          <a:ln w="25560">
            <a:solidFill>
              <a:srgbClr val="800000"/>
            </a:solidFill>
            <a:miter/>
            <a:tailEnd len="lg" type="triangle" w="lg"/>
          </a:ln>
        </p:spPr>
        <p:style>
          <a:lnRef idx="0"/>
          <a:fillRef idx="0"/>
          <a:effectRef idx="0"/>
          <a:fontRef idx="minor"/>
        </p:style>
        <p:txBody>
          <a:bodyPr lIns="90000" rIns="90000" tIns="-46800" bIns="-468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Line 5"/>
          <p:cNvSpPr/>
          <p:nvPr/>
        </p:nvSpPr>
        <p:spPr>
          <a:xfrm>
            <a:off x="1407960" y="3224160"/>
            <a:ext cx="228600" cy="0"/>
          </a:xfrm>
          <a:prstGeom prst="line">
            <a:avLst/>
          </a:prstGeom>
          <a:ln w="25560">
            <a:solidFill>
              <a:srgbClr val="800000"/>
            </a:solidFill>
            <a:miter/>
            <a:tailEnd len="lg" type="triangle" w="lg"/>
          </a:ln>
        </p:spPr>
        <p:style>
          <a:lnRef idx="0"/>
          <a:fillRef idx="0"/>
          <a:effectRef idx="0"/>
          <a:fontRef idx="minor"/>
        </p:style>
        <p:txBody>
          <a:bodyPr lIns="90000" rIns="90000" tIns="-46800" bIns="-468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Line 6"/>
          <p:cNvSpPr/>
          <p:nvPr/>
        </p:nvSpPr>
        <p:spPr>
          <a:xfrm>
            <a:off x="1407960" y="3886200"/>
            <a:ext cx="228600" cy="0"/>
          </a:xfrm>
          <a:prstGeom prst="line">
            <a:avLst/>
          </a:prstGeom>
          <a:ln w="25560">
            <a:solidFill>
              <a:srgbClr val="800000"/>
            </a:solidFill>
            <a:miter/>
            <a:tailEnd len="lg" type="triangle" w="lg"/>
          </a:ln>
        </p:spPr>
        <p:style>
          <a:lnRef idx="0"/>
          <a:fillRef idx="0"/>
          <a:effectRef idx="0"/>
          <a:fontRef idx="minor"/>
        </p:style>
        <p:txBody>
          <a:bodyPr lIns="90000" rIns="90000" tIns="-46800" bIns="-468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Text Box 7"/>
          <p:cNvSpPr/>
          <p:nvPr/>
        </p:nvSpPr>
        <p:spPr>
          <a:xfrm>
            <a:off x="2538000" y="5765760"/>
            <a:ext cx="10202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marL="282600" indent="-282600"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 u="sng">
                <a:solidFill>
                  <a:srgbClr val="000000"/>
                </a:solidFill>
                <a:uFillTx/>
                <a:latin typeface="Courier New"/>
                <a:ea typeface="Times New Roman"/>
              </a:rPr>
              <a:t>29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31" name="Group 8"/>
          <p:cNvGrpSpPr/>
          <p:nvPr/>
        </p:nvGrpSpPr>
        <p:grpSpPr>
          <a:xfrm>
            <a:off x="3276720" y="5867280"/>
            <a:ext cx="2367000" cy="961920"/>
            <a:chOff x="3276720" y="5867280"/>
            <a:chExt cx="2367000" cy="961920"/>
          </a:xfrm>
        </p:grpSpPr>
        <p:pic>
          <p:nvPicPr>
            <p:cNvPr id="32" name="Picture 9" descr=""/>
            <p:cNvPicPr/>
            <p:nvPr/>
          </p:nvPicPr>
          <p:blipFill>
            <a:blip r:embed="rId1"/>
            <a:srcRect l="0" t="0" r="5017" b="0"/>
            <a:stretch/>
          </p:blipFill>
          <p:spPr>
            <a:xfrm>
              <a:off x="4648320" y="5867280"/>
              <a:ext cx="995400" cy="9619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33" name="Line 10"/>
            <p:cNvSpPr/>
            <p:nvPr/>
          </p:nvSpPr>
          <p:spPr>
            <a:xfrm flipH="1" flipV="1">
              <a:off x="3276720" y="5927040"/>
              <a:ext cx="1371600" cy="304920"/>
            </a:xfrm>
            <a:prstGeom prst="line">
              <a:avLst/>
            </a:prstGeom>
            <a:ln w="19080">
              <a:solidFill>
                <a:srgbClr val="000000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endParaRPr b="0" lang="en-U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34" name="Line 11"/>
          <p:cNvSpPr/>
          <p:nvPr/>
        </p:nvSpPr>
        <p:spPr>
          <a:xfrm flipV="1">
            <a:off x="3076560" y="3352680"/>
            <a:ext cx="961920" cy="2362320"/>
          </a:xfrm>
          <a:prstGeom prst="line">
            <a:avLst/>
          </a:prstGeom>
          <a:ln w="19080">
            <a:solidFill>
              <a:srgbClr val="0000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35" name="Group 12"/>
          <p:cNvGrpSpPr/>
          <p:nvPr/>
        </p:nvGrpSpPr>
        <p:grpSpPr>
          <a:xfrm>
            <a:off x="5672160" y="3200400"/>
            <a:ext cx="576000" cy="474840"/>
            <a:chOff x="5672160" y="3200400"/>
            <a:chExt cx="576000" cy="474840"/>
          </a:xfrm>
        </p:grpSpPr>
        <p:pic>
          <p:nvPicPr>
            <p:cNvPr id="36" name="Picture 13" descr=""/>
            <p:cNvPicPr/>
            <p:nvPr/>
          </p:nvPicPr>
          <p:blipFill>
            <a:blip r:embed="rId2"/>
            <a:stretch/>
          </p:blipFill>
          <p:spPr>
            <a:xfrm>
              <a:off x="5672160" y="3200400"/>
              <a:ext cx="392760" cy="4748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37" name="Text Box 14"/>
            <p:cNvSpPr/>
            <p:nvPr/>
          </p:nvSpPr>
          <p:spPr>
            <a:xfrm>
              <a:off x="6064920" y="3338280"/>
              <a:ext cx="183240" cy="33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 anchor="t">
              <a:spAutoFit/>
            </a:bodyPr>
            <a:p>
              <a:pPr marL="282600" indent="-282600">
                <a:lnSpc>
                  <a:spcPct val="100000"/>
                </a:lnSpc>
                <a:spcBef>
                  <a:spcPts val="499"/>
                </a:spcBef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endParaRPr b="0" lang="en-US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graphicFrame>
        <p:nvGraphicFramePr>
          <p:cNvPr id="38" name=""/>
          <p:cNvGraphicFramePr/>
          <p:nvPr/>
        </p:nvGraphicFramePr>
        <p:xfrm>
          <a:off x="7543800" y="2743200"/>
          <a:ext cx="1295280" cy="396720"/>
        </p:xfrm>
        <a:graphic>
          <a:graphicData uri="http://schemas.openxmlformats.org/drawingml/2006/table">
            <a:tbl>
              <a:tblPr/>
              <a:tblGrid>
                <a:gridCol w="647640"/>
                <a:gridCol w="647640"/>
              </a:tblGrid>
              <a:tr h="39672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age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29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9" name=""/>
          <p:cNvGraphicFramePr/>
          <p:nvPr/>
        </p:nvGraphicFramePr>
        <p:xfrm>
          <a:off x="7238880" y="3262320"/>
          <a:ext cx="1594080" cy="396720"/>
        </p:xfrm>
        <a:graphic>
          <a:graphicData uri="http://schemas.openxmlformats.org/drawingml/2006/table">
            <a:tbl>
              <a:tblPr/>
              <a:tblGrid>
                <a:gridCol w="946440"/>
                <a:gridCol w="647640"/>
              </a:tblGrid>
              <a:tr h="39672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years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Courier New"/>
                        </a:rPr>
                        <a:t>36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1368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timing>
    <p:tnLst>
      <p:par>
        <p:cTn id="47" dur="indefinite" restart="never" nodeType="tmRoot">
          <p:childTnLst>
            <p:seq>
              <p:cTn id="48" dur="indefinite" nodeType="mainSeq">
                <p:childTnLst>
                  <p:par>
                    <p:cTn id="49" nodeType="clickEffect" fill="hold">
                      <p:stCondLst>
                        <p:cond delay="indefinite"/>
                      </p:stCondLst>
                      <p:childTnLst>
                        <p:par>
                          <p:cTn id="5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1" nodeType="clickEffect" fill="hold" presetClass="entr" presetID="5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nodeType="afterEffect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nodeType="after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59" dur="1000"/>
                                        <p:tgtEl>
                                          <p:spTgt spid="26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nodeType="clickEffect" fill="hold">
                      <p:stCondLst>
                        <p:cond delay="indefinite"/>
                      </p:stCondLst>
                      <p:childTnLst>
                        <p:par>
                          <p:cTn id="61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62" nodeType="clickEffect" fill="hold" presetClass="exit" presetID="53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6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out">
                                      <p:cBhvr additive="repl"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nodeType="afterEffect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nodeType="afterEffect" fill="hold" presetClass="entr" presetID="5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nodeType="afterEffect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nodeType="clickEffect" fill="hold">
                      <p:stCondLst>
                        <p:cond delay="indefinite"/>
                      </p:stCondLst>
                      <p:childTnLst>
                        <p:par>
                          <p:cTn id="7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79" nodeType="clickEffect" fill="hold" presetClass="entr" presetID="5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8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nodeType="afterEffect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nodeType="after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8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nodeType="clickEffect" fill="hold">
                      <p:stCondLst>
                        <p:cond delay="indefinite"/>
                      </p:stCondLst>
                      <p:childTnLst>
                        <p:par>
                          <p:cTn id="89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90" nodeType="clickEffect" fill="hold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9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nodeType="afterEffect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nodeType="afterEffect" fill="hold" presetClass="exit" presetID="53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96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7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out">
                                      <p:cBhvr additive="repl">
                                        <p:cTn id="9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nodeType="afterEffect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nodeType="clickEffect" fill="hold">
                      <p:stCondLst>
                        <p:cond delay="indefinite"/>
                      </p:stCondLst>
                      <p:childTnLst>
                        <p:par>
                          <p:cTn id="105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06" nodeType="clickEffect" fill="hold" presetClass="exit" presetID="53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10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out">
                                      <p:cBhvr additive="repl">
                                        <p:cTn id="10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nodeType="afterEffect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nodeType="afterEffect" fill="hold" presetClass="entr" presetID="5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1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nodeType="clickEffect" fill="hold">
                      <p:stCondLst>
                        <p:cond delay="indefinite"/>
                      </p:stCondLst>
                      <p:childTnLst>
                        <p:par>
                          <p:cTn id="11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19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12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nodeType="with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12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nodeType="afterEffect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nodeType="afterEffect" fill="hold">
                            <p:stCondLst>
                              <p:cond delay="2000"/>
                            </p:stCondLst>
                            <p:childTnLst>
                              <p:par>
                                <p:cTn id="130" nodeType="afterEffect" fill="hold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id="132" dur="1000"/>
                                        <p:tgtEl>
                                          <p:spTgt spid="26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Input tokens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3713" lnSpcReduction="10000"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token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: A unit of user input, as read by the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Scanner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Tokens are separated by </a:t>
            </a:r>
            <a:r>
              <a:rPr b="0" i="1" lang="en-US" sz="2200" spc="-1" strike="noStrike">
                <a:solidFill>
                  <a:srgbClr val="000000"/>
                </a:solidFill>
                <a:latin typeface="Tahoma"/>
              </a:rPr>
              <a:t>whitespace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(spaces, tabs, new lines).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How many tokens appear on the following line of input?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23  John Smith   42.0  "Hello world"  $2.50  "  19"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spcBef>
                <a:spcPts val="4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When a token is not the type you ask for, it crashes.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900" spc="-1" strike="noStrike">
                <a:solidFill>
                  <a:srgbClr val="000000"/>
                </a:solidFill>
                <a:latin typeface="Courier New"/>
              </a:rPr>
              <a:t>	</a:t>
            </a: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System.out.print("What is your age? ");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age = </a:t>
            </a:r>
            <a:r>
              <a:rPr b="1" lang="en-US" sz="2000" spc="-1" strike="noStrike">
                <a:solidFill>
                  <a:srgbClr val="800000"/>
                </a:solidFill>
                <a:latin typeface="Courier New"/>
              </a:rPr>
              <a:t>console.nextInt()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Output: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900" spc="-1" strike="noStrike">
                <a:solidFill>
                  <a:srgbClr val="000000"/>
                </a:solidFill>
                <a:latin typeface="Courier New"/>
              </a:rPr>
              <a:t>	</a:t>
            </a: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What is your age? </a:t>
            </a:r>
            <a:r>
              <a:rPr b="1" lang="en-US" sz="2000" spc="-1" strike="noStrike" u="sng">
                <a:solidFill>
                  <a:srgbClr val="000000"/>
                </a:solidFill>
                <a:uFillTx/>
                <a:latin typeface="Courier New"/>
              </a:rPr>
              <a:t>Timmy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8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800000"/>
                </a:solidFill>
                <a:latin typeface="Courier New"/>
              </a:rPr>
              <a:t>java.util.InputMismatchException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8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800000"/>
                </a:solidFill>
                <a:latin typeface="Courier New"/>
              </a:rPr>
              <a:t>        </a:t>
            </a:r>
            <a:r>
              <a:rPr b="0" lang="en-US" sz="2000" spc="-1" strike="noStrike">
                <a:solidFill>
                  <a:srgbClr val="800000"/>
                </a:solidFill>
                <a:latin typeface="Courier New"/>
              </a:rPr>
              <a:t>at java.util.Scanner.next(Unknown Source)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8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800000"/>
                </a:solidFill>
                <a:latin typeface="Courier New"/>
              </a:rPr>
              <a:t>        </a:t>
            </a:r>
            <a:r>
              <a:rPr b="0" lang="en-US" sz="2000" spc="-1" strike="noStrike">
                <a:solidFill>
                  <a:srgbClr val="800000"/>
                </a:solidFill>
                <a:latin typeface="Courier New"/>
              </a:rPr>
              <a:t>at java.util.Scanner.nextInt(Unknown Source)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...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33" dur="indefinite" restart="never" nodeType="tmRoot">
          <p:childTnLst>
            <p:seq>
              <p:cTn id="134" dur="indefinite" nodeType="mainSeq">
                <p:childTnLst>
                  <p:par>
                    <p:cTn id="135" nodeType="clickEffect" fill="hold">
                      <p:stCondLst>
                        <p:cond delay="indefinite"/>
                      </p:stCondLst>
                      <p:childTnLst>
                        <p:par>
                          <p:cTn id="13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9" dur="1000"/>
                                        <p:tgtEl>
                                          <p:spTgt spid="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2" dur="1000"/>
                                        <p:tgtEl>
                                          <p:spTgt spid="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5" dur="1000"/>
                                        <p:tgtEl>
                                          <p:spTgt spid="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8" dur="1000"/>
                                        <p:tgtEl>
                                          <p:spTgt spid="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51" dur="1000"/>
                                        <p:tgtEl>
                                          <p:spTgt spid="4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54" dur="1000"/>
                                        <p:tgtEl>
                                          <p:spTgt spid="4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57" dur="1000"/>
                                        <p:tgtEl>
                                          <p:spTgt spid="4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60" dur="1000"/>
                                        <p:tgtEl>
                                          <p:spTgt spid="4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63" dur="1000"/>
                                        <p:tgtEl>
                                          <p:spTgt spid="4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66" dur="1000"/>
                                        <p:tgtEl>
                                          <p:spTgt spid="4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69" dur="1000"/>
                                        <p:tgtEl>
                                          <p:spTgt spid="4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72" dur="1000"/>
                                        <p:tgtEl>
                                          <p:spTgt spid="41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Scanner</a:t>
            </a: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 example 2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import java.util.*;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</a:t>
            </a:r>
            <a:r>
              <a:rPr b="1" lang="en-US" sz="1800" spc="-1" strike="noStrike">
                <a:solidFill>
                  <a:srgbClr val="008080"/>
                </a:solidFill>
                <a:latin typeface="Courier New"/>
              </a:rPr>
              <a:t>// so that I can use Scanner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public class ScannerMultiply {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public static void main(String[] args) {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Scanner console = new Scanner(System.in);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System.out.print("Please type two numbers: ");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int num1 = </a:t>
            </a: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console.nextInt();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int num2 = </a:t>
            </a: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console.nextInt();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int product = num1 * num2;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System.out.println("The product is " + product);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2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90000"/>
              </a:lnSpc>
              <a:spcBef>
                <a:spcPts val="550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Valid Outputs (user input underlined):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44" name="TextBox 1"/>
          <p:cNvSpPr/>
          <p:nvPr/>
        </p:nvSpPr>
        <p:spPr>
          <a:xfrm>
            <a:off x="-152280" y="3048120"/>
            <a:ext cx="183960" cy="36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TextBox 2"/>
          <p:cNvSpPr/>
          <p:nvPr/>
        </p:nvSpPr>
        <p:spPr>
          <a:xfrm>
            <a:off x="4178160" y="5562720"/>
            <a:ext cx="5423040" cy="146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lvl="1" marL="457200">
              <a:lnSpc>
                <a:spcPct val="8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  <a:ea typeface="ＭＳ Ｐゴシック"/>
              </a:rPr>
              <a:t>Please type two numbers: </a:t>
            </a:r>
            <a:r>
              <a:rPr b="1" lang="en-US" sz="1800" spc="-1" strike="noStrike" u="sng">
                <a:solidFill>
                  <a:srgbClr val="000000"/>
                </a:solidFill>
                <a:uFillTx/>
                <a:latin typeface="Courier New"/>
                <a:ea typeface="ＭＳ Ｐゴシック"/>
              </a:rPr>
              <a:t>8 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457200">
              <a:lnSpc>
                <a:spcPct val="8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 u="sng">
                <a:solidFill>
                  <a:srgbClr val="000000"/>
                </a:solidFill>
                <a:uFillTx/>
                <a:latin typeface="Courier New"/>
                <a:ea typeface="ＭＳ Ｐゴシック"/>
              </a:rPr>
              <a:t>6    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457200">
              <a:lnSpc>
                <a:spcPct val="8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  <a:ea typeface="ＭＳ Ｐゴシック"/>
              </a:rPr>
              <a:t>The product is 48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457200">
              <a:lnSpc>
                <a:spcPct val="8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b050"/>
                </a:solidFill>
                <a:latin typeface="Courier New"/>
                <a:ea typeface="ＭＳ Ｐゴシック"/>
              </a:rPr>
              <a:t>// 2 tokens separated by new 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457200">
              <a:lnSpc>
                <a:spcPct val="8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b050"/>
                </a:solidFill>
                <a:latin typeface="Courier New"/>
                <a:ea typeface="ＭＳ Ｐゴシック"/>
              </a:rPr>
              <a:t>// line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TextBox 5"/>
          <p:cNvSpPr/>
          <p:nvPr/>
        </p:nvSpPr>
        <p:spPr>
          <a:xfrm>
            <a:off x="-152280" y="5562720"/>
            <a:ext cx="4876560" cy="146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lvl="1" marL="457200">
              <a:lnSpc>
                <a:spcPct val="8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  <a:ea typeface="ＭＳ Ｐゴシック"/>
              </a:rPr>
              <a:t>Please type two numbers: </a:t>
            </a:r>
            <a:r>
              <a:rPr b="1" lang="en-US" sz="1800" spc="-1" strike="noStrike" u="sng">
                <a:solidFill>
                  <a:srgbClr val="000000"/>
                </a:solidFill>
                <a:uFillTx/>
                <a:latin typeface="Courier New"/>
                <a:ea typeface="ＭＳ Ｐゴシック"/>
              </a:rPr>
              <a:t>8 6    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457200">
              <a:lnSpc>
                <a:spcPct val="8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  <a:ea typeface="ＭＳ Ｐゴシック"/>
              </a:rPr>
              <a:t>The product is 48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457200">
              <a:lnSpc>
                <a:spcPct val="8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457200">
              <a:lnSpc>
                <a:spcPct val="8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b050"/>
                </a:solidFill>
                <a:latin typeface="Courier New"/>
                <a:ea typeface="ＭＳ Ｐゴシック"/>
              </a:rPr>
              <a:t>// 2 tokens separated by space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iming>
    <p:tnLst>
      <p:par>
        <p:cTn id="173" dur="indefinite" restart="never" nodeType="tmRoot">
          <p:childTnLst>
            <p:seq>
              <p:cTn id="174" dur="indefinite" nodeType="mainSeq">
                <p:childTnLst>
                  <p:par>
                    <p:cTn id="175" nodeType="clickEffect" fill="hold">
                      <p:stCondLst>
                        <p:cond delay="indefinite"/>
                      </p:stCondLst>
                      <p:childTnLst>
                        <p:par>
                          <p:cTn id="17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7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nodeType="clickEffect" fill="hold">
                      <p:stCondLst>
                        <p:cond delay="indefinite"/>
                      </p:stCondLst>
                      <p:childTnLst>
                        <p:par>
                          <p:cTn id="18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8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nodeType="clickEffect" fill="hold">
                      <p:stCondLst>
                        <p:cond delay="indefinite"/>
                      </p:stCondLst>
                      <p:childTnLst>
                        <p:par>
                          <p:cTn id="18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8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Reading from a Text File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3713" lnSpcReduction="10000"/>
          </a:bodyPr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A Scanner does not have to read the keyboard. Hand it a File instead and it reads from that file, using the same methods you already know.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import java.io.File;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import java.util.Scanner;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Scanner input = new Scanner(new File("data.txt"));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while (input.hasNext()) {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    String line = input.nextLine();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    System.out.println(line);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}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buNone/>
            </a:pPr>
            <a:r>
              <a:rPr b="0" lang="en-US" sz="2400" spc="-1" strike="noStrike" i="0">
                <a:solidFill>
                  <a:srgbClr val="000000"/>
                </a:solidFill>
                <a:latin typeface="Courier New"/>
              </a:rPr>
              <a:t>input.close();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hasNext() returns false once nothing is left to read, so it is what ends the loop. close() releases the file when you are done.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 lvl="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 i="0">
                <a:solidFill>
                  <a:srgbClr val="000000"/>
                </a:solidFill>
                <a:latin typeface="Tahoma"/>
              </a:rPr>
              <a:t>A method that opens a file must declare throws IOException in its header. Reading files is on the exam; writing files is not.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nodeType="clickEffect" fill="hold">
                      <p:stCondLst>
                        <p:cond delay="indefinite"/>
                      </p:stCondLst>
                      <p:childTnLst>
                        <p:par>
                          <p:cTn id="1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nodeType="clickEffect" fill="hold">
                      <p:stCondLst>
                        <p:cond delay="indefinite"/>
                      </p:stCondLst>
                      <p:childTnLst>
                        <p:par>
                          <p:cTn id="1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3677</TotalTime>
  <Application>LibreOffice/24.2.7.2$Linux_X86_64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2008-06-28T20:57:21Z</dcterms:created>
  <dc:creator>Marty Stepp</dc:creator>
  <dc:description>Slides used in the University of Washington's CSE 142 Python sessions.</dc:description>
  <cp:keywords>Python</cp:keywords>
  <dc:language>en-US</dc:language>
  <cp:lastModifiedBy>Long B Nguyen</cp:lastModifiedBy>
  <cp:lastPrinted>2019-09-12T13:40:33Z</cp:lastPrinted>
  <dcterms:modified xsi:type="dcterms:W3CDTF">2020-08-09T04:57:24Z</dcterms:modified>
  <cp:revision>227</cp:revision>
  <dc:subject/>
  <dc:title>CSE 142 Python Slides</dc:title>
</cp:coreProperties>
</file>