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80" r:id="rId30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presProps" Target="presProps.xml"/><Relationship Id="rId3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3098FE8-DF0F-4837-B247-6EEA5A4B9C9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3B0FEFE-71E1-43BB-9D7C-20F95F15C99D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A4A2BF3-FAED-4D3D-9185-967671D80D3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D081B01-41E5-44A5-A7D1-49C7303160CD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46836A1-0473-41ED-82B5-18005101C0B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E9922F7-53BA-408F-AF9C-6EE9CB99D7A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2C0C8C4-2D0D-49C5-A13B-38042C43B92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D748F82-0DAC-410A-9D5D-C410BFF66DEB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C2EF70A-6C6B-4E1E-99A6-BFE64DD7A39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EC175C-9732-49D9-8240-90963F7EA89C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1754A3E-A5B8-4EA3-BDA5-6DFA40625AFC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C5856BA-0C08-41C9-B863-204BC3185CE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F0C2053-8C52-4853-83A1-CB888045332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C4CFE4A-50C2-4F9D-BEC8-761132DF516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D9E300D-1389-4093-BC97-EB2C4A51950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06170FD-68EC-48E9-9DC9-4DF9D6C0044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DCD6D23-2B8D-4FFB-A744-20E85F2634DB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205DAA0-3E4D-4A3B-9307-083D4110B21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83197B5-5F1E-4DEB-8859-84D9391679B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658C0334-5529-48D0-840D-74902172F07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2.jpeg"/><Relationship Id="rId4" Type="http://schemas.openxmlformats.org/officeDocument/2006/relationships/image" Target="../media/image2.jpeg"/><Relationship Id="rId5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Objects: Instances of Classes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Sprite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Sprite’s attributes can include many properties: the image(.png or .jpg) of the sprite, the width and height of the image, and position on the screen given by center_x and center_y instance variables.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 keep things simple, for now, we focus on just two attributes: center_x and center_y.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8" name="Rectangle 3"/>
          <p:cNvSpPr/>
          <p:nvPr/>
        </p:nvSpPr>
        <p:spPr>
          <a:xfrm>
            <a:off x="2676600" y="3751200"/>
            <a:ext cx="6162480" cy="3030480"/>
          </a:xfrm>
          <a:prstGeom prst="rect">
            <a:avLst/>
          </a:prstGeom>
          <a:noFill/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" name="Picture 4" descr="A picture containing object&#10;&#10;Description automatically generated"/>
          <p:cNvPicPr/>
          <p:nvPr/>
        </p:nvPicPr>
        <p:blipFill>
          <a:blip r:embed="rId1"/>
          <a:stretch/>
        </p:blipFill>
        <p:spPr>
          <a:xfrm>
            <a:off x="5030640" y="4902120"/>
            <a:ext cx="757440" cy="692280"/>
          </a:xfrm>
          <a:prstGeom prst="rect">
            <a:avLst/>
          </a:prstGeom>
          <a:ln w="12600">
            <a:solidFill>
              <a:srgbClr val="000000"/>
            </a:solidFill>
            <a:miter/>
          </a:ln>
        </p:spPr>
      </p:pic>
      <p:sp>
        <p:nvSpPr>
          <p:cNvPr id="50" name="TextBox 15"/>
          <p:cNvSpPr/>
          <p:nvPr/>
        </p:nvSpPr>
        <p:spPr>
          <a:xfrm>
            <a:off x="4418280" y="5981760"/>
            <a:ext cx="1982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(center_x, center_y)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11"/>
          <p:cNvSpPr/>
          <p:nvPr/>
        </p:nvSpPr>
        <p:spPr>
          <a:xfrm>
            <a:off x="1519560" y="3625920"/>
            <a:ext cx="11484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origin (0,0)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Straight Connector 5"/>
          <p:cNvSpPr/>
          <p:nvPr/>
        </p:nvSpPr>
        <p:spPr>
          <a:xfrm>
            <a:off x="5410080" y="3751200"/>
            <a:ext cx="0" cy="1514520"/>
          </a:xfrm>
          <a:prstGeom prst="line">
            <a:avLst/>
          </a:prstGeom>
          <a:ln w="2556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Straight Connector 21"/>
          <p:cNvSpPr/>
          <p:nvPr/>
        </p:nvSpPr>
        <p:spPr>
          <a:xfrm>
            <a:off x="2676600" y="5267160"/>
            <a:ext cx="2733480" cy="0"/>
          </a:xfrm>
          <a:prstGeom prst="line">
            <a:avLst/>
          </a:prstGeom>
          <a:ln w="2556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11"/>
          <p:cNvSpPr/>
          <p:nvPr/>
        </p:nvSpPr>
        <p:spPr>
          <a:xfrm>
            <a:off x="4834440" y="3349800"/>
            <a:ext cx="957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center_x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11"/>
          <p:cNvSpPr/>
          <p:nvPr/>
        </p:nvSpPr>
        <p:spPr>
          <a:xfrm>
            <a:off x="1608480" y="5097600"/>
            <a:ext cx="957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center_y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nodeType="clickEffect" fill="hold">
                      <p:stCondLst>
                        <p:cond delay="indefinite"/>
                      </p:stCondLst>
                      <p:childTnLst>
                        <p:par>
                          <p:cTn id="1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nodeType="clickEffect" fill="hold">
                      <p:stCondLst>
                        <p:cond delay="indefinite"/>
                      </p:stCondLst>
                      <p:childTnLst>
                        <p:par>
                          <p:cTn id="13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Class Diagram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image below represents a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 diagram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of the Sprite class. The class diagram allows us to preview the contents of the class.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8" name=""/>
          <p:cNvGraphicFramePr/>
          <p:nvPr/>
        </p:nvGraphicFramePr>
        <p:xfrm>
          <a:off x="4191120" y="2610000"/>
          <a:ext cx="3733560" cy="3117600"/>
        </p:xfrm>
        <a:graphic>
          <a:graphicData uri="http://schemas.openxmlformats.org/drawingml/2006/table">
            <a:tbl>
              <a:tblPr/>
              <a:tblGrid>
                <a:gridCol w="37335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Sprite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public Sprite(double x, double y)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38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center_x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center_y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422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public void display()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public void update()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59" name="Straight Arrow Connector 4"/>
          <p:cNvCxnSpPr/>
          <p:nvPr/>
        </p:nvCxnSpPr>
        <p:spPr>
          <a:xfrm flipV="1">
            <a:off x="2863800" y="3200040"/>
            <a:ext cx="1276920" cy="49608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60" name="TextBox 5"/>
          <p:cNvSpPr/>
          <p:nvPr/>
        </p:nvSpPr>
        <p:spPr>
          <a:xfrm>
            <a:off x="1111320" y="2892600"/>
            <a:ext cx="1655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constructor</a:t>
            </a: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: method that inititalizes the attributes.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1" name="Straight Arrow Connector 6"/>
          <p:cNvCxnSpPr/>
          <p:nvPr/>
        </p:nvCxnSpPr>
        <p:spPr>
          <a:xfrm flipV="1">
            <a:off x="2838240" y="3885840"/>
            <a:ext cx="1276560" cy="49608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62" name="TextBox 7"/>
          <p:cNvSpPr/>
          <p:nvPr/>
        </p:nvSpPr>
        <p:spPr>
          <a:xfrm>
            <a:off x="914400" y="4172040"/>
            <a:ext cx="20257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attributes</a:t>
            </a: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:data or properties of a class(</a:t>
            </a: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variables)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3" name="Straight Arrow Connector 8"/>
          <p:cNvCxnSpPr/>
          <p:nvPr/>
        </p:nvCxnSpPr>
        <p:spPr>
          <a:xfrm flipV="1">
            <a:off x="2598840" y="5503680"/>
            <a:ext cx="1467360" cy="44496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64" name="TextBox 9"/>
          <p:cNvSpPr/>
          <p:nvPr/>
        </p:nvSpPr>
        <p:spPr>
          <a:xfrm>
            <a:off x="990720" y="5486400"/>
            <a:ext cx="17222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methods</a:t>
            </a: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: behaviors of the class.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nodeType="clickEffect" fill="hold">
                      <p:stCondLst>
                        <p:cond delay="indefinite"/>
                      </p:stCondLst>
                      <p:childTnLst>
                        <p:par>
                          <p:cTn id="15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nodeType="clickEffect" fill="hold">
                      <p:stCondLst>
                        <p:cond delay="indefinite"/>
                      </p:stCondLst>
                      <p:childTnLst>
                        <p:par>
                          <p:cTn id="1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nodeType="clickEffect" fill="hold">
                      <p:stCondLst>
                        <p:cond delay="indefinite"/>
                      </p:stCondLst>
                      <p:childTnLst>
                        <p:par>
                          <p:cTn id="16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nodeType="clickEffect" fill="hold">
                      <p:stCondLst>
                        <p:cond delay="indefinite"/>
                      </p:stCondLst>
                      <p:childTnLst>
                        <p:par>
                          <p:cTn id="1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Constructor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constructor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of a class is a method that allows us to initialize the attributes(variables) of an object when it is first created.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Constructors always have the same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name as the class and are used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with the keyword 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new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An object variable is created using the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keyword new followed by a call to a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constructor. 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67" name=""/>
          <p:cNvGraphicFramePr/>
          <p:nvPr/>
        </p:nvGraphicFramePr>
        <p:xfrm>
          <a:off x="5556240" y="2239920"/>
          <a:ext cx="3587760" cy="3094200"/>
        </p:xfrm>
        <a:graphic>
          <a:graphicData uri="http://schemas.openxmlformats.org/drawingml/2006/table">
            <a:tbl>
              <a:tblPr/>
              <a:tblGrid>
                <a:gridCol w="35877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Sprite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ff0000"/>
                          </a:solidFill>
                          <a:latin typeface="Tahoma"/>
                        </a:rPr>
                        <a:t>public Sprite(double x, double y)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14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center_x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center_y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14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public void display()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public void update()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68" name="Straight Arrow Connector 4"/>
          <p:cNvCxnSpPr/>
          <p:nvPr/>
        </p:nvCxnSpPr>
        <p:spPr>
          <a:xfrm flipV="1">
            <a:off x="4876560" y="2894760"/>
            <a:ext cx="533880" cy="38196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69" name="TextBox 5"/>
          <p:cNvSpPr/>
          <p:nvPr/>
        </p:nvSpPr>
        <p:spPr>
          <a:xfrm>
            <a:off x="3332160" y="3384720"/>
            <a:ext cx="21510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signature</a:t>
            </a: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: name of constructor and its parameter list.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74" dur="indefinite" restart="never" nodeType="tmRoot">
          <p:childTnLst>
            <p:seq>
              <p:cTn id="175" dur="indefinite" nodeType="mainSeq">
                <p:childTnLst>
                  <p:par>
                    <p:cTn id="176" nodeType="clickEffect" fill="hold">
                      <p:stCondLst>
                        <p:cond delay="indefinite"/>
                      </p:stCondLst>
                      <p:childTnLst>
                        <p:par>
                          <p:cTn id="17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nodeType="clickEffect" fill="hold">
                      <p:stCondLst>
                        <p:cond delay="indefinite"/>
                      </p:stCondLst>
                      <p:childTnLst>
                        <p:par>
                          <p:cTn id="18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nodeType="clickEffect" fill="hold">
                      <p:stCondLst>
                        <p:cond delay="indefinite"/>
                      </p:stCondLst>
                      <p:childTnLst>
                        <p:par>
                          <p:cTn id="18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nodeType="clickEffect" fill="hold">
                      <p:stCondLst>
                        <p:cond delay="indefinite"/>
                      </p:stCondLst>
                      <p:childTnLst>
                        <p:par>
                          <p:cTn id="1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nodeType="clickEffect" fill="hold">
                      <p:stCondLst>
                        <p:cond delay="indefinite"/>
                      </p:stCondLst>
                      <p:childTnLst>
                        <p:par>
                          <p:cTn id="19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Constructor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Consider the line of code used to create a Sprite object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called player: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 = new Sprite(30.0,50.0);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actual parameters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(30.0, 50.0) is passed to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formal parameters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(double x, double y)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of the constructors. The actual parameters passed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 a constructor must be compatible with the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types identified in the formal parameter list.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 code not shown here, the variables x and y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are then used to initialize the attributes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center_x and center_y.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72" name=""/>
          <p:cNvGraphicFramePr/>
          <p:nvPr/>
        </p:nvGraphicFramePr>
        <p:xfrm>
          <a:off x="5943600" y="2620800"/>
          <a:ext cx="3200400" cy="3170520"/>
        </p:xfrm>
        <a:graphic>
          <a:graphicData uri="http://schemas.openxmlformats.org/drawingml/2006/table">
            <a:tbl>
              <a:tblPr/>
              <a:tblGrid>
                <a:gridCol w="320040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Sprite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79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Tahoma"/>
                        </a:rPr>
                        <a:t>public Sprite(double x, double y)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16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center_x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center_y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34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73" name="Straight Arrow Connector 5"/>
          <p:cNvCxnSpPr/>
          <p:nvPr/>
        </p:nvCxnSpPr>
        <p:spPr>
          <a:xfrm>
            <a:off x="4952520" y="2361960"/>
            <a:ext cx="1677240" cy="53388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74" name="TextBox 11"/>
          <p:cNvSpPr/>
          <p:nvPr/>
        </p:nvSpPr>
        <p:spPr>
          <a:xfrm>
            <a:off x="6858000" y="1133640"/>
            <a:ext cx="164628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</a:rPr>
              <a:t>arguments or parameters: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data that methods need to do its job.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206" dur="indefinite" restart="never" nodeType="tmRoot">
          <p:childTnLst>
            <p:seq>
              <p:cTn id="207" dur="indefinite" nodeType="mainSeq">
                <p:childTnLst>
                  <p:par>
                    <p:cTn id="208" nodeType="clickEffect" fill="hold">
                      <p:stCondLst>
                        <p:cond delay="indefinite"/>
                      </p:stCondLst>
                      <p:childTnLst>
                        <p:par>
                          <p:cTn id="20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nodeType="clickEffect" fill="hold">
                      <p:stCondLst>
                        <p:cond delay="indefinite"/>
                      </p:stCondLst>
                      <p:childTnLst>
                        <p:par>
                          <p:cTn id="2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nodeType="clickEffect" fill="hold">
                      <p:stCondLst>
                        <p:cond delay="indefinite"/>
                      </p:stCondLst>
                      <p:childTnLst>
                        <p:par>
                          <p:cTn id="2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nodeType="clickEffect" fill="hold">
                      <p:stCondLst>
                        <p:cond delay="indefinite"/>
                      </p:stCondLst>
                      <p:childTnLst>
                        <p:par>
                          <p:cTn id="23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Multiple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create multiple objects using the constructor.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ConstructorExample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player1 = new Sprite(30, 50);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player2 = new Sprite(10, 40);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 that in this example, player1 and player2 are two different objects or instances of the same class, each with its own copy of instance variables and methods.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access the attributes of an object by using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dot notation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as shown in the next example.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42" dur="indefinite" restart="never" nodeType="tmRoot">
          <p:childTnLst>
            <p:seq>
              <p:cTn id="243" dur="indefinite" nodeType="mainSeq">
                <p:childTnLst>
                  <p:par>
                    <p:cTn id="244" nodeType="clickEffect" fill="hold">
                      <p:stCondLst>
                        <p:cond delay="indefinite"/>
                      </p:stCondLst>
                      <p:childTnLst>
                        <p:par>
                          <p:cTn id="2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nodeType="clickEffect" fill="hold">
                      <p:stCondLst>
                        <p:cond delay="indefinite"/>
                      </p:stCondLst>
                      <p:childTnLst>
                        <p:par>
                          <p:cTn id="24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Accessing attributes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access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the attributes of an object by using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dot notation.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ConstructorExample{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player1 = new Sprite(30.0, 50.0);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player2 = new Sprite(10, 40);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30.0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50.0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10.0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40.0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52" dur="indefinite" restart="never" nodeType="tmRoot">
          <p:childTnLst>
            <p:seq>
              <p:cTn id="253" dur="indefinite" nodeType="mainSeq">
                <p:childTnLst>
                  <p:par>
                    <p:cTn id="254" nodeType="clickEffect" fill="hold">
                      <p:stCondLst>
                        <p:cond delay="indefinite"/>
                      </p:stCondLst>
                      <p:childTnLst>
                        <p:par>
                          <p:cTn id="2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nodeType="clickEffect" fill="hold">
                      <p:stCondLst>
                        <p:cond delay="indefinite"/>
                      </p:stCondLst>
                      <p:childTnLst>
                        <p:par>
                          <p:cTn id="25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nodeType="clickEffect" fill="hold">
                      <p:stCondLst>
                        <p:cond delay="indefinite"/>
                      </p:stCondLst>
                      <p:childTnLst>
                        <p:par>
                          <p:cTn id="26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modifying attributes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modify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the attributes of an object by using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dot notation.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ConstructorExample{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player1 = new Sprite(30.0, 50.0);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player2 = new Sprite(10, 40);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30.0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50.0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10.0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40.0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player1.center_x = 100;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System.out.println(player1.center_x) </a:t>
            </a:r>
            <a:r>
              <a:rPr b="1" lang="en-US" sz="2000" spc="-1" strike="noStrike">
                <a:solidFill>
                  <a:srgbClr val="00b050"/>
                </a:solidFill>
                <a:latin typeface="Courier New"/>
              </a:rPr>
              <a:t>// 100.0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Overloaded constructors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Constructors are said to be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overloaded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when there are multiple constructors with the same name but a different signature.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 on the right, the Sprite class has two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constructors: one that has no parameter and one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that has parameters.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Usually, the constructor that has no parameter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(sometimes called the default constructor)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initializes the object to some default values, for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example, zeroes.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83" name=""/>
          <p:cNvGraphicFramePr/>
          <p:nvPr/>
        </p:nvGraphicFramePr>
        <p:xfrm>
          <a:off x="5943600" y="2620800"/>
          <a:ext cx="3130560" cy="3445200"/>
        </p:xfrm>
        <a:graphic>
          <a:graphicData uri="http://schemas.openxmlformats.org/drawingml/2006/table">
            <a:tbl>
              <a:tblPr/>
              <a:tblGrid>
                <a:gridCol w="313056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Sprite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22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Tahoma"/>
                        </a:rPr>
                        <a:t>public Sprite()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ff0000"/>
                          </a:solidFill>
                          <a:latin typeface="Tahoma"/>
                        </a:rPr>
                        <a:t>public Sprite(double x, double y)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61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center_x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double center_y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8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…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268" dur="indefinite" restart="never" nodeType="tmRoot">
          <p:childTnLst>
            <p:seq>
              <p:cTn id="269" dur="indefinite" nodeType="mainSeq">
                <p:childTnLst>
                  <p:par>
                    <p:cTn id="270" nodeType="clickEffect" fill="hold">
                      <p:stCondLst>
                        <p:cond delay="indefinite"/>
                      </p:stCondLst>
                      <p:childTnLst>
                        <p:par>
                          <p:cTn id="27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nodeType="clickEffect" fill="hold">
                      <p:stCondLst>
                        <p:cond delay="indefinite"/>
                      </p:stCondLst>
                      <p:childTnLst>
                        <p:par>
                          <p:cTn id="2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overloaded constructors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call different constructors to initialize our objects.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Assume the default constructor initializes center_x and center_y to be at the origin.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ConstructorExample{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Sprite player1 = new Sprite();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Sprite player2 = new Sprite(10, 40);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System.out.println(player1.center_y)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System.out.println(player2.center_x)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10.0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System.out.println(player2.center_y)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40.0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88" dur="indefinite" restart="never" nodeType="tmRoot">
          <p:childTnLst>
            <p:seq>
              <p:cTn id="289" dur="indefinite" nodeType="mainSeq">
                <p:childTnLst>
                  <p:par>
                    <p:cTn id="290" nodeType="clickEffect" fill="hold">
                      <p:stCondLst>
                        <p:cond delay="indefinite"/>
                      </p:stCondLst>
                      <p:childTnLst>
                        <p:par>
                          <p:cTn id="29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nodeType="clickEffect" fill="hold">
                      <p:stCondLst>
                        <p:cond delay="indefinite"/>
                      </p:stCondLst>
                      <p:childTnLst>
                        <p:par>
                          <p:cTn id="2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Primitive vs. Reference Type 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memory associated with a variable of a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primitive type(int, double, boolean)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holds an actual primitive value.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int x = 3;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x is a variable of a primitive type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the memory associated with x actually holds the value 3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int y = x;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y copies the value of x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 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y is a </a:t>
            </a:r>
            <a:r>
              <a:rPr b="1" lang="en-US" sz="2000" spc="-1" strike="noStrike">
                <a:solidFill>
                  <a:srgbClr val="00b050"/>
                </a:solidFill>
                <a:latin typeface="Tahoma"/>
              </a:rPr>
              <a:t>different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variable in memory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            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which also hold the value 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y = 10;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System.out.println(x);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// 3, x unchanged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Here we have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two different integers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in memory both of which has the value 3.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88" name=""/>
          <p:cNvGraphicFramePr/>
          <p:nvPr/>
        </p:nvGraphicFramePr>
        <p:xfrm>
          <a:off x="5867280" y="3306600"/>
          <a:ext cx="1981440" cy="660600"/>
        </p:xfrm>
        <a:graphic>
          <a:graphicData uri="http://schemas.openxmlformats.org/drawingml/2006/table">
            <a:tbl>
              <a:tblPr/>
              <a:tblGrid>
                <a:gridCol w="990720"/>
                <a:gridCol w="990720"/>
              </a:tblGrid>
              <a:tr h="66060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9" name=""/>
          <p:cNvGraphicFramePr/>
          <p:nvPr/>
        </p:nvGraphicFramePr>
        <p:xfrm>
          <a:off x="5900760" y="4495680"/>
          <a:ext cx="1981080" cy="660600"/>
        </p:xfrm>
        <a:graphic>
          <a:graphicData uri="http://schemas.openxmlformats.org/drawingml/2006/table">
            <a:tbl>
              <a:tblPr/>
              <a:tblGrid>
                <a:gridCol w="990720"/>
                <a:gridCol w="990360"/>
              </a:tblGrid>
              <a:tr h="660600"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y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 anchorCtr="1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02" dur="indefinite" restart="never" nodeType="tmRoot">
          <p:childTnLst>
            <p:seq>
              <p:cTn id="303" dur="indefinite" nodeType="mainSeq">
                <p:childTnLst>
                  <p:par>
                    <p:cTn id="304" nodeType="clickEffect" fill="hold">
                      <p:stCondLst>
                        <p:cond delay="indefinite"/>
                      </p:stCondLst>
                      <p:childTnLst>
                        <p:par>
                          <p:cTn id="3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nodeType="clickEffect" fill="hold">
                      <p:stCondLst>
                        <p:cond delay="indefinite"/>
                      </p:stCondLst>
                      <p:childTnLst>
                        <p:par>
                          <p:cTn id="31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nodeType="clickEffect" fill="hold">
                      <p:stCondLst>
                        <p:cond delay="indefinite"/>
                      </p:stCondLst>
                      <p:childTnLst>
                        <p:par>
                          <p:cTn id="31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nodeType="clickEffect" fill="hold">
                      <p:stCondLst>
                        <p:cond delay="indefinite"/>
                      </p:stCondLst>
                      <p:childTnLst>
                        <p:par>
                          <p:cTn id="3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nodeType="clickEffect" fill="hold">
                      <p:stCondLst>
                        <p:cond delay="indefinite"/>
                      </p:stCondLst>
                      <p:childTnLst>
                        <p:par>
                          <p:cTn id="3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nodeType="clickEffect" fill="hold">
                      <p:stCondLst>
                        <p:cond delay="indefinite"/>
                      </p:stCondLst>
                      <p:childTnLst>
                        <p:par>
                          <p:cTn id="33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Class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10000"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 this unit, you will learn to use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(variables of a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 or reference type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) that have been designed by other programmers.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Later on, in Unit 5, you will learn to create your own classes and objects.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9384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in programming defines a new abstract data type. A class is the formal implementation, or blueprint, of the attributes and behaviors of an object.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you create 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objects or instances of a 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 in coding, you create new variables or objects of that class data type. </a:t>
            </a:r>
            <a:br>
              <a:rPr sz="2400"/>
            </a:b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0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nodeType="clickEffect" fill="hold">
                      <p:stCondLst>
                        <p:cond delay="indefinite"/>
                      </p:stCondLst>
                      <p:childTnLst>
                        <p:par>
                          <p:cTn id="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Primitive vs. Reference Type 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While the memory associated with a variable of a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reference type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holds an object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reference value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This value is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memory address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of the referenced object.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Sprite x = new Sprite(100, 200);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x is a variable of a reference type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the value of x is actually an address in memory of this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Sprite object not the actual object itself.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Sprite y = x;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</a:t>
            </a:r>
            <a:r>
              <a:rPr b="1" lang="en-US" sz="2000" spc="-1" strike="noStrike">
                <a:solidFill>
                  <a:srgbClr val="00b050"/>
                </a:solidFill>
                <a:latin typeface="Tahoma"/>
              </a:rPr>
              <a:t>copies the address of x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 that this is similar to the previous slide example. But in this case, both x and y stores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same address in memory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therefore both refer to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same object.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92" name=""/>
          <p:cNvGraphicFramePr/>
          <p:nvPr/>
        </p:nvGraphicFramePr>
        <p:xfrm>
          <a:off x="6324480" y="3809880"/>
          <a:ext cx="1600200" cy="1078200"/>
        </p:xfrm>
        <a:graphic>
          <a:graphicData uri="http://schemas.openxmlformats.org/drawingml/2006/table">
            <a:tbl>
              <a:tblPr/>
              <a:tblGrid>
                <a:gridCol w="1600200"/>
              </a:tblGrid>
              <a:tr h="1078200">
                <a:tc>
                  <a:txBody>
                    <a:bodyPr lIns="90000" rIns="900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Sprite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(100,200)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" name="TextBox 1"/>
          <p:cNvSpPr/>
          <p:nvPr/>
        </p:nvSpPr>
        <p:spPr>
          <a:xfrm>
            <a:off x="4738320" y="4049640"/>
            <a:ext cx="3193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x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Box 5"/>
          <p:cNvSpPr/>
          <p:nvPr/>
        </p:nvSpPr>
        <p:spPr>
          <a:xfrm>
            <a:off x="4782960" y="4467240"/>
            <a:ext cx="3193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</a:rPr>
              <a:t>y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5" name="Straight Arrow Connector 4"/>
          <p:cNvCxnSpPr/>
          <p:nvPr/>
        </p:nvCxnSpPr>
        <p:spPr>
          <a:xfrm>
            <a:off x="5105160" y="4265640"/>
            <a:ext cx="1067400" cy="154800"/>
          </a:xfrm>
          <a:prstGeom prst="straightConnector1">
            <a:avLst/>
          </a:prstGeom>
          <a:ln w="2556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96" name="Straight Arrow Connector 10"/>
          <p:cNvCxnSpPr/>
          <p:nvPr/>
        </p:nvCxnSpPr>
        <p:spPr>
          <a:xfrm flipV="1">
            <a:off x="5105160" y="4571640"/>
            <a:ext cx="1067400" cy="316800"/>
          </a:xfrm>
          <a:prstGeom prst="straightConnector1">
            <a:avLst/>
          </a:prstGeom>
          <a:ln w="25560">
            <a:solidFill>
              <a:srgbClr val="000000"/>
            </a:solidFill>
            <a:miter/>
            <a:tailEnd len="med" type="triangle" w="med"/>
          </a:ln>
        </p:spPr>
      </p:cxnSp>
    </p:spTree>
  </p:cSld>
  <p:timing>
    <p:tnLst>
      <p:par>
        <p:cTn id="336" dur="indefinite" restart="never" nodeType="tmRoot">
          <p:childTnLst>
            <p:seq>
              <p:cTn id="337" dur="indefinite" nodeType="mainSeq">
                <p:childTnLst>
                  <p:par>
                    <p:cTn id="338" nodeType="clickEffect" fill="hold">
                      <p:stCondLst>
                        <p:cond delay="indefinite"/>
                      </p:stCondLst>
                      <p:childTnLst>
                        <p:par>
                          <p:cTn id="33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nodeType="clickEffect" fill="hold">
                      <p:stCondLst>
                        <p:cond delay="indefinite"/>
                      </p:stCondLst>
                      <p:childTnLst>
                        <p:par>
                          <p:cTn id="34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nodeType="clickEffect" fill="hold">
                      <p:stCondLst>
                        <p:cond delay="indefinite"/>
                      </p:stCondLst>
                      <p:childTnLst>
                        <p:par>
                          <p:cTn id="35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nodeType="clickEffect" fill="hold">
                      <p:stCondLst>
                        <p:cond delay="indefinite"/>
                      </p:stCondLst>
                      <p:childTnLst>
                        <p:par>
                          <p:cTn id="3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nodeType="clickEffect" fill="hold">
                      <p:stCondLst>
                        <p:cond delay="indefinite"/>
                      </p:stCondLst>
                      <p:childTnLst>
                        <p:par>
                          <p:cTn id="35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nodeType="clickEffect" fill="hold">
                      <p:stCondLst>
                        <p:cond delay="indefinite"/>
                      </p:stCondLst>
                      <p:childTnLst>
                        <p:par>
                          <p:cTn id="36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nodeType="clickEffect" fill="hold">
                      <p:stCondLst>
                        <p:cond delay="indefinite"/>
                      </p:stCondLst>
                      <p:childTnLst>
                        <p:par>
                          <p:cTn id="3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More Examples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Tahoma"/>
              </a:rPr>
              <a:t>// x, y and isPrime are variables of primitive type(Unit 1).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int x = 3;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double y = 2.5;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boolean isPrime = false;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Tahoma"/>
              </a:rPr>
              <a:t>// player1, player2 are variables of a reference type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Sprite player1 = new Sprite(100, 200);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Sprite player2 = new Sprite();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72" dur="indefinite" restart="never" nodeType="tmRoot">
          <p:childTnLst>
            <p:seq>
              <p:cTn id="373" dur="indefinite" nodeType="mainSeq">
                <p:childTnLst>
                  <p:par>
                    <p:cTn id="374" nodeType="clickEffect" fill="hold">
                      <p:stCondLst>
                        <p:cond delay="indefinite"/>
                      </p:stCondLst>
                      <p:childTnLst>
                        <p:par>
                          <p:cTn id="37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nodeType="clickEffect" fill="hold">
                      <p:stCondLst>
                        <p:cond delay="indefinite"/>
                      </p:stCondLst>
                      <p:childTnLst>
                        <p:par>
                          <p:cTn id="3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Null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keyword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null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 special value used to indicate that a reference is not associated with any object. Accessing an instance variable of a null reference will result in a NullPointerException.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player1 points to the address or location in memory for the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Sprite object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Sprite player1 = new Sprite(100, 200);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Sprite player2 = null;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player2 is initialized to null since it is not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                  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yet associated with any object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  <a:ea typeface="Courier New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System.out.println(player2.center_x)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NullPointerException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Sprite player3;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System.out.println(player3.center_x)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error! Player3 is not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       </a:t>
            </a: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 initialized(not a NullPointerException)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84" dur="indefinite" restart="never" nodeType="tmRoot">
          <p:childTnLst>
            <p:seq>
              <p:cTn id="385" dur="indefinite" nodeType="mainSeq">
                <p:childTnLst>
                  <p:par>
                    <p:cTn id="386" nodeType="clickEffect" fill="hold">
                      <p:stCondLst>
                        <p:cond delay="indefinite"/>
                      </p:stCondLst>
                      <p:childTnLst>
                        <p:par>
                          <p:cTn id="38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nodeType="clickEffect" fill="hold">
                      <p:stCondLst>
                        <p:cond delay="indefinite"/>
                      </p:stCondLst>
                      <p:childTnLst>
                        <p:par>
                          <p:cTn id="39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nodeType="clickEffect" fill="hold">
                      <p:stCondLst>
                        <p:cond delay="indefinite"/>
                      </p:stCondLst>
                      <p:childTnLst>
                        <p:par>
                          <p:cTn id="40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nodeType="clickEffect" fill="hold">
                      <p:stCondLst>
                        <p:cond delay="indefinite"/>
                      </p:stCondLst>
                      <p:childTnLst>
                        <p:par>
                          <p:cTn id="4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nodeType="clickEffect" fill="hold">
                      <p:stCondLst>
                        <p:cond delay="indefinite"/>
                      </p:stCondLst>
                      <p:childTnLst>
                        <p:par>
                          <p:cTn id="40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nodeType="clickEffect" fill="hold">
                      <p:stCondLst>
                        <p:cond delay="indefinite"/>
                      </p:stCondLst>
                      <p:childTnLst>
                        <p:par>
                          <p:cTn id="41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Example Implementation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Although we will write the Sprite class later in Unit 5. It is instructive to see the implementation of this very simple class to understand the structure of a class.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 that there are two .java files. The main method is in Main.java(sometimes call the driver class) and the Sprite object class is in Sprite.java.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3" name="TextBox 2"/>
          <p:cNvSpPr/>
          <p:nvPr/>
        </p:nvSpPr>
        <p:spPr>
          <a:xfrm>
            <a:off x="119160" y="4191120"/>
            <a:ext cx="4343400" cy="14824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public class Main{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Sprite player1 = new Sprite();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Sprite player2 = new Sprite(10, 40);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TextBox 5"/>
          <p:cNvSpPr/>
          <p:nvPr/>
        </p:nvSpPr>
        <p:spPr>
          <a:xfrm>
            <a:off x="5029200" y="4165560"/>
            <a:ext cx="3809880" cy="2474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public class Sprite{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double center_x;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double center_y;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public Sprite(){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center_x = 0;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center_y = 0;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public Sprite(double x, double y){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center_x = x;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center_y = y;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3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TextBox 3"/>
          <p:cNvSpPr/>
          <p:nvPr/>
        </p:nvSpPr>
        <p:spPr>
          <a:xfrm>
            <a:off x="40320" y="3745080"/>
            <a:ext cx="11577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Main.java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TextBox 7"/>
          <p:cNvSpPr/>
          <p:nvPr/>
        </p:nvSpPr>
        <p:spPr>
          <a:xfrm>
            <a:off x="5036760" y="3745080"/>
            <a:ext cx="1259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Sprite.java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7" name="Straight Arrow Connector 8"/>
          <p:cNvCxnSpPr/>
          <p:nvPr/>
        </p:nvCxnSpPr>
        <p:spPr>
          <a:xfrm flipH="1">
            <a:off x="6933600" y="4762080"/>
            <a:ext cx="686520" cy="7236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108" name="TextBox 5"/>
          <p:cNvSpPr/>
          <p:nvPr/>
        </p:nvSpPr>
        <p:spPr>
          <a:xfrm>
            <a:off x="7537320" y="4532400"/>
            <a:ext cx="117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overloaded constructors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9" name="Straight Arrow Connector 12"/>
          <p:cNvCxnSpPr/>
          <p:nvPr/>
        </p:nvCxnSpPr>
        <p:spPr>
          <a:xfrm flipH="1">
            <a:off x="6628680" y="4915080"/>
            <a:ext cx="1143720" cy="67680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110" name="Straight Arrow Connector 15"/>
          <p:cNvCxnSpPr/>
          <p:nvPr/>
        </p:nvCxnSpPr>
        <p:spPr>
          <a:xfrm flipH="1">
            <a:off x="6933960" y="4254120"/>
            <a:ext cx="824400" cy="27684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111" name="TextBox 5"/>
          <p:cNvSpPr/>
          <p:nvPr/>
        </p:nvSpPr>
        <p:spPr>
          <a:xfrm>
            <a:off x="7515360" y="3544920"/>
            <a:ext cx="1171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declaring the instance variables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extBox 5"/>
          <p:cNvSpPr/>
          <p:nvPr/>
        </p:nvSpPr>
        <p:spPr>
          <a:xfrm>
            <a:off x="3949560" y="5952960"/>
            <a:ext cx="1171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initializing the instance variables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13" name="Straight Arrow Connector 19"/>
          <p:cNvCxnSpPr/>
          <p:nvPr/>
        </p:nvCxnSpPr>
        <p:spPr>
          <a:xfrm flipV="1">
            <a:off x="4687920" y="5239800"/>
            <a:ext cx="875520" cy="65664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114" name="Straight Arrow Connector 22"/>
          <p:cNvCxnSpPr/>
          <p:nvPr/>
        </p:nvCxnSpPr>
        <p:spPr>
          <a:xfrm flipV="1">
            <a:off x="4840200" y="6009840"/>
            <a:ext cx="689760" cy="3888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115" name="TextBox 5"/>
          <p:cNvSpPr/>
          <p:nvPr/>
        </p:nvSpPr>
        <p:spPr>
          <a:xfrm>
            <a:off x="136440" y="5816520"/>
            <a:ext cx="1393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creating the objects by calling one of the constructors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16" name="Straight Arrow Connector 25"/>
          <p:cNvCxnSpPr/>
          <p:nvPr/>
        </p:nvCxnSpPr>
        <p:spPr>
          <a:xfrm flipV="1">
            <a:off x="874800" y="5103000"/>
            <a:ext cx="875520" cy="65628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</p:spTree>
  </p:cSld>
  <p:timing>
    <p:tnLst>
      <p:par>
        <p:cTn id="416" dur="indefinite" restart="never" nodeType="tmRoot">
          <p:childTnLst>
            <p:seq>
              <p:cTn id="417" dur="indefinite" nodeType="mainSeq">
                <p:childTnLst>
                  <p:par>
                    <p:cTn id="418" nodeType="clickEffect" fill="hold">
                      <p:stCondLst>
                        <p:cond delay="indefinite"/>
                      </p:stCondLst>
                      <p:childTnLst>
                        <p:par>
                          <p:cTn id="4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nodeType="clickEffect" fill="hold">
                      <p:stCondLst>
                        <p:cond delay="indefinite"/>
                      </p:stCondLst>
                      <p:childTnLst>
                        <p:par>
                          <p:cTn id="4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nodeType="clickEffect" fill="hold">
                      <p:stCondLst>
                        <p:cond delay="indefinite"/>
                      </p:stCondLst>
                      <p:childTnLst>
                        <p:par>
                          <p:cTn id="43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nodeType="clickEffect" fill="hold">
                      <p:stCondLst>
                        <p:cond delay="indefinite"/>
                      </p:stCondLst>
                      <p:childTnLst>
                        <p:par>
                          <p:cTn id="43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nodeType="clickEffect" fill="hold">
                      <p:stCondLst>
                        <p:cond delay="indefinite"/>
                      </p:stCondLst>
                      <p:childTnLst>
                        <p:par>
                          <p:cTn id="4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nodeType="clickEffect" fill="hold">
                      <p:stCondLst>
                        <p:cond delay="indefinite"/>
                      </p:stCondLst>
                      <p:childTnLst>
                        <p:par>
                          <p:cTn id="4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Working with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Login to your Teams on replit.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Follow the comments from the Working With Objects project and fill in the required code. The full code for the Student class is given to you.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only need to modify Main.java.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21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Libraries and the API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10000"/>
          </a:bodyPr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do not have to write every class you use. Java ships with a large library of ready-made classes, and your programs can use classes written by other people.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An API (Application Program Interface) is the documentation describing what a class does and how to use it: what its constructors take, what methods it has, and what each returns.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To use a class you did not write, you do not need to see its code. You only need its API, which is what makes it an abstraction.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Some libraries are built in (Math, String). Others must be imported before use: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import java.util.Scanner;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On the AP Exam you are given a reference sheet listing the exact methods you are expected to know.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0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nodeType="clickEffect" fill="hold">
                      <p:stCondLst>
                        <p:cond delay="indefinite"/>
                      </p:stCondLst>
                      <p:childTnLst>
                        <p:par>
                          <p:cTn id="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program entity that represents a template for a new type of objects.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 or instance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An entity that combines </a:t>
            </a:r>
            <a:r>
              <a:rPr b="1" lang="en-US" sz="2400" spc="-1" strike="noStrike" u="sng">
                <a:solidFill>
                  <a:srgbClr val="000000"/>
                </a:solidFill>
                <a:uFillTx/>
                <a:latin typeface="Tahoma"/>
              </a:rPr>
              <a:t>attributes(data)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1" lang="en-US" sz="2400" spc="-1" strike="noStrike" u="sng">
                <a:solidFill>
                  <a:srgbClr val="000000"/>
                </a:solidFill>
                <a:uFillTx/>
                <a:latin typeface="Tahoma"/>
              </a:rPr>
              <a:t>behavior(methods)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90480" indent="-2332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object-oriented programming (OOP)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: Programs that perform their behavior as interactions between objects. Java is object-oriented.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10000"/>
              </a:lnSpc>
              <a:spcBef>
                <a:spcPts val="601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10000"/>
              </a:lnSpc>
              <a:spcBef>
                <a:spcPts val="601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Enemy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 template for creating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Enemy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objects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 After writing code for an Enemy class, we can create </a:t>
            </a: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many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Enemy objects!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90480" indent="-233280">
              <a:spcBef>
                <a:spcPts val="550"/>
              </a:spcBef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nodeType="clickEffect" fill="hold">
                      <p:stCondLst>
                        <p:cond delay="indefinite"/>
                      </p:stCondLst>
                      <p:childTnLst>
                        <p:par>
                          <p:cTn id="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nodeType="clickEffect" fill="hold">
                      <p:stCondLst>
                        <p:cond delay="indefinite"/>
                      </p:stCondLst>
                      <p:childTnLst>
                        <p:par>
                          <p:cTn id="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nodeType="clickEffect" fill="hold">
                      <p:stCondLst>
                        <p:cond delay="indefinite"/>
                      </p:stCondLst>
                      <p:childTnLst>
                        <p:par>
                          <p:cTn id="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Classes and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7465"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Ipod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provides the template or blueprint for 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attributes(data)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behavior(methods)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of an ipod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Its attributes or data can include the current song, current volume and battery life.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Its behavior or methods can include change song, change volume, turn on/off, etc…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Two different Ipod objects can have different attributes/data. However, their template share the same implementation/code.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45720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dur="indefinite" nodeType="mainSeq">
                <p:childTnLst>
                  <p:par>
                    <p:cTn id="35" nodeType="clickEffect" fill="hold">
                      <p:stCondLst>
                        <p:cond delay="0"/>
                      </p:stCondLst>
                      <p:childTnLst>
                        <p:par>
                          <p:cTn id="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nodeType="clickEffect" fill="hold">
                      <p:stCondLst>
                        <p:cond delay="indefinite"/>
                      </p:stCondLst>
                      <p:childTnLst>
                        <p:par>
                          <p:cTn id="4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" dur="2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nodeType="clickEffect" fill="hold">
                      <p:stCondLst>
                        <p:cond delay="indefinite"/>
                      </p:stCondLst>
                      <p:childTnLst>
                        <p:par>
                          <p:cTn id="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" dur="20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nodeType="clickEffect" fill="hold">
                      <p:stCondLst>
                        <p:cond delay="indefinite"/>
                      </p:stCondLst>
                      <p:childTnLst>
                        <p:par>
                          <p:cTn id="5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Blueprint analogy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Text Box 3"/>
          <p:cNvSpPr/>
          <p:nvPr/>
        </p:nvSpPr>
        <p:spPr>
          <a:xfrm>
            <a:off x="1600200" y="1359000"/>
            <a:ext cx="4876920" cy="21855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1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400" spc="-1" strike="noStrike" u="sng">
                <a:solidFill>
                  <a:srgbClr val="000000"/>
                </a:solidFill>
                <a:uFillTx/>
                <a:latin typeface="Verdana"/>
              </a:rPr>
              <a:t>iPod blueprint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400" spc="-1" strike="noStrike" u="sng">
                <a:solidFill>
                  <a:srgbClr val="000000"/>
                </a:solidFill>
                <a:uFillTx/>
                <a:latin typeface="Verdana"/>
              </a:rPr>
              <a:t>attributes:</a:t>
            </a:r>
            <a:br>
              <a:rPr sz="1400"/>
            </a:br>
            <a:r>
              <a:rPr b="1" lang="en-US" sz="1400" spc="-1" strike="noStrike">
                <a:solidFill>
                  <a:srgbClr val="000000"/>
                </a:solidFill>
                <a:latin typeface="Verdana"/>
              </a:rPr>
              <a:t>  </a:t>
            </a: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current song</a:t>
            </a:r>
            <a:br>
              <a:rPr sz="1400"/>
            </a:b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  volume</a:t>
            </a:r>
            <a:br>
              <a:rPr sz="1400"/>
            </a:b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  battery life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400" spc="-1" strike="noStrike" u="sng">
                <a:solidFill>
                  <a:srgbClr val="000000"/>
                </a:solidFill>
                <a:uFillTx/>
                <a:latin typeface="Verdana"/>
              </a:rPr>
              <a:t>behavior:</a:t>
            </a:r>
            <a:br>
              <a:rPr sz="1400"/>
            </a:br>
            <a:r>
              <a:rPr b="1" lang="en-US" sz="1400" spc="-1" strike="noStrike">
                <a:solidFill>
                  <a:srgbClr val="000000"/>
                </a:solidFill>
                <a:latin typeface="Verdana"/>
              </a:rPr>
              <a:t>  </a:t>
            </a: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power on/off</a:t>
            </a:r>
            <a:br>
              <a:rPr sz="1400"/>
            </a:b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  change station/song</a:t>
            </a:r>
            <a:br>
              <a:rPr sz="1400"/>
            </a:b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  change volume</a:t>
            </a:r>
            <a:br>
              <a:rPr sz="1400"/>
            </a:br>
            <a:r>
              <a:rPr b="0" lang="en-US" sz="1400" spc="-1" strike="noStrike">
                <a:solidFill>
                  <a:srgbClr val="000000"/>
                </a:solidFill>
                <a:latin typeface="Verdana"/>
              </a:rPr>
              <a:t>  choose random song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6" name="Group 4"/>
          <p:cNvGrpSpPr/>
          <p:nvPr/>
        </p:nvGrpSpPr>
        <p:grpSpPr>
          <a:xfrm>
            <a:off x="304920" y="4387680"/>
            <a:ext cx="8076960" cy="2534760"/>
            <a:chOff x="304920" y="4387680"/>
            <a:chExt cx="8076960" cy="2534760"/>
          </a:xfrm>
        </p:grpSpPr>
        <p:sp>
          <p:nvSpPr>
            <p:cNvPr id="27" name="Text Box 5"/>
            <p:cNvSpPr/>
            <p:nvPr/>
          </p:nvSpPr>
          <p:spPr>
            <a:xfrm>
              <a:off x="304920" y="4387680"/>
              <a:ext cx="2133360" cy="253476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spAutoFit/>
            </a:bodyPr>
            <a:p>
              <a:pPr algn="ctr"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iPod #1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attributes: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song = ”</a:t>
              </a:r>
              <a:r>
                <a:rPr b="0" lang="en-US" sz="1200" spc="-1" strike="noStrike">
                  <a:solidFill>
                    <a:srgbClr val="003399"/>
                  </a:solidFill>
                  <a:latin typeface="Tahoma"/>
                </a:rPr>
                <a:t>Uptown Funk</a:t>
              </a: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"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volume = 17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battery life = 2.5 hrs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behavior: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power on/off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station/song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volume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choose random song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Text Box 6"/>
            <p:cNvSpPr/>
            <p:nvPr/>
          </p:nvSpPr>
          <p:spPr>
            <a:xfrm>
              <a:off x="3200400" y="4387680"/>
              <a:ext cx="2133720" cy="253476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spAutoFit/>
            </a:bodyPr>
            <a:p>
              <a:pPr algn="ctr"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iPod #2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attributes: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song = ”You make me wanna"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volume = 9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battery life = 3.41 hrs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behavior: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power on/off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station/song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volume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choose random song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Text Box 7"/>
            <p:cNvSpPr/>
            <p:nvPr/>
          </p:nvSpPr>
          <p:spPr>
            <a:xfrm>
              <a:off x="6248520" y="4387680"/>
              <a:ext cx="2133360" cy="2364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spAutoFit/>
            </a:bodyPr>
            <a:p>
              <a:pPr algn="ctr"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iPod #3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attributes: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song = ”Trumpets"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volume = 24</a:t>
              </a:r>
              <a:br>
                <a:rPr sz="1400"/>
              </a:br>
              <a:r>
                <a:rPr b="0" lang="en-US" sz="1400" spc="-1" strike="noStrike">
                  <a:solidFill>
                    <a:srgbClr val="003399"/>
                  </a:solidFill>
                  <a:latin typeface="Tahoma"/>
                </a:rPr>
                <a:t>  battery life = 1.8 hrs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80000"/>
                </a:lnSpc>
                <a:spcBef>
                  <a:spcPts val="876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1" lang="en-US" sz="1400" spc="-1" strike="noStrike" u="sng">
                  <a:solidFill>
                    <a:srgbClr val="000000"/>
                  </a:solidFill>
                  <a:uFillTx/>
                  <a:latin typeface="Tahoma"/>
                </a:rPr>
                <a:t>behavior: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power on/off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station/song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change volume</a:t>
              </a:r>
              <a:br>
                <a:rPr sz="1400"/>
              </a:br>
              <a:r>
                <a:rPr b="0" lang="en-US" sz="1400" spc="-1" strike="noStrike">
                  <a:solidFill>
                    <a:srgbClr val="000000"/>
                  </a:solidFill>
                  <a:latin typeface="Tahoma"/>
                </a:rPr>
                <a:t>  choose random song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0" name="Group 8"/>
          <p:cNvGrpSpPr/>
          <p:nvPr/>
        </p:nvGrpSpPr>
        <p:grpSpPr>
          <a:xfrm>
            <a:off x="2286000" y="3564000"/>
            <a:ext cx="4419720" cy="823680"/>
            <a:chOff x="2286000" y="3564000"/>
            <a:chExt cx="4419720" cy="823680"/>
          </a:xfrm>
        </p:grpSpPr>
        <p:grpSp>
          <p:nvGrpSpPr>
            <p:cNvPr id="31" name="Group 9"/>
            <p:cNvGrpSpPr/>
            <p:nvPr/>
          </p:nvGrpSpPr>
          <p:grpSpPr>
            <a:xfrm>
              <a:off x="2286000" y="3564000"/>
              <a:ext cx="4191120" cy="823680"/>
              <a:chOff x="2286000" y="3564000"/>
              <a:chExt cx="4191120" cy="823680"/>
            </a:xfrm>
          </p:grpSpPr>
          <p:sp>
            <p:nvSpPr>
              <p:cNvPr id="32" name="Line 10"/>
              <p:cNvSpPr/>
              <p:nvPr/>
            </p:nvSpPr>
            <p:spPr>
              <a:xfrm flipH="1">
                <a:off x="2286000" y="3564000"/>
                <a:ext cx="1828800" cy="82368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" name="Line 11"/>
              <p:cNvSpPr/>
              <p:nvPr/>
            </p:nvSpPr>
            <p:spPr>
              <a:xfrm>
                <a:off x="4114800" y="3564000"/>
                <a:ext cx="152280" cy="82368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" name="Line 12"/>
              <p:cNvSpPr/>
              <p:nvPr/>
            </p:nvSpPr>
            <p:spPr>
              <a:xfrm>
                <a:off x="4114800" y="3564000"/>
                <a:ext cx="2362320" cy="82368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35" name="Text Box 13"/>
            <p:cNvSpPr/>
            <p:nvPr/>
          </p:nvSpPr>
          <p:spPr>
            <a:xfrm>
              <a:off x="5699160" y="3625920"/>
              <a:ext cx="1006560" cy="64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spAutoFit/>
            </a:bodyPr>
            <a:p>
              <a:pPr>
                <a:lnSpc>
                  <a:spcPct val="100000"/>
                </a:lnSpc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i="1" lang="en-US" sz="1800" spc="-1" strike="noStrike">
                  <a:solidFill>
                    <a:srgbClr val="000000"/>
                  </a:solidFill>
                  <a:latin typeface="Tahoma"/>
                </a:rPr>
                <a:t>creates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36" name="Picture 14" descr="blueprint"/>
          <p:cNvPicPr/>
          <p:nvPr/>
        </p:nvPicPr>
        <p:blipFill>
          <a:blip r:embed="rId1"/>
          <a:stretch/>
        </p:blipFill>
        <p:spPr>
          <a:xfrm>
            <a:off x="6705720" y="1492200"/>
            <a:ext cx="2209680" cy="1684440"/>
          </a:xfrm>
          <a:prstGeom prst="rect">
            <a:avLst/>
          </a:prstGeom>
          <a:ln w="0">
            <a:noFill/>
          </a:ln>
        </p:spPr>
      </p:pic>
      <p:pic>
        <p:nvPicPr>
          <p:cNvPr id="37" name="Picture 15" descr="video-ipod"/>
          <p:cNvPicPr/>
          <p:nvPr/>
        </p:nvPicPr>
        <p:blipFill>
          <a:blip r:embed="rId2"/>
          <a:srcRect l="5757" t="5917" r="10789" b="3207"/>
          <a:stretch/>
        </p:blipFill>
        <p:spPr>
          <a:xfrm>
            <a:off x="2209680" y="5378400"/>
            <a:ext cx="623880" cy="990720"/>
          </a:xfrm>
          <a:prstGeom prst="rect">
            <a:avLst/>
          </a:prstGeom>
          <a:ln w="0">
            <a:noFill/>
          </a:ln>
        </p:spPr>
      </p:pic>
      <p:pic>
        <p:nvPicPr>
          <p:cNvPr id="38" name="Picture 16" descr="video-ipod"/>
          <p:cNvPicPr/>
          <p:nvPr/>
        </p:nvPicPr>
        <p:blipFill>
          <a:blip r:embed="rId3"/>
          <a:srcRect l="5757" t="5917" r="10789" b="3207"/>
          <a:stretch/>
        </p:blipFill>
        <p:spPr>
          <a:xfrm>
            <a:off x="5181480" y="5378400"/>
            <a:ext cx="623880" cy="990720"/>
          </a:xfrm>
          <a:prstGeom prst="rect">
            <a:avLst/>
          </a:prstGeom>
          <a:ln w="0">
            <a:noFill/>
          </a:ln>
        </p:spPr>
      </p:pic>
      <p:pic>
        <p:nvPicPr>
          <p:cNvPr id="39" name="Picture 17" descr="video-ipod"/>
          <p:cNvPicPr/>
          <p:nvPr/>
        </p:nvPicPr>
        <p:blipFill>
          <a:blip r:embed="rId4"/>
          <a:srcRect l="5757" t="5917" r="10789" b="3207"/>
          <a:stretch/>
        </p:blipFill>
        <p:spPr>
          <a:xfrm>
            <a:off x="8229600" y="5378400"/>
            <a:ext cx="623880" cy="990720"/>
          </a:xfrm>
          <a:prstGeom prst="rect">
            <a:avLst/>
          </a:prstGeom>
          <a:ln w="0"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More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 lnSpcReduction="20000"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Suppose you are writing an arcade game. What are some useful classes and their corresponding objects?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Example: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Character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Class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represents characters in the game.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Attributes/Data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String name, int numberOfLives, boolean isAlien.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Behavior/Methods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shoot(), runLeft(), runRight(), jump().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Character player1, player2;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//declaring objects of type Character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Character enemy1, enemy2;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54" dur="indefinite" restart="never" nodeType="tmRoot">
          <p:childTnLst>
            <p:seq>
              <p:cTn id="55" dur="indefinite" nodeType="mainSeq">
                <p:childTnLst>
                  <p:par>
                    <p:cTn id="56" nodeType="clickEffect" fill="hold">
                      <p:stCondLst>
                        <p:cond delay="indefinite"/>
                      </p:stCondLst>
                      <p:childTnLst>
                        <p:par>
                          <p:cTn id="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nodeType="clickEffect" fill="hold">
                      <p:stCondLst>
                        <p:cond delay="indefinite"/>
                      </p:stCondLst>
                      <p:childTnLst>
                        <p:par>
                          <p:cTn id="6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nodeType="clickEffect" fill="hold">
                      <p:stCondLst>
                        <p:cond delay="indefinite"/>
                      </p:stCondLst>
                      <p:childTnLst>
                        <p:par>
                          <p:cTn id="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nodeType="clickEffect" fill="hold">
                      <p:stCondLst>
                        <p:cond delay="indefinite"/>
                      </p:stCondLst>
                      <p:childTnLst>
                        <p:par>
                          <p:cTn id="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nodeType="clickEffect" fill="hold">
                      <p:stCondLst>
                        <p:cond delay="indefinite"/>
                      </p:stCondLst>
                      <p:childTnLst>
                        <p:par>
                          <p:cTn id="7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nodeType="clickEffect" fill="hold">
                      <p:stCondLst>
                        <p:cond delay="indefinite"/>
                      </p:stCondLst>
                      <p:childTnLst>
                        <p:par>
                          <p:cTn id="7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nodeType="clickEffect" fill="hold">
                      <p:stCondLst>
                        <p:cond delay="indefinite"/>
                      </p:stCondLst>
                      <p:childTnLst>
                        <p:par>
                          <p:cTn id="8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More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Your game might have more than one classes.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Classes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Character, Boss, MysteryBox, Obstacle.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Objects: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Boss level1, level2;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MysteryBox yellow;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// give player 3 extra lives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MysteryBox red;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// give player 100 coins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Obstacle wall;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//immovable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Obstacle poison; </a:t>
            </a:r>
            <a:r>
              <a:rPr b="0" lang="en-US" sz="2400" spc="-1" strike="noStrike">
                <a:solidFill>
                  <a:srgbClr val="008000"/>
                </a:solidFill>
                <a:latin typeface="Tahoma"/>
              </a:rPr>
              <a:t>// kills player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84" dur="indefinite" restart="never" nodeType="tmRoot">
          <p:childTnLst>
            <p:seq>
              <p:cTn id="85" dur="indefinite" nodeType="mainSeq">
                <p:childTnLst>
                  <p:par>
                    <p:cTn id="86" nodeType="clickEffect" fill="hold">
                      <p:stCondLst>
                        <p:cond delay="indefinite"/>
                      </p:stCondLst>
                      <p:childTnLst>
                        <p:par>
                          <p:cTn id="8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nodeType="clickEffect" fill="hold">
                      <p:stCondLst>
                        <p:cond delay="indefinite"/>
                      </p:stCondLst>
                      <p:childTnLst>
                        <p:par>
                          <p:cTn id="9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nodeType="clickEffect" fill="hold">
                      <p:stCondLst>
                        <p:cond delay="indefinite"/>
                      </p:stCondLst>
                      <p:childTnLst>
                        <p:par>
                          <p:cTn id="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nodeType="clickEffect" fill="hold">
                      <p:stCondLst>
                        <p:cond delay="indefinite"/>
                      </p:stCondLst>
                      <p:childTnLst>
                        <p:par>
                          <p:cTn id="10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Sprite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Soon, we will use the Processing IDE(www.processing.org) to help us write arcade games.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 games, a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sprite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an object that represents a character in a game.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It usually consists of an image(or set of images) of a character moving and interacting with other sprites in the game. 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Let’s look at an example of a Sprite class that we will expand later into a full arcade game.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1141560"/>
                <a:tab algn="l" pos="217332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08" dur="indefinite" restart="never" nodeType="tmRoot">
          <p:childTnLst>
            <p:seq>
              <p:cTn id="109" dur="indefinite" nodeType="mainSeq">
                <p:childTnLst>
                  <p:par>
                    <p:cTn id="110" nodeType="clickEffect" fill="hold">
                      <p:stCondLst>
                        <p:cond delay="0"/>
                      </p:stCondLst>
                      <p:childTnLst>
                        <p:par>
                          <p:cTn id="11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nodeType="clickEffect" fill="hold">
                      <p:stCondLst>
                        <p:cond delay="indefinite"/>
                      </p:stCondLst>
                      <p:childTnLst>
                        <p:par>
                          <p:cTn id="11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nodeType="clickEffect" fill="hold">
                      <p:stCondLst>
                        <p:cond delay="indefinite"/>
                      </p:stCondLst>
                      <p:childTnLst>
                        <p:par>
                          <p:cTn id="1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nodeType="clickEffect" fill="hold">
                      <p:stCondLst>
                        <p:cond delay="indefinite"/>
                      </p:stCondLst>
                      <p:childTnLst>
                        <p:par>
                          <p:cTn id="1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cp:lastPrinted>2019-09-13T16:38:05Z</cp:lastPrinted>
  <dcterms:modified xsi:type="dcterms:W3CDTF">2021-09-24T13:47:27Z</dcterms:modified>
  <cp:revision>258</cp:revision>
  <dc:subject/>
  <dc:title>CSE 142 Python Slides</dc:title>
</cp:coreProperties>
</file>