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presProps" Target="presProp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rIns="90000" tIns="45000" bIns="45000" anchor="ctr" anchorCtr="1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dt" idx="1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rIns="90000" tIns="46800" bIns="46800" anchor="t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move the slide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ftr" idx="2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" name="PlaceHolder 6"/>
          <p:cNvSpPr>
            <a:spLocks noGrp="1"/>
          </p:cNvSpPr>
          <p:nvPr>
            <p:ph type="sldNum" idx="3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b">
            <a:noAutofit/>
          </a:bodyPr>
          <a:lstStyle>
            <a:lvl1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  <a:defRPr b="0" lang="en-US" sz="12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marL="216000" indent="0" algn="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CAC7E133-BE96-47A3-B9E8-FCB16D3FC697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E44927B8-22B0-4963-9B2E-25F71D16FDB1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Ask the students what 15 / 4 and 2 / 3 are, since the answers are non-obvious.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ACFBDE47-C88C-4EA1-91D8-5CEF00EFB72D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Rectangle 7"/>
          <p:cNvSpPr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937D434A-2430-4E25-9C00-77CFFCB59202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Point out that it's odd for 42.0 to be considered a real number, but it is.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1CA4690D-635C-49F4-B859-FE9E102B6474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 don't usually go through the expression on the right; I just show it very quickly and move on.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5A3EB33A-1A46-4E72-AB73-0A404ABF4C88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I don't usually go through the expression on the right; I just show it very quickly and move on.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FB3D4047-076C-4B4F-81D1-90D82D771F15}" type="slidenum">
              <a:rPr b="0" lang="en-US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Rectangle 7"/>
          <p:cNvSpPr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b">
            <a:noAutofit/>
          </a:bodyPr>
          <a:p>
            <a:pPr algn="r"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47E68E4C-BF11-4341-8D0D-666F39E2FD76}" type="slidenum">
              <a:rPr b="0" lang="en-US" sz="12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200" spc="-1" strike="noStrike">
                <a:solidFill>
                  <a:srgbClr val="000000"/>
                </a:solidFill>
                <a:latin typeface="Arial"/>
              </a:rPr>
              <a:t>What is 8 % 20?  It's 8, but students often say 0.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AutoShape 3"/>
          <p:cNvSpPr/>
          <p:nvPr/>
        </p:nvSpPr>
        <p:spPr>
          <a:xfrm>
            <a:off x="0" y="0"/>
            <a:ext cx="9144000" cy="1066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" name="Slide Number Placeholder 3"/>
          <p:cNvSpPr/>
          <p:nvPr/>
        </p:nvSpPr>
        <p:spPr>
          <a:xfrm>
            <a:off x="8229600" y="6356520"/>
            <a:ext cx="762120" cy="365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b">
            <a:noAutofit/>
          </a:bodyPr>
          <a:p>
            <a:pPr indent="0" algn="r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fld id="{DB2AD39D-2678-4B4B-8A99-F7A1A12FF13B}" type="slidenum">
              <a:rPr b="0" lang="en-US" sz="1200" spc="-1" strike="noStrike">
                <a:solidFill>
                  <a:srgbClr val="424242"/>
                </a:solidFill>
                <a:latin typeface="Verdana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/>
          <p:nvPr/>
        </p:nvSpPr>
        <p:spPr>
          <a:xfrm>
            <a:off x="0" y="0"/>
            <a:ext cx="9144000" cy="1390680"/>
          </a:xfrm>
          <a:prstGeom prst="roundRect">
            <a:avLst>
              <a:gd name="adj" fmla="val 111"/>
            </a:avLst>
          </a:prstGeom>
          <a:gradFill rotWithShape="0">
            <a:gsLst>
              <a:gs pos="0">
                <a:srgbClr val="244e72"/>
              </a:gs>
              <a:gs pos="100000">
                <a:srgbClr val="5a9fd4"/>
              </a:gs>
            </a:gsLst>
            <a:lin ang="4500000"/>
          </a:gra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anchor="ctr">
            <a:noAutofit/>
          </a:bodyPr>
          <a:p>
            <a:pPr>
              <a:lnSpc>
                <a:spcPct val="93000"/>
              </a:lnSpc>
              <a:tabLst>
                <a:tab algn="l" pos="0"/>
                <a:tab algn="l" pos="457200"/>
                <a:tab algn="l" pos="914400"/>
                <a:tab algn="l" pos="1371600"/>
                <a:tab algn="l" pos="1828800"/>
                <a:tab algn="l" pos="2286000"/>
                <a:tab algn="l" pos="2743200"/>
                <a:tab algn="l" pos="3200400"/>
                <a:tab algn="l" pos="3657600"/>
                <a:tab algn="l" pos="4114800"/>
                <a:tab algn="l" pos="4572000"/>
                <a:tab algn="l" pos="5029200"/>
                <a:tab algn="l" pos="5486400"/>
                <a:tab algn="l" pos="5943600"/>
                <a:tab algn="l" pos="6400800"/>
                <a:tab algn="l" pos="6858000"/>
                <a:tab algn="l" pos="7315200"/>
                <a:tab algn="l" pos="7772400"/>
                <a:tab algn="l" pos="8229600"/>
                <a:tab algn="l" pos="8686800"/>
                <a:tab algn="l" pos="91440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Click to edit the title text format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6800" bIns="4680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Click to edit the outline text format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Second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2" marL="914400" indent="-17460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3" marL="1203480" indent="-173160">
              <a:spcBef>
                <a:spcPts val="601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Fourth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4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Fifth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5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Sixth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6" marL="1596960" indent="-220680">
              <a:spcBef>
                <a:spcPts val="601"/>
              </a:spcBef>
              <a:buClr>
                <a:srgbClr val="000000"/>
              </a:buClr>
              <a:buFont typeface="Tahoma"/>
              <a:buChar char="»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Seventh Outline Level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7772400" cy="2286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000000"/>
                </a:solidFill>
                <a:latin typeface="Tahoma"/>
              </a:rPr>
              <a:t>Unit 1: Using Objects and Methods </a:t>
            </a:r>
            <a:r>
              <a:rPr b="1" lang="en-US" sz="3400" spc="-1" strike="noStrike">
                <a:solidFill>
                  <a:srgbClr val="000000"/>
                </a:solidFill>
                <a:latin typeface="Tahoma"/>
              </a:rPr>
              <a:t>Arithmetic Operations</a:t>
            </a:r>
            <a:endParaRPr b="1" lang="en-US" sz="3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1360440" y="4114800"/>
            <a:ext cx="6400800" cy="175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 fontScale="93333" lnSpcReduction="10000"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Adapted from: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1) Building Java Programs: A Back to Basics Approach 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by Stuart Reges and Marty Stepp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2) Runestone CSAwesome Curriculum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TextBox 4"/>
          <p:cNvSpPr/>
          <p:nvPr/>
        </p:nvSpPr>
        <p:spPr>
          <a:xfrm>
            <a:off x="169560" y="6248520"/>
            <a:ext cx="33566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https://longbaonguyen.github.io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TextBox 4"/>
          <p:cNvSpPr/>
          <p:nvPr/>
        </p:nvSpPr>
        <p:spPr>
          <a:xfrm>
            <a:off x="163800" y="5688000"/>
            <a:ext cx="685872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t">
            <a:spAutoFit/>
          </a:bodyPr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This work is licensed under the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Creative Commons Attribution-NonCommercial-ShareAlike 4.0 International License.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Precedence examples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5" name=""/>
          <p:cNvSpPr txBox="1"/>
          <p:nvPr/>
        </p:nvSpPr>
        <p:spPr>
          <a:xfrm>
            <a:off x="-360" y="1752120"/>
            <a:ext cx="4343400" cy="4343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628"/>
          </a:bodyPr>
          <a:p>
            <a:pPr marL="272880" indent="-272880">
              <a:lnSpc>
                <a:spcPct val="8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1 * 2 + 3 * 5 % 4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8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|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2</a:t>
            </a: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+ 3 * 5 % 4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8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|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2   +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15</a:t>
            </a: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% 4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8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\___/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   |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2   +    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3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8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\________/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| 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  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5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36" name="Rectangle 4"/>
          <p:cNvSpPr/>
          <p:nvPr/>
        </p:nvSpPr>
        <p:spPr>
          <a:xfrm>
            <a:off x="4800600" y="1752480"/>
            <a:ext cx="4343400" cy="43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ffffff"/>
              </a:buClr>
              <a:buSzPct val="60000"/>
              <a:buFont typeface="Wingdings" charset="2"/>
              <a:buChar char="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1 + 8 % 3 * 2 - 9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ffffff"/>
              </a:buClr>
              <a:buSzPct val="60000"/>
              <a:buFont typeface="Wingdings" charset="2"/>
              <a:buChar char="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    </a:t>
            </a: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\_/</a:t>
            </a:r>
            <a:br>
              <a:rPr sz="2400"/>
            </a:b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     |</a:t>
            </a:r>
            <a:br>
              <a:rPr sz="2400"/>
            </a:b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1 +   </a:t>
            </a:r>
            <a:r>
              <a:rPr b="1" lang="en-US" sz="2400" spc="-1" strike="noStrike">
                <a:solidFill>
                  <a:srgbClr val="800000"/>
                </a:solidFill>
                <a:latin typeface="Courier New"/>
              </a:rPr>
              <a:t>2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* 2 - 9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ffffff"/>
              </a:buClr>
              <a:buSzPct val="60000"/>
              <a:buFont typeface="Wingdings" charset="2"/>
              <a:buChar char="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      </a:t>
            </a: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\___/</a:t>
            </a:r>
            <a:br>
              <a:rPr sz="2400"/>
            </a:b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        |</a:t>
            </a:r>
            <a:br>
              <a:rPr sz="2400"/>
            </a:b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1 +     </a:t>
            </a:r>
            <a:r>
              <a:rPr b="1" lang="en-US" sz="2400" spc="-1" strike="noStrike">
                <a:solidFill>
                  <a:srgbClr val="800000"/>
                </a:solidFill>
                <a:latin typeface="Courier New"/>
              </a:rPr>
              <a:t> 4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- 9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ffffff"/>
              </a:buClr>
              <a:buSzPct val="60000"/>
              <a:buFont typeface="Wingdings" charset="2"/>
              <a:buChar char="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</a:t>
            </a: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\______/</a:t>
            </a:r>
            <a:br>
              <a:rPr sz="2400"/>
            </a:b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   |</a:t>
            </a:r>
            <a:br>
              <a:rPr sz="2400"/>
            </a:b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400" spc="-1" strike="noStrike">
                <a:solidFill>
                  <a:srgbClr val="800000"/>
                </a:solidFill>
                <a:latin typeface="Courier New"/>
              </a:rPr>
              <a:t>5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     - 9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lr>
                <a:srgbClr val="ffffff"/>
              </a:buClr>
              <a:buSzPct val="60000"/>
              <a:buFont typeface="Wingdings" charset="2"/>
              <a:buChar char="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    </a:t>
            </a: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\_________/</a:t>
            </a:r>
            <a:br>
              <a:rPr sz="2400"/>
            </a:br>
            <a:r>
              <a:rPr b="0" lang="en-US" sz="2400" spc="-1" strike="noStrike">
                <a:solidFill>
                  <a:srgbClr val="808080"/>
                </a:solidFill>
                <a:latin typeface="Courier New"/>
              </a:rPr>
              <a:t>          | </a:t>
            </a:r>
            <a:br>
              <a:rPr sz="2400"/>
            </a:b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          </a:t>
            </a:r>
            <a:r>
              <a:rPr b="1" lang="en-US" sz="2400" spc="-1" strike="noStrike">
                <a:solidFill>
                  <a:srgbClr val="800000"/>
                </a:solidFill>
                <a:latin typeface="Courier New"/>
              </a:rPr>
              <a:t>-4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iming>
    <p:tnLst>
      <p:par>
        <p:cTn id="129" dur="indefinite" restart="never" nodeType="tmRoot">
          <p:childTnLst>
            <p:seq>
              <p:cTn id="130" dur="indefinite" nodeType="mainSeq">
                <p:childTnLst>
                  <p:par>
                    <p:cTn id="131" nodeType="clickEffect" fill="hold">
                      <p:stCondLst>
                        <p:cond delay="indefinite"/>
                      </p:stCondLst>
                      <p:childTnLst>
                        <p:par>
                          <p:cTn id="13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nodeType="clickEffect" fill="hold">
                      <p:stCondLst>
                        <p:cond delay="indefinite"/>
                      </p:stCondLst>
                      <p:childTnLst>
                        <p:par>
                          <p:cTn id="1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3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nodeType="clickEffect" fill="hold">
                      <p:stCondLst>
                        <p:cond delay="indefinite"/>
                      </p:stCondLst>
                      <p:childTnLst>
                        <p:par>
                          <p:cTn id="1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4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nodeType="clickEffect" fill="hold">
                      <p:stCondLst>
                        <p:cond delay="indefinite"/>
                      </p:stCondLst>
                      <p:childTnLst>
                        <p:par>
                          <p:cTn id="1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nodeType="clickEffect" fill="hold">
                      <p:stCondLst>
                        <p:cond delay="indefinite"/>
                      </p:stCondLst>
                      <p:childTnLst>
                        <p:par>
                          <p:cTn id="15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5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nodeType="clickEffect" fill="hold">
                      <p:stCondLst>
                        <p:cond delay="indefinite"/>
                      </p:stCondLst>
                      <p:childTnLst>
                        <p:par>
                          <p:cTn id="16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nodeType="clickEffect" fill="hold">
                      <p:stCondLst>
                        <p:cond delay="indefinite"/>
                      </p:stCondLst>
                      <p:childTnLst>
                        <p:par>
                          <p:cTn id="1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6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nodeType="clickEffect" fill="hold">
                      <p:stCondLst>
                        <p:cond delay="indefinite"/>
                      </p:stCondLst>
                      <p:childTnLst>
                        <p:par>
                          <p:cTn id="17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Real numbers (type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double</a:t>
            </a: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)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8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Examples: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6.022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,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-42.0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, 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2.143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Placing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.0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or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.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after an integer makes it a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operators 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+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-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*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/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%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()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 all still work with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224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/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produces an exact answer: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15.0 / 2.0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7.5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spcBef>
                <a:spcPts val="224"/>
              </a:spcBef>
              <a:buClr>
                <a:srgbClr val="000000"/>
              </a:buClr>
              <a:buFont typeface="Tahoma"/>
              <a:buChar char="•"/>
              <a:tabLst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Precedence is the same: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before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*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/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%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before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+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-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Real number example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0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lnSpc>
                <a:spcPct val="9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2.0 * 2.4 + 2.25 * 4.0 / 2.0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\___/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|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4.8</a:t>
            </a: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 + 2.25 * 4.0 / 2.0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   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\___/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      |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4.8    +  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9.0</a:t>
            </a: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/ 2.0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      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\_____/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          |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4.8    +      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4.5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24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</a:t>
            </a: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\____________/</a:t>
            </a:r>
            <a:br>
              <a:rPr sz="2500"/>
            </a:br>
            <a:r>
              <a:rPr b="0" lang="en-US" sz="2500" spc="-1" strike="noStrike">
                <a:solidFill>
                  <a:srgbClr val="808080"/>
                </a:solidFill>
                <a:latin typeface="Courier New"/>
              </a:rPr>
              <a:t>             | </a:t>
            </a:r>
            <a:br>
              <a:rPr sz="2500"/>
            </a:br>
            <a:r>
              <a:rPr b="0" lang="en-US" sz="2500" spc="-1" strike="noStrike">
                <a:solidFill>
                  <a:srgbClr val="000000"/>
                </a:solidFill>
                <a:latin typeface="Courier New"/>
              </a:rPr>
              <a:t>            </a:t>
            </a:r>
            <a:r>
              <a:rPr b="1" lang="en-US" sz="2500" spc="-1" strike="noStrike">
                <a:solidFill>
                  <a:srgbClr val="800000"/>
                </a:solidFill>
                <a:latin typeface="Courier New"/>
              </a:rPr>
              <a:t>9.3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79" dur="indefinite" restart="never" nodeType="tmRoot">
          <p:childTnLst>
            <p:seq>
              <p:cTn id="180" dur="indefinite" nodeType="mainSeq">
                <p:childTnLst>
                  <p:par>
                    <p:cTn id="181" nodeType="clickEffect" fill="hold">
                      <p:stCondLst>
                        <p:cond delay="indefinite"/>
                      </p:stCondLst>
                      <p:childTnLst>
                        <p:par>
                          <p:cTn id="18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nodeType="clickEffect" fill="hold">
                      <p:stCondLst>
                        <p:cond delay="indefinite"/>
                      </p:stCondLst>
                      <p:childTnLst>
                        <p:par>
                          <p:cTn id="18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8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nodeType="clickEffect" fill="hold">
                      <p:stCondLst>
                        <p:cond delay="indefinite"/>
                      </p:stCondLst>
                      <p:childTnLst>
                        <p:par>
                          <p:cTn id="19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9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nodeType="clickEffect" fill="hold">
                      <p:stCondLst>
                        <p:cond delay="indefinite"/>
                      </p:stCondLst>
                      <p:childTnLst>
                        <p:par>
                          <p:cTn id="20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Mixing types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163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When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int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and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are mixed, the result is a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4.2 * 3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12.6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The conversion is per-operator, affecting only its operands.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lnSpc>
                <a:spcPct val="75000"/>
              </a:lnSpc>
              <a:spcBef>
                <a:spcPts val="224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5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7 / 3 * 1.2 + 3 / 2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5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</a:t>
            </a: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\_/</a:t>
            </a:r>
            <a:br>
              <a:rPr sz="2000"/>
            </a:b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 |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* 1.2 + 3 / 2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5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\___/</a:t>
            </a:r>
            <a:br>
              <a:rPr sz="2000"/>
            </a:b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    |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2.4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+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3 / 2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5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              </a:t>
            </a: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\_/</a:t>
            </a:r>
            <a:br>
              <a:rPr sz="2000"/>
            </a:b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               |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2.4     +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1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75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     </a:t>
            </a: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\________/</a:t>
            </a:r>
            <a:br>
              <a:rPr sz="2000"/>
            </a:br>
            <a:r>
              <a:rPr b="0" lang="en-US" sz="2000" spc="-1" strike="noStrike">
                <a:solidFill>
                  <a:srgbClr val="808080"/>
                </a:solidFill>
                <a:latin typeface="Courier New"/>
              </a:rPr>
              <a:t>          | 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</a:t>
            </a: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3.4</a:t>
            </a:r>
            <a:br>
              <a:rPr sz="2000"/>
            </a:br>
            <a:r>
              <a:rPr b="1" lang="en-US" sz="2000" spc="-1" strike="noStrike">
                <a:solidFill>
                  <a:srgbClr val="800000"/>
                </a:solidFill>
                <a:latin typeface="Courier New"/>
              </a:rPr>
              <a:t>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3 / 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above, not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1.5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43" name="Rectangle 3"/>
          <p:cNvSpPr/>
          <p:nvPr/>
        </p:nvSpPr>
        <p:spPr>
          <a:xfrm>
            <a:off x="4952880" y="2789280"/>
            <a:ext cx="4191120" cy="3687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272880" indent="-272880">
              <a:lnSpc>
                <a:spcPct val="75000"/>
              </a:lnSpc>
              <a:spcBef>
                <a:spcPts val="451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2.0 + 10 / 3 * 2.5 - 6 / 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75000"/>
              </a:lnSpc>
              <a:spcBef>
                <a:spcPts val="451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</a:t>
            </a: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\___/</a:t>
            </a:r>
            <a:br>
              <a:rPr sz="1800"/>
            </a:b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  |</a:t>
            </a:r>
            <a:br>
              <a:rPr sz="1800"/>
            </a:b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2.0 +    </a:t>
            </a:r>
            <a:r>
              <a:rPr b="1" lang="en-US" sz="1800" spc="-1" strike="noStrike">
                <a:solidFill>
                  <a:srgbClr val="800000"/>
                </a:solidFill>
                <a:latin typeface="Courier New"/>
              </a:rPr>
              <a:t>3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* 2.5 - 6 / 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75000"/>
              </a:lnSpc>
              <a:spcBef>
                <a:spcPts val="451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  </a:t>
            </a: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\_____/</a:t>
            </a:r>
            <a:br>
              <a:rPr sz="1800"/>
            </a:b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     |</a:t>
            </a:r>
            <a:br>
              <a:rPr sz="1800"/>
            </a:b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2.0 +      </a:t>
            </a:r>
            <a:r>
              <a:rPr b="1" lang="en-US" sz="1800" spc="-1" strike="noStrike">
                <a:solidFill>
                  <a:srgbClr val="800000"/>
                </a:solidFill>
                <a:latin typeface="Courier New"/>
              </a:rPr>
              <a:t>7.5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- 6 / 4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75000"/>
              </a:lnSpc>
              <a:spcBef>
                <a:spcPts val="451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               </a:t>
            </a: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\_/</a:t>
            </a:r>
            <a:br>
              <a:rPr sz="1800"/>
            </a:b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                |</a:t>
            </a:r>
            <a:br>
              <a:rPr sz="1800"/>
            </a:b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2.0 +      7.5     -   </a:t>
            </a:r>
            <a:r>
              <a:rPr b="1" lang="en-US" sz="1800" spc="-1" strike="noStrike">
                <a:solidFill>
                  <a:srgbClr val="800000"/>
                </a:solidFill>
                <a:latin typeface="Courier New"/>
              </a:rPr>
              <a:t>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75000"/>
              </a:lnSpc>
              <a:spcBef>
                <a:spcPts val="451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</a:t>
            </a: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\_________/</a:t>
            </a:r>
            <a:br>
              <a:rPr sz="1800"/>
            </a:b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| </a:t>
            </a:r>
            <a:br>
              <a:rPr sz="1800"/>
            </a:b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1" lang="en-US" sz="1800" spc="-1" strike="noStrike">
                <a:solidFill>
                  <a:srgbClr val="800000"/>
                </a:solidFill>
                <a:latin typeface="Courier New"/>
              </a:rPr>
              <a:t>9.5</a:t>
            </a: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   -   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75000"/>
              </a:lnSpc>
              <a:spcBef>
                <a:spcPts val="451"/>
              </a:spcBef>
              <a:buClr>
                <a:srgbClr val="ffffff"/>
              </a:buClr>
              <a:buFont typeface="Courier New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</a:t>
            </a: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\______________/</a:t>
            </a:r>
            <a:br>
              <a:rPr sz="1800"/>
            </a:br>
            <a:r>
              <a:rPr b="0" lang="en-US" sz="1800" spc="-1" strike="noStrike">
                <a:solidFill>
                  <a:srgbClr val="808080"/>
                </a:solidFill>
                <a:latin typeface="Courier New"/>
              </a:rPr>
              <a:t>               | </a:t>
            </a:r>
            <a:br>
              <a:rPr sz="1800"/>
            </a:br>
            <a:r>
              <a:rPr b="0" lang="en-US" sz="1800" spc="-1" strike="noStrike">
                <a:solidFill>
                  <a:srgbClr val="000000"/>
                </a:solidFill>
                <a:latin typeface="Courier New"/>
              </a:rPr>
              <a:t>              </a:t>
            </a:r>
            <a:r>
              <a:rPr b="1" lang="en-US" sz="1800" spc="-1" strike="noStrike">
                <a:solidFill>
                  <a:srgbClr val="800000"/>
                </a:solidFill>
                <a:latin typeface="Courier New"/>
              </a:rPr>
              <a:t>8.5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5" dur="indefinite" restart="never" nodeType="tmRoot">
          <p:childTnLst>
            <p:seq>
              <p:cTn id="206" dur="indefinite" nodeType="mainSeq">
                <p:childTnLst>
                  <p:par>
                    <p:cTn id="207" nodeType="clickEffect" fill="hold">
                      <p:stCondLst>
                        <p:cond delay="indefinite"/>
                      </p:stCondLst>
                      <p:childTnLst>
                        <p:par>
                          <p:cTn id="20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0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nodeType="clickEffect" fill="hold">
                      <p:stCondLst>
                        <p:cond delay="indefinite"/>
                      </p:stCondLst>
                      <p:childTnLst>
                        <p:par>
                          <p:cTn id="2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nodeType="clickEffect" fill="hold">
                      <p:stCondLst>
                        <p:cond delay="indefinite"/>
                      </p:stCondLst>
                      <p:childTnLst>
                        <p:par>
                          <p:cTn id="22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nodeType="clickEffect" fill="hold">
                      <p:stCondLst>
                        <p:cond delay="indefinite"/>
                      </p:stCondLst>
                      <p:childTnLst>
                        <p:par>
                          <p:cTn id="22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2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4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nodeType="clickEffect" fill="hold">
                      <p:stCondLst>
                        <p:cond delay="indefinite"/>
                      </p:stCondLst>
                      <p:childTnLst>
                        <p:par>
                          <p:cTn id="23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3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nodeType="clickEffect" fill="hold">
                      <p:stCondLst>
                        <p:cond delay="indefinite"/>
                      </p:stCondLst>
                      <p:childTnLst>
                        <p:par>
                          <p:cTn id="23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39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nodeType="clickEffect" fill="hold">
                      <p:stCondLst>
                        <p:cond delay="indefinite"/>
                      </p:stCondLst>
                      <p:childTnLst>
                        <p:par>
                          <p:cTn id="24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45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nodeType="clickEffect" fill="hold">
                      <p:stCondLst>
                        <p:cond delay="indefinite"/>
                      </p:stCondLst>
                      <p:childTnLst>
                        <p:par>
                          <p:cTn id="2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1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nodeType="clickEffect" fill="hold">
                      <p:stCondLst>
                        <p:cond delay="indefinite"/>
                      </p:stCondLst>
                      <p:childTnLst>
                        <p:par>
                          <p:cTn id="25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57" nodeType="clickEffect" fill="hold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Type casting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8294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type cast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conversion from one type to another.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To promote an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into a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to get exact division from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/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To truncate a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from a real number to an integer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Syntax: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type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)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expression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Examples: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result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(double)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19 / 5;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3.8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result2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(int)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result;   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8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(int)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Math.pow(10, 3);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1000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61" dur="indefinite" restart="never" nodeType="tmRoot">
          <p:childTnLst>
            <p:seq>
              <p:cTn id="262" dur="indefinite" nodeType="mainSeq">
                <p:childTnLst>
                  <p:par>
                    <p:cTn id="263" nodeType="clickEffect" fill="hold">
                      <p:stCondLst>
                        <p:cond delay="indefinite"/>
                      </p:stCondLst>
                      <p:childTnLst>
                        <p:par>
                          <p:cTn id="26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nodeType="clickEffect" fill="hold">
                      <p:stCondLst>
                        <p:cond delay="indefinite"/>
                      </p:stCondLst>
                      <p:childTnLst>
                        <p:par>
                          <p:cTn id="27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7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More about type casting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Type casting has high precedence and only casts the item immediately next to it.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x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(double)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1 + 1 / 2;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1.0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y = 1 +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(double)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1 / 2;       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1.5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0">
              <a:spcBef>
                <a:spcPts val="550"/>
              </a:spcBef>
              <a:buNone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can use parentheses to force evaluation order.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average =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(double)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(a + b + c) / 3;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  <a:ea typeface="Tahoma"/>
              </a:rPr>
              <a:t>The code above cast the sum (a + b + c) into a double.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 conversion to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can be achieved in other ways.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average = 1.0 * (a + b + c) / 3;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79" dur="indefinite" restart="never" nodeType="tmRoot">
          <p:childTnLst>
            <p:seq>
              <p:cTn id="280" dur="indefinite" nodeType="mainSeq">
                <p:childTnLst>
                  <p:par>
                    <p:cTn id="281" nodeType="clickEffect" fill="hold">
                      <p:stCondLst>
                        <p:cond delay="indefinite"/>
                      </p:stCondLst>
                      <p:childTnLst>
                        <p:par>
                          <p:cTn id="28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8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nodeType="clickEffect" fill="hold">
                      <p:stCondLst>
                        <p:cond delay="indefinite"/>
                      </p:stCondLst>
                      <p:childTnLst>
                        <p:par>
                          <p:cTn id="29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nodeType="clickEffect" fill="hold">
                      <p:stCondLst>
                        <p:cond delay="indefinite"/>
                      </p:stCondLst>
                      <p:childTnLst>
                        <p:par>
                          <p:cTn id="2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2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Casting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class Test{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System.out.println(1 / 3);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System.out.println(1.0 / 3);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System.out.println(1 / 3.0);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System.out.println((double) 1 / 3);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0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0.3333333333333333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0.3333333333333333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0.3333333333333333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Casting Example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 x = 4 / 3;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 y = (double)(125/10);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double z = (double) 28 / 5;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System.out.println(x + “ ” + y + “ ” + z);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1.0 12.0 5.6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03" dur="indefinite" restart="never" nodeType="tmRoot">
          <p:childTnLst>
            <p:seq>
              <p:cTn id="304" dur="indefinite" nodeType="mainSeq">
                <p:childTnLst>
                  <p:par>
                    <p:cTn id="305" nodeType="clickEffect" fill="hold">
                      <p:stCondLst>
                        <p:cond delay="indefinite"/>
                      </p:stCondLst>
                      <p:childTnLst>
                        <p:par>
                          <p:cTn id="30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0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000" spc="-1" strike="noStrike">
                <a:solidFill>
                  <a:srgbClr val="ffffff"/>
                </a:solidFill>
                <a:latin typeface="Tahoma"/>
              </a:rPr>
              <a:t>Round to the nearest integer</a:t>
            </a:r>
            <a:endParaRPr b="1" lang="en-US" sz="40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8294" lnSpcReduction="10000"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casting can be used to round a number to its nearest integer 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224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double number = 7.0 / 3;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round a positive number to its nearest integer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int nearestInt = (int)(number + 0.5); 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double negNumber = -20.0 / 3;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Tahoma"/>
              </a:rPr>
              <a:t>// round a negative number to its nearest integer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int nearestNegInt = (int)(negNumber – 0.5);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What is the value of nearestInt and nearestNegInt?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Answer: 2 and -7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Increment and decrement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343080" indent="-343080" algn="ctr">
              <a:lnSpc>
                <a:spcPct val="90000"/>
              </a:lnSpc>
              <a:spcBef>
                <a:spcPts val="601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shortcuts to increase or decrease a variable's value by 1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343080" indent="-343080">
              <a:lnSpc>
                <a:spcPct val="90000"/>
              </a:lnSpc>
              <a:spcBef>
                <a:spcPts val="601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 u="sng">
                <a:solidFill>
                  <a:srgbClr val="000000"/>
                </a:solidFill>
                <a:uFillTx/>
                <a:latin typeface="Tahoma"/>
              </a:rPr>
              <a:t>Shorthand</a:t>
            </a:r>
            <a:r>
              <a:rPr b="1" i="1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 u="sng">
                <a:solidFill>
                  <a:srgbClr val="000000"/>
                </a:solidFill>
                <a:uFillTx/>
                <a:latin typeface="Tahoma"/>
              </a:rPr>
              <a:t>Equivalent longer version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++;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+ 1;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--;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- 1;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2;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x++;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x = x + 1;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x now stores 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224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double gpa = 2.5;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gpa--;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gpa = gpa - 1;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80000"/>
              </a:lnSpc>
              <a:spcBef>
                <a:spcPts val="550"/>
              </a:spcBef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gpa now stores 1.5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Expressions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1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expression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A value or operation that computes a value.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buClr>
                <a:srgbClr val="000000"/>
              </a:buClr>
              <a:buFont typeface="Tahoma"/>
              <a:buChar char="–"/>
              <a:tabLst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Examples: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 + 4 * 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(7 + 2) * 6 / 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tabLst>
                <a:tab algn="l" pos="0"/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42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buClr>
                <a:srgbClr val="000000"/>
              </a:buClr>
              <a:buFont typeface="Tahoma"/>
              <a:buChar char="–"/>
              <a:tabLst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simplest expression is a 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literal value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 complex expression can use operators and parentheses.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tabLst>
                <a:tab algn="l" pos="0"/>
                <a:tab algn="l" pos="1376280"/>
                <a:tab algn="l" pos="25146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Modify-and-assign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2463"/>
          </a:bodyPr>
          <a:p>
            <a:pPr marL="343080" indent="-343080" algn="ctr">
              <a:spcBef>
                <a:spcPts val="624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i="1" lang="en-US" sz="2500" spc="-1" strike="noStrike">
                <a:solidFill>
                  <a:srgbClr val="000000"/>
                </a:solidFill>
                <a:latin typeface="Tahoma"/>
              </a:rPr>
              <a:t>shortcuts to modify a variable's value</a:t>
            </a:r>
            <a:endParaRPr b="0" lang="en-US" sz="25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spcBef>
                <a:spcPts val="451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 u="sng">
                <a:solidFill>
                  <a:srgbClr val="000000"/>
                </a:solidFill>
                <a:uFillTx/>
                <a:latin typeface="Tahoma"/>
              </a:rPr>
              <a:t>Shorthand</a:t>
            </a:r>
            <a:r>
              <a:rPr b="1" i="1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 u="sng">
                <a:solidFill>
                  <a:srgbClr val="000000"/>
                </a:solidFill>
                <a:uFillTx/>
                <a:latin typeface="Tahoma"/>
              </a:rPr>
              <a:t>Equivalent longer version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+=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+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-=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-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*=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*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/=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/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%=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=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variable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%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value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6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x += 3;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x = x + 3;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gpa -= 0.5;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gpa = gpa - 0.5;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224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number *= 2;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// number = number * 2;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58" name="Line 4"/>
          <p:cNvSpPr/>
          <p:nvPr/>
        </p:nvSpPr>
        <p:spPr>
          <a:xfrm>
            <a:off x="3886200" y="2133720"/>
            <a:ext cx="0" cy="19047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Code Tracing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What are the values of x, y and z after tracing through the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following code?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x = 0;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y = 5;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z = 1;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x++;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y -= 3;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z = x + z;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x = y * z;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y %= 2;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z--;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8080"/>
                </a:solidFill>
                <a:latin typeface="Courier New"/>
              </a:rPr>
              <a:t>Answer: x = 4, y = 0, z = 1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743040" indent="-285840">
              <a:lnSpc>
                <a:spcPct val="90000"/>
              </a:lnSpc>
              <a:spcBef>
                <a:spcPts val="550"/>
              </a:spcBef>
              <a:buNone/>
              <a:tabLst>
                <a:tab algn="l" pos="0"/>
                <a:tab algn="l" pos="411336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Mystery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76320" y="1142640"/>
            <a:ext cx="8991360" cy="5638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 fontScale="93713" lnSpcReduction="10000"/>
          </a:bodyPr>
          <a:p>
            <a:pPr indent="0"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Explain the values of the variables mystery1, mystery2 and mystery3.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System.out.print("Enter a 3-digit number: ");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num = console.nextInt();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mystery1 = num % 10;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mystery2 = num / 10 % 10;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int mystery3 = num / 100;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Answer: mystery1 is the ones digit, mystery2 is the tens digit and mystery3 is the hundreds digit of num. For example if num is 159,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mystery1 = 6, mystery2 = 5 and mystery3 = 1.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550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311" dur="indefinite" restart="never" nodeType="tmRoot">
          <p:childTnLst>
            <p:seq>
              <p:cTn id="312" dur="indefinite" nodeType="mainSeq">
                <p:childTnLst>
                  <p:par>
                    <p:cTn id="313" nodeType="clickEffect" fill="hold">
                      <p:stCondLst>
                        <p:cond delay="indefinite"/>
                      </p:stCondLst>
                      <p:childTnLst>
                        <p:par>
                          <p:cTn id="31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4" name=""/>
          <p:cNvSpPr txBox="1"/>
          <p:nvPr/>
        </p:nvSpPr>
        <p:spPr>
          <a:xfrm>
            <a:off x="151920" y="1294920"/>
            <a:ext cx="8991720" cy="57913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marL="231840" indent="-231840"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You may also use Math.pow(base, exponent). Math.pow(2, 3) is 8.0.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pic>
        <p:nvPicPr>
          <p:cNvPr id="65" name="Picture 2" descr=""/>
          <p:cNvPicPr/>
          <p:nvPr/>
        </p:nvPicPr>
        <p:blipFill>
          <a:blip r:embed="rId1"/>
          <a:stretch/>
        </p:blipFill>
        <p:spPr>
          <a:xfrm>
            <a:off x="152280" y="1138320"/>
            <a:ext cx="7925040" cy="465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7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example, if the list is {78,80,77}.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Sample Output: </a:t>
            </a:r>
            <a:r>
              <a:rPr b="0" lang="en-US" sz="2400" spc="-1" strike="noStrike">
                <a:solidFill>
                  <a:srgbClr val="ff0000"/>
                </a:solidFill>
                <a:latin typeface="Tahoma"/>
              </a:rPr>
              <a:t>(Use Scanner for inputs)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Enter grade: 78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Enter grade: 80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Enter grade: 77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Average =78.33333333333333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Variance = 1.5555555555555556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Standard deviation = 1.247219128924647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1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69" name=""/>
          <p:cNvSpPr txBox="1"/>
          <p:nvPr/>
        </p:nvSpPr>
        <p:spPr>
          <a:xfrm>
            <a:off x="0" y="1142640"/>
            <a:ext cx="9144000" cy="5715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/>
          </a:bodyPr>
          <a:p>
            <a:pPr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Create a new repl on repl.it and follow the comments below to write a program that compute some statistics.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public class Statistics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public static void main(String[] args)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/* 1. Declare 3 int variables for grades and use Scanner for inputs.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2. Declare an int variable for the sum of the grades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3. Declare a double variable for the average of the grades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4. Write a formula to calculate the sum of the 3 grades 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5. Write a formula to calculate the average of the 3 grades from the       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sum using division and type casting.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6. Print out the average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7. Declare a double variable and calculate the variance 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8. Declare a double variable to compute the standard deviation. 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9. Print out the variance and standard deviation. 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*/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  </a:t>
            </a: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6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00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6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Lab 2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1" name=""/>
          <p:cNvSpPr txBox="1"/>
          <p:nvPr/>
        </p:nvSpPr>
        <p:spPr>
          <a:xfrm>
            <a:off x="151920" y="1295280"/>
            <a:ext cx="8991720" cy="5562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Use the following template(or something similar) to write a program that gives exact change with the least number of coins for a given number of cents.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import java.util.*;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Scanner console = new Scanner(System.in);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totalCents = console.nextInt();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b05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int quarters, dimes, nickels, pennies;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…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..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// your code here.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Suppose that the input above is 137. Then the output would be: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Output: 5 quarters, 1 dimes, 0 nickels, 2 pennies. 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499"/>
              </a:spcBef>
              <a:tabLst>
                <a:tab algn="l" pos="0"/>
                <a:tab algn="l" pos="320508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References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7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For more tutorials/lecture notes in Java, Python, game programming, artificial intelligence with neural networks: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https://longbaonguyen.github.io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  <p:sp>
        <p:nvSpPr>
          <p:cNvPr id="74" name="Rectangle 1"/>
          <p:cNvSpPr/>
          <p:nvPr/>
        </p:nvSpPr>
        <p:spPr>
          <a:xfrm>
            <a:off x="228600" y="1447920"/>
            <a:ext cx="845820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spAutoFit/>
          </a:bodyPr>
          <a:p>
            <a:pPr marL="343080" indent="-343080">
              <a:buClr>
                <a:srgbClr val="000000"/>
              </a:buClr>
              <a:buFont typeface="Arial"/>
              <a:buAutoNum type="arabicParenR"/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Building Java Programs: A Back to Basics Approach by Stuart Reges and Marty Stepp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2) Runestone CSAwesome Curriculum: https://runestone.academy/runestone/books/published/csawesome/index.html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Arithmetic operators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operator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Combines multiple values or expressions.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224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ffffff"/>
              </a:buClr>
              <a:buFont typeface="Courier New"/>
              <a:buChar char="–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+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addition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ffffff"/>
              </a:buClr>
              <a:buFont typeface="Courier New"/>
              <a:buChar char="–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-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subtraction (or negation)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ffffff"/>
              </a:buClr>
              <a:buFont typeface="Courier New"/>
              <a:buChar char="–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*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multiplication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ffffff"/>
              </a:buClr>
              <a:buFont typeface="Courier New"/>
              <a:buChar char="–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/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division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ffffff"/>
              </a:buClr>
              <a:buFont typeface="Courier New"/>
              <a:buChar char="–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%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modulus (a.k.a. remainder)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As a program runs, its expressions are </a:t>
            </a:r>
            <a:r>
              <a:rPr b="0" i="1" lang="en-US" sz="2400" spc="-1" strike="noStrike">
                <a:solidFill>
                  <a:srgbClr val="000000"/>
                </a:solidFill>
                <a:latin typeface="Tahoma"/>
              </a:rPr>
              <a:t>evaluated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 + 1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evaluates to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System.out.println(3 * 4);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prints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12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2" marL="1143000" indent="-228600">
              <a:lnSpc>
                <a:spcPct val="110000"/>
              </a:lnSpc>
              <a:spcBef>
                <a:spcPts val="499"/>
              </a:spcBef>
              <a:buClr>
                <a:srgbClr val="000000"/>
              </a:buClr>
              <a:buFont typeface="Tahoma"/>
              <a:buChar char="•"/>
              <a:tabLst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How would we print the text 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3 * 4</a:t>
            </a:r>
            <a:r>
              <a:rPr b="0" lang="en-US" sz="2000" spc="-1" strike="noStrike">
                <a:solidFill>
                  <a:srgbClr val="000000"/>
                </a:solidFill>
                <a:latin typeface="Tahoma"/>
              </a:rPr>
              <a:t> ?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nodeType="clickEffect" fill="hold">
                      <p:stCondLst>
                        <p:cond delay="indefinite"/>
                      </p:stCondLst>
                      <p:childTnLst>
                        <p:par>
                          <p:cTn id="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Integer division with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/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294" lnSpcReduction="10000"/>
          </a:bodyPr>
          <a:p>
            <a:pPr marL="272880" indent="-272880"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When we divide integers, the quotient is also an integer. 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14 / 4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3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, not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3.5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  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3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          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   4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                  </a:t>
            </a:r>
            <a:r>
              <a:rPr b="1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    52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4 ) 14           10 ) 45               27 ) 1425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</a:t>
            </a:r>
            <a:r>
              <a:rPr b="0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12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        </a:t>
            </a:r>
            <a:r>
              <a:rPr b="0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40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            </a:t>
            </a:r>
            <a:r>
              <a:rPr b="0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135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2                 5                      75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                                         </a:t>
            </a:r>
            <a:r>
              <a:rPr b="0" lang="en-US" sz="2200" spc="-1" strike="noStrike" u="sng">
                <a:solidFill>
                  <a:srgbClr val="000000"/>
                </a:solidFill>
                <a:uFillTx/>
                <a:latin typeface="Courier New"/>
              </a:rPr>
              <a:t>54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                                              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21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More examples: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	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32 / 5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6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84 / 10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8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156 / 100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Dividing by 0 causes an error when your program runs. This error is also called an </a:t>
            </a:r>
            <a:r>
              <a:rPr b="1" lang="en-US" sz="2200" spc="-1" strike="noStrike">
                <a:solidFill>
                  <a:srgbClr val="000000"/>
                </a:solidFill>
                <a:latin typeface="Tahoma"/>
              </a:rPr>
              <a:t>ArithmeticException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2860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" dur="indefinite" restart="never" nodeType="tmRoot">
          <p:childTnLst>
            <p:seq>
              <p:cTn id="14" dur="indefinite" nodeType="mainSeq">
                <p:childTnLst>
                  <p:par>
                    <p:cTn id="15" nodeType="clickEffect" fill="hold">
                      <p:stCondLst>
                        <p:cond delay="indefinite"/>
                      </p:stCondLst>
                      <p:childTnLst>
                        <p:par>
                          <p:cTn id="1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Integer remainder with </a:t>
            </a:r>
            <a:r>
              <a:rPr b="1" lang="en-US" sz="4400" spc="-1" strike="noStrike">
                <a:solidFill>
                  <a:srgbClr val="ffffff"/>
                </a:solidFill>
                <a:latin typeface="Courier New"/>
              </a:rPr>
              <a:t>%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5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 lnSpcReduction="10000"/>
          </a:bodyPr>
          <a:p>
            <a:pPr marL="272880" indent="-272880">
              <a:spcBef>
                <a:spcPts val="550"/>
              </a:spcBef>
              <a:buClr>
                <a:srgbClr val="000000"/>
              </a:buClr>
              <a:buFont typeface="Tahoma"/>
              <a:buChar char="•"/>
              <a:tabLst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The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%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operator computes the remainder from integer division.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14 % 4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00000"/>
              </a:lnSpc>
              <a:spcBef>
                <a:spcPts val="499"/>
              </a:spcBef>
              <a:buClr>
                <a:srgbClr val="000000"/>
              </a:buClr>
              <a:buFont typeface="Courier New"/>
              <a:buChar char="–"/>
              <a:tabLst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218 % 5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3</a:t>
            </a:r>
            <a:br>
              <a:rPr sz="800"/>
            </a:br>
            <a:r>
              <a:rPr b="0" lang="en-US" sz="800" spc="-1" strike="noStrike">
                <a:solidFill>
                  <a:srgbClr val="000000"/>
                </a:solidFill>
                <a:latin typeface="Courier New"/>
              </a:rPr>
              <a:t> </a:t>
            </a:r>
            <a:br>
              <a:rPr sz="8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Courier New"/>
              </a:rPr>
              <a:t>   3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   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Courier New"/>
              </a:rPr>
              <a:t>   43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4 ) 14              5 ) 218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Courier New"/>
              </a:rPr>
              <a:t>12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     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Courier New"/>
              </a:rPr>
              <a:t>20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2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       18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                </a:t>
            </a:r>
            <a:r>
              <a:rPr b="0" lang="en-US" sz="2000" spc="-1" strike="noStrike" u="sng">
                <a:solidFill>
                  <a:srgbClr val="000000"/>
                </a:solidFill>
                <a:uFillTx/>
                <a:latin typeface="Courier New"/>
              </a:rPr>
              <a:t>15</a:t>
            </a:r>
            <a:br>
              <a:rPr sz="2000"/>
            </a:b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                             </a:t>
            </a:r>
            <a:r>
              <a:rPr b="1" lang="en-US" sz="2000" spc="-1" strike="noStrike">
                <a:solidFill>
                  <a:srgbClr val="000000"/>
                </a:solidFill>
                <a:latin typeface="Courier New"/>
              </a:rPr>
              <a:t>3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201"/>
              </a:spcBef>
              <a:tabLst>
                <a:tab algn="l" pos="0"/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90000"/>
              </a:lnSpc>
              <a:spcBef>
                <a:spcPts val="201"/>
              </a:spcBef>
              <a:tabLst>
                <a:tab algn="l" pos="0"/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800" spc="-1" strike="noStrike">
              <a:solidFill>
                <a:srgbClr val="000000"/>
              </a:solidFill>
              <a:latin typeface="Tahoma"/>
            </a:endParaRPr>
          </a:p>
          <a:p>
            <a:pPr marL="272880" indent="-272880">
              <a:lnSpc>
                <a:spcPct val="11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Applications of 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%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 operator: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Obtain last digit of a number:</a:t>
            </a:r>
            <a:r>
              <a:rPr b="0" i="1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230857 % 10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7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Obtain last 4 digits: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658236489 % 10000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6489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2290680"/>
                <a:tab algn="l" pos="479916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See whether a number is odd: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7 % 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,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42 % 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0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nodeType="clickEffect" fill="hold">
                      <p:stCondLst>
                        <p:cond delay="indefinite"/>
                      </p:stCondLst>
                      <p:childTnLst>
                        <p:par>
                          <p:cTn id="3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3" dur="1000"/>
                                        <p:tgtEl>
                                          <p:spTgt spid="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6" dur="1000"/>
                                        <p:tgtEl>
                                          <p:spTgt spid="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9" dur="1000"/>
                                        <p:tgtEl>
                                          <p:spTgt spid="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2" dur="1000"/>
                                        <p:tgtEl>
                                          <p:spTgt spid="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% Example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151920" y="1294920"/>
            <a:ext cx="8991720" cy="5410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public static void main(String[] args){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System.out.println(14 / 5 + " " + -3 / 2);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System.out.println(45 % 6 + " " + 2 % 2);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System.out.println(0 % 10 + " " + 11 % 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System.out.println(8 % 10);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0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Output: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2 -1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3 0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0 ArithmeticException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  <a:p>
            <a:pPr indent="0">
              <a:spcBef>
                <a:spcPts val="451"/>
              </a:spcBef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Tahoma"/>
              </a:rPr>
              <a:t>8</a:t>
            </a:r>
            <a:endParaRPr b="0" lang="en-US" sz="18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nodeType="clickEffect" fill="hold">
                      <p:stCondLst>
                        <p:cond delay="indefinite"/>
                      </p:stCondLst>
                      <p:childTnLst>
                        <p:par>
                          <p:cTn id="4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nodeType="clickEffect" fill="hold">
                      <p:stCondLst>
                        <p:cond delay="indefinite"/>
                      </p:stCondLst>
                      <p:childTnLst>
                        <p:par>
                          <p:cTn id="5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nodeType="clickEffect" fill="hold">
                      <p:stCondLst>
                        <p:cond delay="indefinite"/>
                      </p:stCondLst>
                      <p:childTnLst>
                        <p:par>
                          <p:cTn id="5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nodeType="clickEffect" fill="hold">
                      <p:stCondLst>
                        <p:cond delay="indefinite"/>
                      </p:stCondLst>
                      <p:childTnLst>
                        <p:par>
                          <p:cTn id="5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nodeType="clickEffect" fill="hold">
                      <p:stCondLst>
                        <p:cond delay="indefinite"/>
                      </p:stCondLst>
                      <p:childTnLst>
                        <p:par>
                          <p:cTn id="6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Expressions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29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294" lnSpcReduction="10000"/>
          </a:bodyPr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Find the exact change for 137 cents using quarters, dimes,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nickels and cents. Use the least number of coins.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How many quarters? 137 / 25 = 5 quarters (Integer Division!)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What’s leftover? 137 % 25 = 12 cents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How many dimes? 12 / 10 = 1 dime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What’s leftover? 12 % 10 = 2 cents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How many nickels? 2 / 5 = 0 nickels.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What’s leftover? 2 % 5 = 2 cents.   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How many pennies? 2 / 1 = 2 pennies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25320" indent="-279360">
              <a:lnSpc>
                <a:spcPct val="9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nodeType="clickEffect" fill="hold">
                      <p:stCondLst>
                        <p:cond delay="indefinite"/>
                      </p:stCondLst>
                      <p:childTnLst>
                        <p:par>
                          <p:cTn id="6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nodeType="clickEffect" fill="hold">
                      <p:stCondLst>
                        <p:cond delay="indefinite"/>
                      </p:stCondLst>
                      <p:childTnLst>
                        <p:par>
                          <p:cTn id="7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nodeType="clickEffect" fill="hold">
                      <p:stCondLst>
                        <p:cond delay="indefinite"/>
                      </p:stCondLst>
                      <p:childTnLst>
                        <p:par>
                          <p:cTn id="76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nodeType="clickEffect" fill="hold">
                      <p:stCondLst>
                        <p:cond delay="indefinite"/>
                      </p:stCondLst>
                      <p:childTnLst>
                        <p:par>
                          <p:cTn id="8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nodeType="clickEffect" fill="hold">
                      <p:stCondLst>
                        <p:cond delay="indefinite"/>
                      </p:stCondLst>
                      <p:childTnLst>
                        <p:par>
                          <p:cTn id="84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nodeType="clickEffect" fill="hold">
                      <p:stCondLst>
                        <p:cond delay="indefinite"/>
                      </p:stCondLst>
                      <p:childTnLst>
                        <p:par>
                          <p:cTn id="8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8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nodeType="clickEffect" fill="hold">
                      <p:stCondLst>
                        <p:cond delay="indefinite"/>
                      </p:stCondLst>
                      <p:childTnLst>
                        <p:par>
                          <p:cTn id="9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Even or Odd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713" lnSpcReduction="10000"/>
          </a:bodyPr>
          <a:p>
            <a:pPr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An important use of the % operator is to test for divisibility. For example, is a number even or odd? Is a number a multiple of 3?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b050"/>
                </a:solidFill>
                <a:latin typeface="Courier New"/>
              </a:rPr>
              <a:t>// a number is even if it has no remainder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b050"/>
                </a:solidFill>
                <a:latin typeface="Courier New"/>
              </a:rPr>
              <a:t>// when divided by 2.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if(number % 2 == 0){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…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b050"/>
                </a:solidFill>
                <a:latin typeface="Courier New"/>
              </a:rPr>
              <a:t>// multiple of 3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if(number % 3 == 0){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…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400" spc="-1" strike="noStrike">
                <a:solidFill>
                  <a:srgbClr val="000000"/>
                </a:solidFill>
                <a:latin typeface="Courier New"/>
              </a:rPr>
              <a:t>}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>
              <a:spcBef>
                <a:spcPts val="601"/>
              </a:spcBef>
              <a:tabLst>
                <a:tab algn="l" pos="0"/>
                <a:tab algn="l" pos="137628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5" dur="indefinite" restart="never" nodeType="tmRoot">
          <p:childTnLst>
            <p:seq>
              <p:cTn id="96" dur="indefinite" nodeType="mainSeq">
                <p:childTnLst>
                  <p:par>
                    <p:cTn id="97" nodeType="clickEffect" fill="hold">
                      <p:stCondLst>
                        <p:cond delay="indefinite"/>
                      </p:stCondLst>
                      <p:childTnLst>
                        <p:par>
                          <p:cTn id="98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9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nodeType="clickEffect" fill="hold">
                      <p:stCondLst>
                        <p:cond delay="indefinite"/>
                      </p:stCondLst>
                      <p:childTnLst>
                        <p:par>
                          <p:cTn id="110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1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-36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0" rIns="0" tIns="45720" bIns="0" anchor="b">
            <a:noAutofit/>
          </a:bodyPr>
          <a:p>
            <a:pPr indent="0" algn="ctr">
              <a:buNone/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4400" spc="-1" strike="noStrike">
                <a:solidFill>
                  <a:srgbClr val="ffffff"/>
                </a:solidFill>
                <a:latin typeface="Tahoma"/>
              </a:rPr>
              <a:t>Precedence</a:t>
            </a:r>
            <a:endParaRPr b="1" lang="en-US" sz="4400" spc="-1" strike="noStrike">
              <a:solidFill>
                <a:srgbClr val="ffffff"/>
              </a:solidFill>
              <a:latin typeface="Tahoma"/>
            </a:endParaRPr>
          </a:p>
        </p:txBody>
      </p:sp>
      <p:sp>
        <p:nvSpPr>
          <p:cNvPr id="33" name=""/>
          <p:cNvSpPr txBox="1"/>
          <p:nvPr/>
        </p:nvSpPr>
        <p:spPr>
          <a:xfrm>
            <a:off x="151920" y="1295280"/>
            <a:ext cx="8991720" cy="51818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9548"/>
          </a:bodyPr>
          <a:p>
            <a:pPr marL="272880" indent="-272880">
              <a:lnSpc>
                <a:spcPct val="90000"/>
              </a:lnSpc>
              <a:spcBef>
                <a:spcPts val="601"/>
              </a:spcBef>
              <a:buClr>
                <a:srgbClr val="000000"/>
              </a:buClr>
              <a:buFont typeface="Tahoma"/>
              <a:buChar char="•"/>
              <a:tabLst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Tahoma"/>
              </a:rPr>
              <a:t>precedence</a:t>
            </a:r>
            <a:r>
              <a:rPr b="0" lang="en-US" sz="2400" spc="-1" strike="noStrike">
                <a:solidFill>
                  <a:srgbClr val="000000"/>
                </a:solidFill>
                <a:latin typeface="Tahoma"/>
              </a:rPr>
              <a:t>: Order in which operators are evaluated.</a:t>
            </a:r>
            <a:endParaRPr b="0" lang="en-US" sz="24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Generally operators evaluate left-to-right.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1 - 2 - 3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(1 - 2) - 3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 which is 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-4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550"/>
              </a:spcBef>
              <a:buClr>
                <a:srgbClr val="000000"/>
              </a:buClr>
              <a:buFont typeface="Courier New"/>
              <a:buChar char="–"/>
              <a:tabLst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But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*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/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%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have a higher level of precedence than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+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-</a:t>
            </a:r>
            <a:br>
              <a:rPr sz="2200"/>
            </a:br>
            <a:br>
              <a:rPr sz="900"/>
            </a:br>
            <a:br>
              <a:rPr sz="900"/>
            </a:b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 +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3 * 4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24"/>
              </a:spcBef>
              <a:tabLst>
                <a:tab algn="l" pos="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224"/>
              </a:spcBef>
              <a:tabLst>
                <a:tab algn="l" pos="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9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6 +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8 / 2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 * 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6 +   </a:t>
            </a:r>
            <a:r>
              <a:rPr b="1" lang="en-US" sz="2200" spc="-1" strike="noStrike">
                <a:solidFill>
                  <a:srgbClr val="000000"/>
                </a:solidFill>
                <a:latin typeface="Courier New"/>
              </a:rPr>
              <a:t>4   * 3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tabLst>
                <a:tab algn="l" pos="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6 +     12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18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7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Parentheses can force a certain order of evaluation: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(1 + 3) * 4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16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90000"/>
              </a:lnSpc>
              <a:spcBef>
                <a:spcPts val="224"/>
              </a:spcBef>
              <a:tabLst>
                <a:tab algn="l" pos="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en-US" sz="900" spc="-1" strike="noStrike">
              <a:solidFill>
                <a:srgbClr val="000000"/>
              </a:solidFill>
              <a:latin typeface="Tahoma"/>
            </a:endParaRPr>
          </a:p>
          <a:p>
            <a:pPr lvl="1" marL="639720" indent="-245880">
              <a:lnSpc>
                <a:spcPct val="110000"/>
              </a:lnSpc>
              <a:spcBef>
                <a:spcPts val="550"/>
              </a:spcBef>
              <a:buClr>
                <a:srgbClr val="000000"/>
              </a:buClr>
              <a:buFont typeface="Tahoma"/>
              <a:buChar char="–"/>
              <a:tabLst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Spacing does not affect order of evaluation</a:t>
            </a:r>
            <a:br>
              <a:rPr sz="2200"/>
            </a:b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1+3 * 4-2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	</a:t>
            </a:r>
            <a:r>
              <a:rPr b="0" lang="en-US" sz="2200" spc="-1" strike="noStrike">
                <a:solidFill>
                  <a:srgbClr val="000000"/>
                </a:solidFill>
                <a:latin typeface="Tahoma"/>
              </a:rPr>
              <a:t>is </a:t>
            </a:r>
            <a:r>
              <a:rPr b="0" lang="en-US" sz="2200" spc="-1" strike="noStrike">
                <a:solidFill>
                  <a:srgbClr val="000000"/>
                </a:solidFill>
                <a:latin typeface="Courier New"/>
              </a:rPr>
              <a:t>11</a:t>
            </a:r>
            <a:endParaRPr b="0" lang="en-US" sz="2200" spc="-1" strike="noStrike">
              <a:solidFill>
                <a:srgbClr val="000000"/>
              </a:solidFill>
              <a:latin typeface="Tahoma"/>
            </a:endParaRPr>
          </a:p>
        </p:txBody>
      </p:sp>
    </p:spTree>
  </p:cSld>
  <p:timing>
    <p:tnLst>
      <p:par>
        <p:cTn id="119" dur="indefinite" restart="never" nodeType="tmRoot">
          <p:childTnLst>
            <p:seq>
              <p:cTn id="120" dur="indefinite" nodeType="mainSeq">
                <p:childTnLst>
                  <p:par>
                    <p:cTn id="121" nodeType="clickEffect" fill="hold">
                      <p:stCondLst>
                        <p:cond delay="indefinite"/>
                      </p:stCondLst>
                      <p:childTnLst>
                        <p:par>
                          <p:cTn id="122" nodeType="withEffect" fill="hold">
                            <p:stCondLst>
                              <p:cond delay="0"/>
                            </p:stCondLst>
                            <p:childTnLst>
                              <p:par>
                                <p:cTn id="12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5" dur="1000"/>
                                        <p:tgtEl>
                                          <p:spTgt spid="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8" dur="1000"/>
                                        <p:tgtEl>
                                          <p:spTgt spid="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5058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2008-06-28T20:57:21Z</dcterms:created>
  <dc:creator>Marty Stepp</dc:creator>
  <dc:description>Slides used in the University of Washington's CSE 142 Python sessions.</dc:description>
  <cp:keywords>Python</cp:keywords>
  <dc:language>en-US</dc:language>
  <cp:lastModifiedBy>Long Nguyen</cp:lastModifiedBy>
  <cp:lastPrinted>2019-09-12T13:40:33Z</cp:lastPrinted>
  <dcterms:modified xsi:type="dcterms:W3CDTF">2022-09-19T15:16:30Z</dcterms:modified>
  <cp:revision>234</cp:revision>
  <dc:subject/>
  <dc:title>CSE 142 Python Slides</dc:title>
</cp:coreProperties>
</file>