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5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x="9144000" cy="68580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 name=""/>
          <p:cNvSpPr/>
          <p:nvPr/>
        </p:nvSpPr>
        <p:spPr>
          <a:xfrm>
            <a:off x="0" y="0"/>
            <a:ext cx="6858000" cy="9144000"/>
          </a:xfrm>
          <a:prstGeom prst="rect">
            <a:avLst/>
          </a:prstGeom>
          <a:solidFill>
            <a:srgbClr val="ffffff"/>
          </a:solidFill>
          <a:ln w="0">
            <a:noFill/>
          </a:ln>
        </p:spPr>
        <p:txBody>
          <a:bodyPr lIns="90000" rIns="90000" tIns="45000" bIns="45000" anchor="ctr" anchorCtr="1">
            <a:noAutofit/>
          </a:bodyPr>
          <a:p>
            <a:endParaRPr b="0" lang="en-US" sz="1800" spc="-1" strike="noStrike">
              <a:solidFill>
                <a:srgbClr val="000000"/>
              </a:solidFill>
              <a:latin typeface="Arial"/>
            </a:endParaRPr>
          </a:p>
        </p:txBody>
      </p:sp>
      <p:sp>
        <p:nvSpPr>
          <p:cNvPr id="8" name="PlaceHolder 1"/>
          <p:cNvSpPr>
            <a:spLocks noGrp="1"/>
          </p:cNvSpPr>
          <p:nvPr>
            <p:ph type="hdr"/>
          </p:nvPr>
        </p:nvSpPr>
        <p:spPr>
          <a:xfrm>
            <a:off x="-36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9" name="PlaceHolder 2"/>
          <p:cNvSpPr>
            <a:spLocks noGrp="1"/>
          </p:cNvSpPr>
          <p:nvPr>
            <p:ph type="dt" idx="1"/>
          </p:nvPr>
        </p:nvSpPr>
        <p:spPr>
          <a:xfrm>
            <a:off x="3884400" y="0"/>
            <a:ext cx="2971800" cy="457200"/>
          </a:xfrm>
          <a:prstGeom prst="rect">
            <a:avLst/>
          </a:prstGeom>
          <a:noFill/>
          <a:ln w="0">
            <a:noFill/>
          </a:ln>
        </p:spPr>
        <p:txBody>
          <a:bodyPr lIns="90000" rIns="90000" tIns="46800" bIns="46800" anchor="t">
            <a:noAutofit/>
          </a:bodyPr>
          <a:p>
            <a:pPr indent="0">
              <a:buNone/>
            </a:pPr>
            <a:endParaRPr b="0" lang="en-US" sz="2400" spc="-1" strike="noStrike">
              <a:solidFill>
                <a:srgbClr val="000000"/>
              </a:solidFill>
              <a:latin typeface="Times New Roman"/>
            </a:endParaRPr>
          </a:p>
        </p:txBody>
      </p:sp>
      <p:sp>
        <p:nvSpPr>
          <p:cNvPr id="10" name="PlaceHolder 3"/>
          <p:cNvSpPr>
            <a:spLocks noGrp="1"/>
          </p:cNvSpPr>
          <p:nvPr>
            <p:ph type="sldImg"/>
          </p:nvPr>
        </p:nvSpPr>
        <p:spPr>
          <a:xfrm>
            <a:off x="1143000" y="685440"/>
            <a:ext cx="4572000" cy="3429000"/>
          </a:xfrm>
          <a:prstGeom prst="rect">
            <a:avLst/>
          </a:prstGeom>
          <a:noFill/>
          <a:ln w="9360">
            <a:solidFill>
              <a:srgbClr val="000000"/>
            </a:solidFill>
            <a:miter/>
          </a:ln>
        </p:spPr>
        <p:txBody>
          <a:bodyPr lIns="90000" rIns="90000" tIns="46800" bIns="46800" anchor="t">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move the slide</a:t>
            </a:r>
            <a:endParaRPr b="1" lang="en-US" sz="4400" spc="-1" strike="noStrike">
              <a:solidFill>
                <a:srgbClr val="ffffff"/>
              </a:solidFill>
              <a:latin typeface="Tahoma"/>
            </a:endParaRPr>
          </a:p>
        </p:txBody>
      </p:sp>
      <p:sp>
        <p:nvSpPr>
          <p:cNvPr id="11" name="PlaceHolder 4"/>
          <p:cNvSpPr>
            <a:spLocks noGrp="1"/>
          </p:cNvSpPr>
          <p:nvPr>
            <p:ph type="body"/>
          </p:nvPr>
        </p:nvSpPr>
        <p:spPr>
          <a:xfrm>
            <a:off x="685800" y="4343400"/>
            <a:ext cx="5486400" cy="4114800"/>
          </a:xfrm>
          <a:prstGeom prst="rect">
            <a:avLst/>
          </a:prstGeom>
          <a:noFill/>
          <a:ln w="0">
            <a:noFill/>
          </a:ln>
        </p:spPr>
        <p:txBody>
          <a:bodyPr lIns="90000" rIns="90000" tIns="46800" bIns="4680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Click to edit the notes format</a:t>
            </a:r>
            <a:endParaRPr b="0" lang="en-US" sz="1200" spc="-1" strike="noStrike">
              <a:solidFill>
                <a:srgbClr val="000000"/>
              </a:solidFill>
              <a:latin typeface="Arial"/>
            </a:endParaRPr>
          </a:p>
        </p:txBody>
      </p:sp>
      <p:sp>
        <p:nvSpPr>
          <p:cNvPr id="12" name="PlaceHolder 5"/>
          <p:cNvSpPr>
            <a:spLocks noGrp="1"/>
          </p:cNvSpPr>
          <p:nvPr>
            <p:ph type="ftr" idx="2"/>
          </p:nvPr>
        </p:nvSpPr>
        <p:spPr>
          <a:xfrm>
            <a:off x="-360" y="8685360"/>
            <a:ext cx="2971800" cy="457200"/>
          </a:xfrm>
          <a:prstGeom prst="rect">
            <a:avLst/>
          </a:prstGeom>
          <a:noFill/>
          <a:ln w="0">
            <a:noFill/>
          </a:ln>
        </p:spPr>
        <p:txBody>
          <a:bodyPr lIns="90000" rIns="90000" tIns="46800" bIns="46800" anchor="b">
            <a:noAutofit/>
          </a:bodyPr>
          <a:p>
            <a:pPr indent="0">
              <a:buNone/>
            </a:pPr>
            <a:endParaRPr b="0" lang="en-US" sz="2400" spc="-1" strike="noStrike">
              <a:solidFill>
                <a:srgbClr val="000000"/>
              </a:solidFill>
              <a:latin typeface="Times New Roman"/>
            </a:endParaRPr>
          </a:p>
        </p:txBody>
      </p:sp>
      <p:sp>
        <p:nvSpPr>
          <p:cNvPr id="13" name="PlaceHolder 6"/>
          <p:cNvSpPr>
            <a:spLocks noGrp="1"/>
          </p:cNvSpPr>
          <p:nvPr>
            <p:ph type="sldNum" idx="3"/>
          </p:nvPr>
        </p:nvSpPr>
        <p:spPr>
          <a:xfrm>
            <a:off x="3884400" y="8685360"/>
            <a:ext cx="2971800" cy="457200"/>
          </a:xfrm>
          <a:prstGeom prst="rect">
            <a:avLst/>
          </a:prstGeom>
          <a:noFill/>
          <a:ln w="0">
            <a:noFill/>
          </a:ln>
        </p:spPr>
        <p:txBody>
          <a:bodyPr lIns="90000" rIns="90000" tIns="46800" bIns="46800" anchor="b">
            <a:noAutofit/>
          </a:bodyPr>
          <a:lstStyle>
            <a:lvl1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defRPr b="0" lang="en-US" sz="1200" spc="-1" strike="noStrike">
                <a:solidFill>
                  <a:srgbClr val="000000"/>
                </a:solidFill>
                <a:latin typeface="Times New Roman"/>
              </a:defRPr>
            </a:lvl1pPr>
          </a:lstStyle>
          <a:p>
            <a:pPr marL="216000" indent="0" algn="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C2F69034-1DE9-4B59-BC32-460F45094FBE}" type="slidenum">
              <a:rPr b="0" lang="en-US" sz="1200" spc="-1" strike="noStrike">
                <a:solidFill>
                  <a:srgbClr val="000000"/>
                </a:solidFill>
                <a:latin typeface="Times New Roman"/>
              </a:rPr>
              <a:t>&lt;number&gt;</a:t>
            </a:fld>
            <a:endParaRPr b="0" lang="en-US"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4DF8C80F-EB86-423F-A786-4526F450F89A}"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97" name="PlaceHolder 1"/>
          <p:cNvSpPr>
            <a:spLocks noGrp="1"/>
          </p:cNvSpPr>
          <p:nvPr>
            <p:ph type="sldImg"/>
          </p:nvPr>
        </p:nvSpPr>
        <p:spPr>
          <a:xfrm>
            <a:off x="1143000" y="685800"/>
            <a:ext cx="4572000" cy="3429000"/>
          </a:xfrm>
          <a:prstGeom prst="rect">
            <a:avLst/>
          </a:prstGeom>
          <a:ln w="0">
            <a:noFill/>
          </a:ln>
        </p:spPr>
      </p:sp>
      <p:sp>
        <p:nvSpPr>
          <p:cNvPr id="98" name="PlaceHolder 2"/>
          <p:cNvSpPr>
            <a:spLocks noGrp="1"/>
          </p:cNvSpPr>
          <p:nvPr>
            <p:ph type="body"/>
          </p:nvPr>
        </p:nvSpPr>
        <p:spPr>
          <a:xfrm>
            <a:off x="914400" y="4343400"/>
            <a:ext cx="5029200" cy="4114800"/>
          </a:xfrm>
          <a:prstGeom prst="rect">
            <a:avLst/>
          </a:prstGeom>
          <a:noFill/>
          <a:ln w="0">
            <a:noFill/>
          </a:ln>
        </p:spPr>
        <p:txBody>
          <a:bodyPr lIns="91440" rIns="91440" tIns="45720" bIns="4572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How would we print a multiplication table?</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try printing each of the following inside the inner loop:</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System.out.print(i + " ");</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System.out.print(j + " ");</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System.out.print((i * j) + " ");</a:t>
            </a:r>
            <a:endParaRPr b="0" lang="en-US" sz="1200" spc="-1" strike="noStrike">
              <a:solidFill>
                <a:srgbClr val="000000"/>
              </a:solidFill>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20BBE3BA-1787-441F-8D01-67D9F80471CB}"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00" name="PlaceHolder 1"/>
          <p:cNvSpPr>
            <a:spLocks noGrp="1"/>
          </p:cNvSpPr>
          <p:nvPr>
            <p:ph type="sldImg"/>
          </p:nvPr>
        </p:nvSpPr>
        <p:spPr>
          <a:xfrm>
            <a:off x="1143000" y="685800"/>
            <a:ext cx="4572000" cy="3429000"/>
          </a:xfrm>
          <a:prstGeom prst="rect">
            <a:avLst/>
          </a:prstGeom>
          <a:ln w="0">
            <a:noFill/>
          </a:ln>
        </p:spPr>
      </p:sp>
      <p:sp>
        <p:nvSpPr>
          <p:cNvPr id="101" name="PlaceHolder 2"/>
          <p:cNvSpPr>
            <a:spLocks noGrp="1"/>
          </p:cNvSpPr>
          <p:nvPr>
            <p:ph type="body"/>
          </p:nvPr>
        </p:nvSpPr>
        <p:spPr>
          <a:xfrm>
            <a:off x="914400" y="4343400"/>
            <a:ext cx="5029200" cy="4114800"/>
          </a:xfrm>
          <a:prstGeom prst="rect">
            <a:avLst/>
          </a:prstGeom>
          <a:noFill/>
          <a:ln w="0">
            <a:noFill/>
          </a:ln>
        </p:spPr>
        <p:txBody>
          <a:bodyPr lIns="91440" rIns="91440" tIns="45720" bIns="4572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How would we print a multiplication table?</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try printing each of the following inside the inner loop:</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System.out.print(i + " ");</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System.out.print(j + " ");</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System.out.print((i * j) + " ");</a:t>
            </a:r>
            <a:endParaRPr b="0" lang="en-US" sz="1200" spc="-1" strike="noStrike">
              <a:solidFill>
                <a:srgbClr val="000000"/>
              </a:solidFill>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7B4DCE13-434B-4275-8F84-71CEEBCD497E}"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03" name="PlaceHolder 1"/>
          <p:cNvSpPr>
            <a:spLocks noGrp="1"/>
          </p:cNvSpPr>
          <p:nvPr>
            <p:ph type="sldImg"/>
          </p:nvPr>
        </p:nvSpPr>
        <p:spPr>
          <a:xfrm>
            <a:off x="1143000" y="685800"/>
            <a:ext cx="4572000" cy="3429000"/>
          </a:xfrm>
          <a:prstGeom prst="rect">
            <a:avLst/>
          </a:prstGeom>
          <a:ln w="0">
            <a:noFill/>
          </a:ln>
        </p:spPr>
      </p:sp>
      <p:sp>
        <p:nvSpPr>
          <p:cNvPr id="104" name="PlaceHolder 2"/>
          <p:cNvSpPr>
            <a:spLocks noGrp="1"/>
          </p:cNvSpPr>
          <p:nvPr>
            <p:ph type="body"/>
          </p:nvPr>
        </p:nvSpPr>
        <p:spPr>
          <a:xfrm>
            <a:off x="914400" y="4343400"/>
            <a:ext cx="5029200" cy="4114800"/>
          </a:xfrm>
          <a:prstGeom prst="rect">
            <a:avLst/>
          </a:prstGeom>
          <a:noFill/>
          <a:ln w="0">
            <a:noFill/>
          </a:ln>
        </p:spPr>
        <p:txBody>
          <a:bodyPr lIns="91440" rIns="91440" tIns="45720" bIns="4572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How would we print a multiplication table?</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try printing each of the following inside the inner loop:</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System.out.print(i + " ");</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System.out.print(j + " ");</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System.out.print((i * j) + " ");</a:t>
            </a:r>
            <a:endParaRPr b="0" lang="en-US" sz="1200" spc="-1" strike="noStrike">
              <a:solidFill>
                <a:srgbClr val="000000"/>
              </a:solidFill>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Rectangle 7"/>
          <p:cNvSpPr/>
          <p:nvPr/>
        </p:nvSpPr>
        <p:spPr>
          <a:xfrm>
            <a:off x="3884760" y="8685360"/>
            <a:ext cx="2971800" cy="457200"/>
          </a:xfrm>
          <a:prstGeom prst="rect">
            <a:avLst/>
          </a:prstGeom>
          <a:noFill/>
          <a:ln w="0">
            <a:noFill/>
          </a:ln>
        </p:spPr>
        <p:style>
          <a:lnRef idx="0"/>
          <a:fillRef idx="0"/>
          <a:effectRef idx="0"/>
          <a:fontRef idx="minor"/>
        </p:style>
        <p:txBody>
          <a:bodyPr lIns="90000" rIns="90000" tIns="46800" bIns="46800" anchor="b">
            <a:noAutofit/>
          </a:bodyPr>
          <a:p>
            <a:pPr algn="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B097E5D2-BC65-4072-A518-5937874D9638}" type="slidenum">
              <a:rPr b="0" lang="en-US" sz="1200" spc="-1" strike="noStrike">
                <a:solidFill>
                  <a:srgbClr val="000000"/>
                </a:solidFill>
                <a:latin typeface="Arial"/>
              </a:rPr>
              <a:t>&lt;number&gt;</a:t>
            </a:fld>
            <a:endParaRPr b="0" lang="en-US" sz="1200" spc="-1" strike="noStrike">
              <a:solidFill>
                <a:srgbClr val="000000"/>
              </a:solidFill>
              <a:latin typeface="Arial"/>
            </a:endParaRPr>
          </a:p>
        </p:txBody>
      </p:sp>
      <p:sp>
        <p:nvSpPr>
          <p:cNvPr id="106" name="PlaceHolder 1"/>
          <p:cNvSpPr>
            <a:spLocks noGrp="1"/>
          </p:cNvSpPr>
          <p:nvPr>
            <p:ph type="sldImg"/>
          </p:nvPr>
        </p:nvSpPr>
        <p:spPr>
          <a:xfrm>
            <a:off x="1143000" y="685800"/>
            <a:ext cx="4572000" cy="3429000"/>
          </a:xfrm>
          <a:prstGeom prst="rect">
            <a:avLst/>
          </a:prstGeom>
          <a:ln w="0">
            <a:noFill/>
          </a:ln>
        </p:spPr>
      </p:sp>
      <p:sp>
        <p:nvSpPr>
          <p:cNvPr id="107" name="PlaceHolder 2"/>
          <p:cNvSpPr>
            <a:spLocks noGrp="1"/>
          </p:cNvSpPr>
          <p:nvPr>
            <p:ph type="body"/>
          </p:nvPr>
        </p:nvSpPr>
        <p:spPr>
          <a:xfrm>
            <a:off x="914400" y="4343400"/>
            <a:ext cx="5029200" cy="4114800"/>
          </a:xfrm>
          <a:prstGeom prst="rect">
            <a:avLst/>
          </a:prstGeom>
          <a:noFill/>
          <a:ln w="0">
            <a:noFill/>
          </a:ln>
        </p:spPr>
        <p:txBody>
          <a:bodyPr lIns="91440" rIns="91440" tIns="45720" bIns="45720" anchor="t">
            <a:noAutofit/>
          </a:bodyPr>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How would we print a multiplication table?</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try printing each of the following inside the inner loop:</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System.out.print(i + " ");</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System.out.print(j + " ");</a:t>
            </a:r>
            <a:endParaRPr b="0" lang="en-US" sz="1200" spc="-1" strike="noStrike">
              <a:solidFill>
                <a:srgbClr val="000000"/>
              </a:solidFill>
              <a:latin typeface="Arial"/>
            </a:endParaRPr>
          </a:p>
          <a:p>
            <a:pPr indent="0">
              <a:spcBef>
                <a:spcPts val="45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200" spc="-1" strike="noStrike">
                <a:solidFill>
                  <a:srgbClr val="000000"/>
                </a:solidFill>
                <a:latin typeface="Arial"/>
              </a:rPr>
              <a:t>System.out.print((i * j) + " ");</a:t>
            </a:r>
            <a:endParaRPr b="0" lang="en-US" sz="1200" spc="-1" strike="noStrike">
              <a:solidFill>
                <a:srgbClr val="000000"/>
              </a:solidFill>
              <a:latin typeface="Arial"/>
            </a:endParaRPr>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Default">
    <p:spTree>
      <p:nvGrpSpPr>
        <p:cNvPr id="1" name=""/>
        <p:cNvGrpSpPr/>
        <p:nvPr/>
      </p:nvGrpSpPr>
      <p:grpSpPr>
        <a:xfrm>
          <a:off x="0" y="0"/>
          <a:ext cx="0" cy="0"/>
          <a:chOff x="0" y="0"/>
          <a:chExt cx="0" cy="0"/>
        </a:xfrm>
      </p:grpSpPr>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1">
    <p:spTree>
      <p:nvGrpSpPr>
        <p:cNvPr id="1" name=""/>
        <p:cNvGrpSpPr/>
        <p:nvPr/>
      </p:nvGrpSpPr>
      <p:grpSpPr>
        <a:xfrm>
          <a:off x="0" y="0"/>
          <a:ext cx="0" cy="0"/>
          <a:chOff x="0" y="0"/>
          <a:chExt cx="0" cy="0"/>
        </a:xfrm>
      </p:grpSpPr>
    </p:spTree>
  </p:cSld>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AutoShape 3"/>
          <p:cNvSpPr/>
          <p:nvPr/>
        </p:nvSpPr>
        <p:spPr>
          <a:xfrm>
            <a:off x="0" y="0"/>
            <a:ext cx="9144000" cy="1066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1"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2"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
        <p:nvSpPr>
          <p:cNvPr id="3" name="Slide Number Placeholder 3"/>
          <p:cNvSpPr/>
          <p:nvPr/>
        </p:nvSpPr>
        <p:spPr>
          <a:xfrm>
            <a:off x="8229600" y="6356520"/>
            <a:ext cx="762120" cy="365040"/>
          </a:xfrm>
          <a:prstGeom prst="rect">
            <a:avLst/>
          </a:prstGeom>
          <a:noFill/>
          <a:ln w="0">
            <a:noFill/>
          </a:ln>
        </p:spPr>
        <p:style>
          <a:lnRef idx="0"/>
          <a:fillRef idx="0"/>
          <a:effectRef idx="0"/>
          <a:fontRef idx="minor"/>
        </p:style>
        <p:txBody>
          <a:bodyPr lIns="0" rIns="0" tIns="0" bIns="0" anchor="b">
            <a:noAutofit/>
          </a:bodyPr>
          <a:p>
            <a:pPr indent="0" algn="r">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fld id="{CF21940D-55FF-4692-AD6C-B102D6317A46}" type="slidenum">
              <a:rPr b="0" lang="en-US" sz="1200" spc="-1" strike="noStrike">
                <a:solidFill>
                  <a:srgbClr val="424242"/>
                </a:solidFill>
                <a:latin typeface="Verdana"/>
              </a:rPr>
              <a:t>&lt;number&gt;</a:t>
            </a:fld>
            <a:endParaRPr b="0" lang="en-US" sz="12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 name="AutoShape 3"/>
          <p:cNvSpPr/>
          <p:nvPr/>
        </p:nvSpPr>
        <p:spPr>
          <a:xfrm>
            <a:off x="0" y="0"/>
            <a:ext cx="9144000" cy="1390680"/>
          </a:xfrm>
          <a:prstGeom prst="roundRect">
            <a:avLst>
              <a:gd name="adj" fmla="val 111"/>
            </a:avLst>
          </a:prstGeom>
          <a:gradFill rotWithShape="0">
            <a:gsLst>
              <a:gs pos="0">
                <a:srgbClr val="244e72"/>
              </a:gs>
              <a:gs pos="100000">
                <a:srgbClr val="5a9fd4"/>
              </a:gs>
            </a:gsLst>
            <a:lin ang="4500000"/>
          </a:gradFill>
          <a:ln w="9360">
            <a:solidFill>
              <a:srgbClr val="000000"/>
            </a:solidFill>
            <a:miter/>
          </a:ln>
        </p:spPr>
        <p:style>
          <a:lnRef idx="0"/>
          <a:fillRef idx="0"/>
          <a:effectRef idx="0"/>
          <a:fontRef idx="minor"/>
        </p:style>
        <p:txBody>
          <a:bodyPr wrap="none" anchor="ctr">
            <a:noAutofit/>
          </a:bodyPr>
          <a:p>
            <a:pPr>
              <a:lnSpc>
                <a:spcPct val="93000"/>
              </a:lnSpc>
              <a:tabLst>
                <a:tab algn="l" pos="0"/>
                <a:tab algn="l" pos="457200"/>
                <a:tab algn="l" pos="914400"/>
                <a:tab algn="l" pos="1371600"/>
                <a:tab algn="l" pos="1828800"/>
                <a:tab algn="l" pos="2286000"/>
                <a:tab algn="l" pos="2743200"/>
                <a:tab algn="l" pos="3200400"/>
                <a:tab algn="l" pos="3657600"/>
                <a:tab algn="l" pos="4114800"/>
                <a:tab algn="l" pos="4572000"/>
                <a:tab algn="l" pos="5029200"/>
                <a:tab algn="l" pos="5486400"/>
                <a:tab algn="l" pos="5943600"/>
                <a:tab algn="l" pos="6400800"/>
                <a:tab algn="l" pos="6858000"/>
                <a:tab algn="l" pos="7315200"/>
                <a:tab algn="l" pos="7772400"/>
                <a:tab algn="l" pos="8229600"/>
                <a:tab algn="l" pos="8686800"/>
                <a:tab algn="l" pos="9144000"/>
              </a:tabLst>
            </a:pPr>
            <a:endParaRPr b="0" lang="en-US" sz="1800" spc="-1" strike="noStrike">
              <a:solidFill>
                <a:srgbClr val="000000"/>
              </a:solidFill>
              <a:latin typeface="Arial"/>
            </a:endParaRPr>
          </a:p>
        </p:txBody>
      </p:sp>
      <p:sp>
        <p:nvSpPr>
          <p:cNvPr id="5" name="PlaceHolder 1"/>
          <p:cNvSpPr>
            <a:spLocks noGrp="1"/>
          </p:cNvSpPr>
          <p:nvPr>
            <p:ph type="title"/>
          </p:nvPr>
        </p:nvSpPr>
        <p:spPr>
          <a:xfrm>
            <a:off x="457200" y="-360"/>
            <a:ext cx="8229600" cy="1143000"/>
          </a:xfrm>
          <a:prstGeom prst="rect">
            <a:avLst/>
          </a:prstGeom>
          <a:noFill/>
          <a:ln w="0">
            <a:noFill/>
          </a:ln>
        </p:spPr>
        <p:txBody>
          <a:bodyPr lIns="90000" rIns="90000" tIns="46800" bIns="4680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Click to edit the title text format</a:t>
            </a:r>
            <a:endParaRPr b="1" lang="en-US" sz="4400" spc="-1" strike="noStrike">
              <a:solidFill>
                <a:srgbClr val="ffffff"/>
              </a:solidFill>
              <a:latin typeface="Tahoma"/>
            </a:endParaRPr>
          </a:p>
        </p:txBody>
      </p:sp>
      <p:sp>
        <p:nvSpPr>
          <p:cNvPr id="6" name="PlaceHolder 2"/>
          <p:cNvSpPr>
            <a:spLocks noGrp="1"/>
          </p:cNvSpPr>
          <p:nvPr>
            <p:ph type="body"/>
          </p:nvPr>
        </p:nvSpPr>
        <p:spPr>
          <a:xfrm>
            <a:off x="151920" y="1295280"/>
            <a:ext cx="8991720" cy="5181840"/>
          </a:xfrm>
          <a:prstGeom prst="rect">
            <a:avLst/>
          </a:prstGeom>
          <a:noFill/>
          <a:ln w="0">
            <a:noFill/>
          </a:ln>
        </p:spPr>
        <p:txBody>
          <a:bodyPr lIns="90000" rIns="90000" tIns="46800" bIns="46800" anchor="t">
            <a:normAutofit/>
          </a:bodyPr>
          <a:p>
            <a:pPr marL="231840" indent="-23184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Click to edit the outline text format</a:t>
            </a:r>
            <a:endParaRPr b="0" lang="en-US" sz="2400" spc="-1" strike="noStrike">
              <a:solidFill>
                <a:srgbClr val="000000"/>
              </a:solidFill>
              <a:latin typeface="Tahoma"/>
            </a:endParaRPr>
          </a:p>
          <a:p>
            <a:pPr lvl="1" marL="625320" indent="-2793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Second Outline Level</a:t>
            </a:r>
            <a:endParaRPr b="0" lang="en-US" sz="2400" spc="-1" strike="noStrike">
              <a:solidFill>
                <a:srgbClr val="000000"/>
              </a:solidFill>
              <a:latin typeface="Tahoma"/>
            </a:endParaRPr>
          </a:p>
          <a:p>
            <a:pPr lvl="2" marL="914400" indent="-17460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Third Outline Level</a:t>
            </a:r>
            <a:endParaRPr b="0" lang="en-US" sz="2400" spc="-1" strike="noStrike">
              <a:solidFill>
                <a:srgbClr val="000000"/>
              </a:solidFill>
              <a:latin typeface="Tahoma"/>
            </a:endParaRPr>
          </a:p>
          <a:p>
            <a:pPr lvl="3" marL="1203480" indent="-17316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Fourth Outline Level</a:t>
            </a:r>
            <a:endParaRPr b="0" lang="en-US" sz="2400" spc="-1" strike="noStrike">
              <a:solidFill>
                <a:srgbClr val="000000"/>
              </a:solidFill>
              <a:latin typeface="Tahoma"/>
            </a:endParaRPr>
          </a:p>
          <a:p>
            <a:pPr lvl="4"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Fifth Outline Level</a:t>
            </a:r>
            <a:endParaRPr b="0" lang="en-US" sz="2400" spc="-1" strike="noStrike">
              <a:solidFill>
                <a:srgbClr val="000000"/>
              </a:solidFill>
              <a:latin typeface="Tahoma"/>
            </a:endParaRPr>
          </a:p>
          <a:p>
            <a:pPr lvl="5"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Sixth Outline Level</a:t>
            </a:r>
            <a:endParaRPr b="0" lang="en-US" sz="2400" spc="-1" strike="noStrike">
              <a:solidFill>
                <a:srgbClr val="000000"/>
              </a:solidFill>
              <a:latin typeface="Tahoma"/>
            </a:endParaRPr>
          </a:p>
          <a:p>
            <a:pPr lvl="6" marL="1596960" indent="-220680">
              <a:spcBef>
                <a:spcPts val="601"/>
              </a:spcBef>
              <a:buClr>
                <a:srgbClr val="000000"/>
              </a:buClr>
              <a:buFont typeface="Tahoma"/>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Seventh Outline Level</a:t>
            </a:r>
            <a:endParaRPr b="0" lang="en-US" sz="2400" spc="-1" strike="noStrike">
              <a:solidFill>
                <a:srgbClr val="000000"/>
              </a:solidFill>
              <a:latin typeface="Tahoma"/>
            </a:endParaRPr>
          </a:p>
        </p:txBody>
      </p:sp>
    </p:spTree>
  </p:cSld>
  <p:clrMap bg1="lt1" bg2="lt2" tx1="dk1" tx2="dk2" accent1="accent1" accent2="accent2" accent3="accent3" accent4="accent4" accent5="accent5" accent6="accent6" hlink="hlink" folHlink="folHlink"/>
  <p:sldLayoutIdLst>
    <p:sldLayoutId id="2147483651" r:id="rId2"/>
  </p:sldLayoutIdLst>
</p:sldMaster>
</file>

<file path=ppt/slides/_rels/slide1.xml.rels><?xml version='1.0' encoding='UTF-8' standalone='yes'?>
<Relationships xmlns="http://schemas.openxmlformats.org/package/2006/relationships"><Relationship Id="rId1" Type="http://schemas.openxmlformats.org/officeDocument/2006/relationships/hyperlink" Target="https://longbaonguyen.github.io/" TargetMode="External"/><Relationship Id="rId2"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hyperlink" Target="https://repl.it/@LongNguyen18/MagicSquareLab" TargetMode="External"/><Relationship Id="rId2"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hyperlink" Target="https://repl.it/@LongNguyen18/MagicSquareLab" TargetMode="External"/><Relationship Id="rId2"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600200"/>
            <a:ext cx="7772400" cy="2286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000000"/>
                </a:solidFill>
                <a:latin typeface="Tahoma"/>
              </a:rPr>
              <a:t>Unit 4: Data Collections   2D Arrays</a:t>
            </a:r>
            <a:br>
              <a:rPr sz="4400"/>
            </a:br>
            <a:endParaRPr b="1" lang="en-US" sz="4400" spc="-1" strike="noStrike">
              <a:solidFill>
                <a:srgbClr val="ffffff"/>
              </a:solidFill>
              <a:latin typeface="Tahoma"/>
            </a:endParaRPr>
          </a:p>
        </p:txBody>
      </p:sp>
      <p:sp>
        <p:nvSpPr>
          <p:cNvPr id="15" name="Rectangle 3"/>
          <p:cNvSpPr/>
          <p:nvPr/>
        </p:nvSpPr>
        <p:spPr>
          <a:xfrm>
            <a:off x="1360440" y="4114800"/>
            <a:ext cx="6400800" cy="1752480"/>
          </a:xfrm>
          <a:prstGeom prst="rect">
            <a:avLst/>
          </a:prstGeom>
          <a:noFill/>
          <a:ln w="0">
            <a:noFill/>
          </a:ln>
        </p:spPr>
        <p:style>
          <a:lnRef idx="0"/>
          <a:fillRef idx="0"/>
          <a:effectRef idx="0"/>
          <a:fontRef idx="minor"/>
        </p:style>
        <p:txBody>
          <a:bodyPr lIns="90000" rIns="90000" tIns="46800" bIns="46800" anchor="t">
            <a:normAutofit fontScale="93333" lnSpcReduction="10000"/>
          </a:bodyPr>
          <a:p>
            <a:pPr>
              <a:lnSpc>
                <a:spcPct val="100000"/>
              </a:lnSpc>
              <a:spcBef>
                <a:spcPts val="601"/>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Adapted from:</a:t>
            </a:r>
            <a:endParaRPr b="0" lang="en-US" sz="24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1) Building Java Programs: A Back to Basics Approach </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by Stuart Reges and Marty Stepp</a:t>
            </a:r>
            <a:endParaRPr b="0" lang="en-US" sz="2000" spc="-1" strike="noStrike">
              <a:solidFill>
                <a:srgbClr val="000000"/>
              </a:solidFill>
              <a:latin typeface="Arial"/>
            </a:endParaRPr>
          </a:p>
          <a:p>
            <a:pP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2) Runestone CSAwesome Curriculum</a:t>
            </a:r>
            <a:endParaRPr b="0" lang="en-US" sz="2000" spc="-1" strike="noStrike">
              <a:solidFill>
                <a:srgbClr val="000000"/>
              </a:solidFill>
              <a:latin typeface="Arial"/>
            </a:endParaRPr>
          </a:p>
          <a:p>
            <a:pPr algn="ctr">
              <a:lnSpc>
                <a:spcPct val="100000"/>
              </a:lnSpc>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Arial"/>
            </a:endParaRPr>
          </a:p>
        </p:txBody>
      </p:sp>
      <p:sp>
        <p:nvSpPr>
          <p:cNvPr id="16" name="TextBox 4"/>
          <p:cNvSpPr/>
          <p:nvPr/>
        </p:nvSpPr>
        <p:spPr>
          <a:xfrm>
            <a:off x="169560" y="6248520"/>
            <a:ext cx="3356640" cy="36828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u="sng">
                <a:solidFill>
                  <a:srgbClr val="009999"/>
                </a:solidFill>
                <a:uFillTx/>
                <a:latin typeface="Arial"/>
                <a:hlinkClick r:id="rId1"/>
              </a:rPr>
              <a:t>https://longbaonguyen.github.io</a:t>
            </a:r>
            <a:endParaRPr b="0" lang="en-US"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Array of Arrays</a:t>
            </a:r>
            <a:endParaRPr b="1" lang="en-US" sz="4400" spc="-1" strike="noStrike">
              <a:solidFill>
                <a:srgbClr val="ffffff"/>
              </a:solidFill>
              <a:latin typeface="Tahoma"/>
            </a:endParaRPr>
          </a:p>
        </p:txBody>
      </p:sp>
      <p:sp>
        <p:nvSpPr>
          <p:cNvPr id="40"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 2D array is implemented as an array of row arrays. Each row is a one-dimensional array of elements. Suppose that mat is the 2D array:</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 </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Then mat is an array of three arrays:</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mat[0] is the one-dimensional array {3,-4,1,2}.</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mat[1] is the one-dimensional array {6,0,8,1}.</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mat[2] is the one-dimensional array {-2,9,1,7}.</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mat.length is the number of rows.</a:t>
            </a: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indent="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graphicFrame>
        <p:nvGraphicFramePr>
          <p:cNvPr id="41" name=""/>
          <p:cNvGraphicFramePr/>
          <p:nvPr/>
        </p:nvGraphicFramePr>
        <p:xfrm>
          <a:off x="1219320" y="2362320"/>
          <a:ext cx="6095880" cy="1112760"/>
        </p:xfrm>
        <a:graphic>
          <a:graphicData uri="http://schemas.openxmlformats.org/drawingml/2006/table">
            <a:tbl>
              <a:tblPr/>
              <a:tblGrid>
                <a:gridCol w="1523880"/>
                <a:gridCol w="1523880"/>
                <a:gridCol w="1524240"/>
                <a:gridCol w="1523880"/>
              </a:tblGrid>
              <a:tr h="3715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3</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-4</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2</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3697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6</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8</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3715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-2</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9</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7</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bl>
          </a:graphicData>
        </a:graphic>
      </p:graphicFrame>
    </p:spTree>
  </p:cSld>
  <mc:AlternateContent>
    <mc:Choice Requires="p14">
      <p:transition spd="slow" p14:dur="2000"/>
    </mc:Choice>
    <mc:Fallback>
      <p:transition spd="slow"/>
    </mc:Fallback>
  </mc:AlternateContent>
  <p:timing>
    <p:tnLst>
      <p:par>
        <p:cTn id="115" dur="indefinite" restart="never" nodeType="tmRoot">
          <p:childTnLst>
            <p:seq>
              <p:cTn id="116" dur="indefinite" nodeType="mainSeq">
                <p:childTnLst>
                  <p:par>
                    <p:cTn id="117" nodeType="clickEffect" fill="hold">
                      <p:stCondLst>
                        <p:cond delay="indefinite"/>
                      </p:stCondLst>
                      <p:childTnLst>
                        <p:par>
                          <p:cTn id="118" nodeType="withEffect" fill="hold">
                            <p:stCondLst>
                              <p:cond delay="0"/>
                            </p:stCondLst>
                            <p:childTnLst>
                              <p:par>
                                <p:cTn id="119" nodeType="clickEffect" fill="hold" presetClass="entr" presetID="1">
                                  <p:stCondLst>
                                    <p:cond delay="0"/>
                                  </p:stCondLst>
                                  <p:childTnLst>
                                    <p:set>
                                      <p:cBhvr>
                                        <p:cTn id="120" dur="1" fill="hold">
                                          <p:stCondLst>
                                            <p:cond delay="0"/>
                                          </p:stCondLst>
                                        </p:cTn>
                                        <p:tgtEl>
                                          <p:spTgt spid="40">
                                            <p:txEl>
                                              <p:pRg st="6" end="6"/>
                                            </p:txEl>
                                          </p:spTgt>
                                        </p:tgtEl>
                                        <p:attrNameLst>
                                          <p:attrName>style.visibility</p:attrName>
                                        </p:attrNameLst>
                                      </p:cBhvr>
                                      <p:to>
                                        <p:strVal val="visible"/>
                                      </p:to>
                                    </p:set>
                                  </p:childTnLst>
                                </p:cTn>
                              </p:par>
                              <p:par>
                                <p:cTn id="121" nodeType="withEffect" fill="hold" presetClass="entr" presetID="1">
                                  <p:stCondLst>
                                    <p:cond delay="0"/>
                                  </p:stCondLst>
                                  <p:childTnLst>
                                    <p:set>
                                      <p:cBhvr>
                                        <p:cTn id="122" dur="1" fill="hold">
                                          <p:stCondLst>
                                            <p:cond delay="0"/>
                                          </p:stCondLst>
                                        </p:cTn>
                                        <p:tgtEl>
                                          <p:spTgt spid="40">
                                            <p:txEl>
                                              <p:pRg st="7" end="7"/>
                                            </p:txEl>
                                          </p:spTgt>
                                        </p:tgtEl>
                                        <p:attrNameLst>
                                          <p:attrName>style.visibility</p:attrName>
                                        </p:attrNameLst>
                                      </p:cBhvr>
                                      <p:to>
                                        <p:strVal val="visible"/>
                                      </p:to>
                                    </p:set>
                                  </p:childTnLst>
                                </p:cTn>
                              </p:par>
                              <p:par>
                                <p:cTn id="123" nodeType="withEffect" fill="hold" presetClass="entr" presetID="1">
                                  <p:stCondLst>
                                    <p:cond delay="0"/>
                                  </p:stCondLst>
                                  <p:childTnLst>
                                    <p:set>
                                      <p:cBhvr>
                                        <p:cTn id="124" dur="1" fill="hold">
                                          <p:stCondLst>
                                            <p:cond delay="0"/>
                                          </p:stCondLst>
                                        </p:cTn>
                                        <p:tgtEl>
                                          <p:spTgt spid="40">
                                            <p:txEl>
                                              <p:pRg st="8" end="8"/>
                                            </p:txEl>
                                          </p:spTgt>
                                        </p:tgtEl>
                                        <p:attrNameLst>
                                          <p:attrName>style.visibility</p:attrName>
                                        </p:attrNameLst>
                                      </p:cBhvr>
                                      <p:to>
                                        <p:strVal val="visible"/>
                                      </p:to>
                                    </p:set>
                                  </p:childTnLst>
                                </p:cTn>
                              </p:par>
                              <p:par>
                                <p:cTn id="125" nodeType="withEffect" fill="hold" presetClass="entr" presetID="1">
                                  <p:stCondLst>
                                    <p:cond delay="0"/>
                                  </p:stCondLst>
                                  <p:childTnLst>
                                    <p:set>
                                      <p:cBhvr>
                                        <p:cTn id="126" dur="1" fill="hold">
                                          <p:stCondLst>
                                            <p:cond delay="0"/>
                                          </p:stCondLst>
                                        </p:cTn>
                                        <p:tgtEl>
                                          <p:spTgt spid="40">
                                            <p:txEl>
                                              <p:pRg st="9" end="9"/>
                                            </p:txEl>
                                          </p:spTgt>
                                        </p:tgtEl>
                                        <p:attrNameLst>
                                          <p:attrName>style.visibility</p:attrName>
                                        </p:attrNameLst>
                                      </p:cBhvr>
                                      <p:to>
                                        <p:strVal val="visible"/>
                                      </p:to>
                                    </p:set>
                                  </p:childTnLst>
                                </p:cTn>
                              </p:par>
                              <p:par>
                                <p:cTn id="127" nodeType="withEffect" fill="hold" presetClass="entr" presetID="1">
                                  <p:stCondLst>
                                    <p:cond delay="0"/>
                                  </p:stCondLst>
                                  <p:childTnLst>
                                    <p:set>
                                      <p:cBhvr>
                                        <p:cTn id="128" dur="1" fill="hold">
                                          <p:stCondLst>
                                            <p:cond delay="0"/>
                                          </p:stCondLst>
                                        </p:cTn>
                                        <p:tgtEl>
                                          <p:spTgt spid="40">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Array of Arrays</a:t>
            </a:r>
            <a:endParaRPr b="1" lang="en-US" sz="4400" spc="-1" strike="noStrike">
              <a:solidFill>
                <a:srgbClr val="ffffff"/>
              </a:solidFill>
              <a:latin typeface="Tahoma"/>
            </a:endParaRPr>
          </a:p>
        </p:txBody>
      </p:sp>
      <p:sp>
        <p:nvSpPr>
          <p:cNvPr id="43"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1) mat.length is the number of rows. In this case, it equals 3 because there are three row-arrays in mat.</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2) For each k, where 0&lt;=k&lt;mat.length, mat[k].length is the number of elements in that row, namely the number of columns. In this case, mat[k].length=4 for all k.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3) Java allows “jagged arrays” where each row array may have different lengths. </a:t>
            </a:r>
            <a:r>
              <a:rPr b="1" lang="en-US" sz="2200" spc="-1" strike="noStrike">
                <a:solidFill>
                  <a:srgbClr val="000000"/>
                </a:solidFill>
                <a:latin typeface="Tahoma"/>
              </a:rPr>
              <a:t>However, on the AP exam, assume all arrays are rectangular. </a:t>
            </a:r>
            <a:endParaRPr b="0" lang="en-US" sz="2200" spc="-1" strike="noStrike">
              <a:solidFill>
                <a:srgbClr val="000000"/>
              </a:solidFill>
              <a:latin typeface="Tahoma"/>
            </a:endParaRPr>
          </a:p>
          <a:p>
            <a:pPr marL="23184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graphicFrame>
        <p:nvGraphicFramePr>
          <p:cNvPr id="44" name=""/>
          <p:cNvGraphicFramePr/>
          <p:nvPr/>
        </p:nvGraphicFramePr>
        <p:xfrm>
          <a:off x="990720" y="1447920"/>
          <a:ext cx="6095880" cy="1112760"/>
        </p:xfrm>
        <a:graphic>
          <a:graphicData uri="http://schemas.openxmlformats.org/drawingml/2006/table">
            <a:tbl>
              <a:tblPr/>
              <a:tblGrid>
                <a:gridCol w="1523880"/>
                <a:gridCol w="1523880"/>
                <a:gridCol w="1524240"/>
                <a:gridCol w="1523880"/>
              </a:tblGrid>
              <a:tr h="3715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3</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-4</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2</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3697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6</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8</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3715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-2</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9</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7</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bl>
          </a:graphicData>
        </a:graphic>
      </p:graphicFrame>
    </p:spTree>
  </p:cSld>
  <mc:AlternateContent>
    <mc:Choice Requires="p14">
      <p:transition spd="slow" p14:dur="2000"/>
    </mc:Choice>
    <mc:Fallback>
      <p:transition spd="slow"/>
    </mc:Fallback>
  </mc:AlternateContent>
  <p:timing>
    <p:tnLst>
      <p:par>
        <p:cTn id="129" dur="indefinite" restart="never" nodeType="tmRoot">
          <p:childTnLst>
            <p:seq>
              <p:cTn id="130" dur="indefinite" nodeType="mainSeq">
                <p:childTnLst>
                  <p:par>
                    <p:cTn id="131" nodeType="clickEffect" fill="hold">
                      <p:stCondLst>
                        <p:cond delay="indefinite"/>
                      </p:stCondLst>
                      <p:childTnLst>
                        <p:par>
                          <p:cTn id="132" nodeType="withEffect" fill="hold">
                            <p:stCondLst>
                              <p:cond delay="0"/>
                            </p:stCondLst>
                            <p:childTnLst>
                              <p:par>
                                <p:cTn id="133" nodeType="clickEffect" fill="hold" presetClass="entr" presetID="1">
                                  <p:stCondLst>
                                    <p:cond delay="0"/>
                                  </p:stCondLst>
                                  <p:childTnLst>
                                    <p:set>
                                      <p:cBhvr>
                                        <p:cTn id="134" dur="1" fill="hold">
                                          <p:stCondLst>
                                            <p:cond delay="0"/>
                                          </p:stCondLst>
                                        </p:cTn>
                                        <p:tgtEl>
                                          <p:spTgt spid="43">
                                            <p:txEl>
                                              <p:pRg st="2" end="2"/>
                                            </p:txEl>
                                          </p:spTgt>
                                        </p:tgtEl>
                                        <p:attrNameLst>
                                          <p:attrName>style.visibility</p:attrName>
                                        </p:attrNameLst>
                                      </p:cBhvr>
                                      <p:to>
                                        <p:strVal val="visible"/>
                                      </p:to>
                                    </p:set>
                                  </p:childTnLst>
                                </p:cTn>
                              </p:par>
                            </p:childTnLst>
                          </p:cTn>
                        </p:par>
                      </p:childTnLst>
                    </p:cTn>
                  </p:par>
                  <p:par>
                    <p:cTn id="135" nodeType="clickEffect" fill="hold">
                      <p:stCondLst>
                        <p:cond delay="indefinite"/>
                      </p:stCondLst>
                      <p:childTnLst>
                        <p:par>
                          <p:cTn id="136" nodeType="withEffect" fill="hold">
                            <p:stCondLst>
                              <p:cond delay="0"/>
                            </p:stCondLst>
                            <p:childTnLst>
                              <p:par>
                                <p:cTn id="137" nodeType="clickEffect" fill="hold" presetClass="entr" presetID="1">
                                  <p:stCondLst>
                                    <p:cond delay="0"/>
                                  </p:stCondLst>
                                  <p:childTnLst>
                                    <p:set>
                                      <p:cBhvr>
                                        <p:cTn id="138" dur="1" fill="hold">
                                          <p:stCondLst>
                                            <p:cond delay="0"/>
                                          </p:stCondLst>
                                        </p:cTn>
                                        <p:tgtEl>
                                          <p:spTgt spid="43">
                                            <p:txEl>
                                              <p:pRg st="4" end="4"/>
                                            </p:txEl>
                                          </p:spTgt>
                                        </p:tgtEl>
                                        <p:attrNameLst>
                                          <p:attrName>style.visibility</p:attrName>
                                        </p:attrNameLst>
                                      </p:cBhvr>
                                      <p:to>
                                        <p:strVal val="visible"/>
                                      </p:to>
                                    </p:set>
                                  </p:childTnLst>
                                </p:cTn>
                              </p:par>
                            </p:childTnLst>
                          </p:cTn>
                        </p:par>
                      </p:childTnLst>
                    </p:cTn>
                  </p:par>
                  <p:par>
                    <p:cTn id="139" nodeType="clickEffect" fill="hold">
                      <p:stCondLst>
                        <p:cond delay="indefinite"/>
                      </p:stCondLst>
                      <p:childTnLst>
                        <p:par>
                          <p:cTn id="140" nodeType="withEffect" fill="hold">
                            <p:stCondLst>
                              <p:cond delay="0"/>
                            </p:stCondLst>
                            <p:childTnLst>
                              <p:par>
                                <p:cTn id="141" nodeType="clickEffect" fill="hold" presetClass="entr" presetID="1">
                                  <p:stCondLst>
                                    <p:cond delay="0"/>
                                  </p:stCondLst>
                                  <p:childTnLst>
                                    <p:set>
                                      <p:cBhvr>
                                        <p:cTn id="142" dur="1" fill="hold">
                                          <p:stCondLst>
                                            <p:cond delay="0"/>
                                          </p:stCondLst>
                                        </p:cTn>
                                        <p:tgtEl>
                                          <p:spTgt spid="43">
                                            <p:txEl>
                                              <p:pRg st="6" end="6"/>
                                            </p:txEl>
                                          </p:spTgt>
                                        </p:tgtEl>
                                        <p:attrNameLst>
                                          <p:attrName>style.visibility</p:attrName>
                                        </p:attrNameLst>
                                      </p:cBhvr>
                                      <p:to>
                                        <p:strVal val="visible"/>
                                      </p:to>
                                    </p:set>
                                  </p:childTnLst>
                                </p:cTn>
                              </p:par>
                            </p:childTnLst>
                          </p:cTn>
                        </p:par>
                      </p:childTnLst>
                    </p:cTn>
                  </p:par>
                  <p:par>
                    <p:cTn id="143" nodeType="clickEffect" fill="hold">
                      <p:stCondLst>
                        <p:cond delay="indefinite"/>
                      </p:stCondLst>
                      <p:childTnLst>
                        <p:par>
                          <p:cTn id="144" nodeType="withEffect" fill="hold">
                            <p:stCondLst>
                              <p:cond delay="0"/>
                            </p:stCondLst>
                            <p:childTnLst>
                              <p:par>
                                <p:cTn id="145" nodeType="clickEffect" fill="hold" presetClass="entr" presetID="1">
                                  <p:stCondLst>
                                    <p:cond delay="0"/>
                                  </p:stCondLst>
                                  <p:childTnLst>
                                    <p:set>
                                      <p:cBhvr>
                                        <p:cTn id="146" dur="1" fill="hold">
                                          <p:stCondLst>
                                            <p:cond delay="0"/>
                                          </p:stCondLst>
                                        </p:cTn>
                                        <p:tgtEl>
                                          <p:spTgt spid="43">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Example</a:t>
            </a:r>
            <a:endParaRPr b="1" lang="en-US" sz="4400" spc="-1" strike="noStrike">
              <a:solidFill>
                <a:srgbClr val="ffffff"/>
              </a:solidFill>
              <a:latin typeface="Tahoma"/>
            </a:endParaRPr>
          </a:p>
        </p:txBody>
      </p:sp>
      <p:sp>
        <p:nvSpPr>
          <p:cNvPr id="46"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	</a:t>
            </a:r>
            <a:r>
              <a:rPr b="0" lang="en-US" sz="2400" spc="-1" strike="noStrike">
                <a:solidFill>
                  <a:srgbClr val="000000"/>
                </a:solidFill>
                <a:latin typeface="Courier New"/>
              </a:rPr>
              <a:t>	</a:t>
            </a:r>
            <a:r>
              <a:rPr b="0" lang="en-US" sz="2400" spc="-1" strike="noStrike">
                <a:solidFill>
                  <a:srgbClr val="000000"/>
                </a:solidFill>
                <a:latin typeface="Courier New"/>
              </a:rPr>
              <a:t>	</a:t>
            </a:r>
            <a:r>
              <a:rPr b="0" lang="en-US" sz="2400" spc="-1" strike="noStrike">
                <a:solidFill>
                  <a:srgbClr val="000000"/>
                </a:solidFill>
                <a:latin typeface="Courier New"/>
              </a:rPr>
              <a:t>	</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int[][] mat={{3,4,5},{1,2},{0,1,-3,5}}; </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mat[0] = {3,4,5}</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mat[1] = {1,2}</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mat[2] = {0,1,-3,5}</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mat.length = 3</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mat[0].length = 3</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mat[1].length = 2</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mat[2].length = 4</a:t>
            </a: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47" dur="indefinite" restart="never" nodeType="tmRoot">
          <p:childTnLst>
            <p:seq>
              <p:cTn id="148" dur="indefinite" nodeType="mainSeq">
                <p:childTnLst>
                  <p:par>
                    <p:cTn id="149" nodeType="clickEffect" fill="hold">
                      <p:stCondLst>
                        <p:cond delay="indefinite"/>
                      </p:stCondLst>
                      <p:childTnLst>
                        <p:par>
                          <p:cTn id="150" nodeType="withEffect" fill="hold">
                            <p:stCondLst>
                              <p:cond delay="0"/>
                            </p:stCondLst>
                            <p:childTnLst>
                              <p:par>
                                <p:cTn id="151" nodeType="clickEffect" fill="hold" presetClass="entr" presetID="1">
                                  <p:stCondLst>
                                    <p:cond delay="0"/>
                                  </p:stCondLst>
                                  <p:childTnLst>
                                    <p:set>
                                      <p:cBhvr>
                                        <p:cTn id="152" dur="1" fill="hold">
                                          <p:stCondLst>
                                            <p:cond delay="0"/>
                                          </p:stCondLst>
                                        </p:cTn>
                                        <p:tgtEl>
                                          <p:spTgt spid="46">
                                            <p:txEl>
                                              <p:pRg st="4" end="4"/>
                                            </p:txEl>
                                          </p:spTgt>
                                        </p:tgtEl>
                                        <p:attrNameLst>
                                          <p:attrName>style.visibility</p:attrName>
                                        </p:attrNameLst>
                                      </p:cBhvr>
                                      <p:to>
                                        <p:strVal val="visible"/>
                                      </p:to>
                                    </p:set>
                                  </p:childTnLst>
                                </p:cTn>
                              </p:par>
                              <p:par>
                                <p:cTn id="153" nodeType="withEffect" fill="hold" presetClass="entr" presetID="1">
                                  <p:stCondLst>
                                    <p:cond delay="0"/>
                                  </p:stCondLst>
                                  <p:childTnLst>
                                    <p:set>
                                      <p:cBhvr>
                                        <p:cTn id="154" dur="1" fill="hold">
                                          <p:stCondLst>
                                            <p:cond delay="0"/>
                                          </p:stCondLst>
                                        </p:cTn>
                                        <p:tgtEl>
                                          <p:spTgt spid="46">
                                            <p:txEl>
                                              <p:pRg st="5" end="5"/>
                                            </p:txEl>
                                          </p:spTgt>
                                        </p:tgtEl>
                                        <p:attrNameLst>
                                          <p:attrName>style.visibility</p:attrName>
                                        </p:attrNameLst>
                                      </p:cBhvr>
                                      <p:to>
                                        <p:strVal val="visible"/>
                                      </p:to>
                                    </p:set>
                                  </p:childTnLst>
                                </p:cTn>
                              </p:par>
                              <p:par>
                                <p:cTn id="155" nodeType="withEffect" fill="hold" presetClass="entr" presetID="1">
                                  <p:stCondLst>
                                    <p:cond delay="0"/>
                                  </p:stCondLst>
                                  <p:childTnLst>
                                    <p:set>
                                      <p:cBhvr>
                                        <p:cTn id="156" dur="1" fill="hold">
                                          <p:stCondLst>
                                            <p:cond delay="0"/>
                                          </p:stCondLst>
                                        </p:cTn>
                                        <p:tgtEl>
                                          <p:spTgt spid="46">
                                            <p:txEl>
                                              <p:pRg st="6" end="6"/>
                                            </p:txEl>
                                          </p:spTgt>
                                        </p:tgtEl>
                                        <p:attrNameLst>
                                          <p:attrName>style.visibility</p:attrName>
                                        </p:attrNameLst>
                                      </p:cBhvr>
                                      <p:to>
                                        <p:strVal val="visible"/>
                                      </p:to>
                                    </p:set>
                                  </p:childTnLst>
                                </p:cTn>
                              </p:par>
                            </p:childTnLst>
                          </p:cTn>
                        </p:par>
                      </p:childTnLst>
                    </p:cTn>
                  </p:par>
                  <p:par>
                    <p:cTn id="157" nodeType="clickEffect" fill="hold">
                      <p:stCondLst>
                        <p:cond delay="indefinite"/>
                      </p:stCondLst>
                      <p:childTnLst>
                        <p:par>
                          <p:cTn id="158" nodeType="withEffect" fill="hold">
                            <p:stCondLst>
                              <p:cond delay="0"/>
                            </p:stCondLst>
                            <p:childTnLst>
                              <p:par>
                                <p:cTn id="159" nodeType="clickEffect" fill="hold" presetClass="entr" presetID="1">
                                  <p:stCondLst>
                                    <p:cond delay="0"/>
                                  </p:stCondLst>
                                  <p:childTnLst>
                                    <p:set>
                                      <p:cBhvr>
                                        <p:cTn id="160" dur="1" fill="hold">
                                          <p:stCondLst>
                                            <p:cond delay="0"/>
                                          </p:stCondLst>
                                        </p:cTn>
                                        <p:tgtEl>
                                          <p:spTgt spid="46">
                                            <p:txEl>
                                              <p:pRg st="8" end="8"/>
                                            </p:txEl>
                                          </p:spTgt>
                                        </p:tgtEl>
                                        <p:attrNameLst>
                                          <p:attrName>style.visibility</p:attrName>
                                        </p:attrNameLst>
                                      </p:cBhvr>
                                      <p:to>
                                        <p:strVal val="visible"/>
                                      </p:to>
                                    </p:set>
                                  </p:childTnLst>
                                </p:cTn>
                              </p:par>
                              <p:par>
                                <p:cTn id="161" nodeType="withEffect" fill="hold" presetClass="entr" presetID="1">
                                  <p:stCondLst>
                                    <p:cond delay="0"/>
                                  </p:stCondLst>
                                  <p:childTnLst>
                                    <p:set>
                                      <p:cBhvr>
                                        <p:cTn id="162" dur="1" fill="hold">
                                          <p:stCondLst>
                                            <p:cond delay="0"/>
                                          </p:stCondLst>
                                        </p:cTn>
                                        <p:tgtEl>
                                          <p:spTgt spid="46">
                                            <p:txEl>
                                              <p:pRg st="9" end="9"/>
                                            </p:txEl>
                                          </p:spTgt>
                                        </p:tgtEl>
                                        <p:attrNameLst>
                                          <p:attrName>style.visibility</p:attrName>
                                        </p:attrNameLst>
                                      </p:cBhvr>
                                      <p:to>
                                        <p:strVal val="visible"/>
                                      </p:to>
                                    </p:set>
                                  </p:childTnLst>
                                </p:cTn>
                              </p:par>
                              <p:par>
                                <p:cTn id="163" nodeType="withEffect" fill="hold" presetClass="entr" presetID="1">
                                  <p:stCondLst>
                                    <p:cond delay="0"/>
                                  </p:stCondLst>
                                  <p:childTnLst>
                                    <p:set>
                                      <p:cBhvr>
                                        <p:cTn id="164" dur="1" fill="hold">
                                          <p:stCondLst>
                                            <p:cond delay="0"/>
                                          </p:stCondLst>
                                        </p:cTn>
                                        <p:tgtEl>
                                          <p:spTgt spid="46">
                                            <p:txEl>
                                              <p:pRg st="10" end="10"/>
                                            </p:txEl>
                                          </p:spTgt>
                                        </p:tgtEl>
                                        <p:attrNameLst>
                                          <p:attrName>style.visibility</p:attrName>
                                        </p:attrNameLst>
                                      </p:cBhvr>
                                      <p:to>
                                        <p:strVal val="visible"/>
                                      </p:to>
                                    </p:set>
                                  </p:childTnLst>
                                </p:cTn>
                              </p:par>
                              <p:par>
                                <p:cTn id="165" nodeType="withEffect" fill="hold" presetClass="entr" presetID="1">
                                  <p:stCondLst>
                                    <p:cond delay="0"/>
                                  </p:stCondLst>
                                  <p:childTnLst>
                                    <p:set>
                                      <p:cBhvr>
                                        <p:cTn id="166" dur="1" fill="hold">
                                          <p:stCondLst>
                                            <p:cond delay="0"/>
                                          </p:stCondLst>
                                        </p:cTn>
                                        <p:tgtEl>
                                          <p:spTgt spid="46">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Common Algorithms</a:t>
            </a:r>
            <a:endParaRPr b="1" lang="en-US" sz="4400" spc="-1" strike="noStrike">
              <a:solidFill>
                <a:srgbClr val="ffffff"/>
              </a:solidFill>
              <a:latin typeface="Tahoma"/>
            </a:endParaRPr>
          </a:p>
        </p:txBody>
      </p:sp>
      <p:sp>
        <p:nvSpPr>
          <p:cNvPr id="48"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You should know how to implement the following algorithms:</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Given a 2D array:</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Traverse the array by row major order</a:t>
            </a:r>
            <a:endParaRPr b="0" lang="en-US" sz="2200" spc="-1" strike="noStrike">
              <a:solidFill>
                <a:srgbClr val="000000"/>
              </a:solidFill>
              <a:latin typeface="Tahoma"/>
            </a:endParaRPr>
          </a:p>
          <a:p>
            <a:pPr marL="231840" indent="-231840">
              <a:spcBef>
                <a:spcPts val="550"/>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Traverse the array by column major order</a:t>
            </a:r>
            <a:endParaRPr b="0" lang="en-US" sz="2200" spc="-1" strike="noStrike">
              <a:solidFill>
                <a:srgbClr val="000000"/>
              </a:solidFill>
              <a:latin typeface="Tahoma"/>
            </a:endParaRPr>
          </a:p>
          <a:p>
            <a:pPr marL="231840" indent="-231840">
              <a:spcBef>
                <a:spcPts val="550"/>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Traverse one row of the 2D array</a:t>
            </a:r>
            <a:endParaRPr b="0" lang="en-US" sz="2200" spc="-1" strike="noStrike">
              <a:solidFill>
                <a:srgbClr val="000000"/>
              </a:solidFill>
              <a:latin typeface="Tahoma"/>
            </a:endParaRPr>
          </a:p>
          <a:p>
            <a:pPr marL="231840" indent="-231840">
              <a:spcBef>
                <a:spcPts val="550"/>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Traverse one column of the 2D array</a:t>
            </a:r>
            <a:endParaRPr b="0" lang="en-US" sz="2200" spc="-1" strike="noStrike">
              <a:solidFill>
                <a:srgbClr val="000000"/>
              </a:solidFill>
              <a:latin typeface="Tahoma"/>
            </a:endParaRPr>
          </a:p>
          <a:p>
            <a:pPr marL="231840" indent="-231840">
              <a:spcBef>
                <a:spcPts val="550"/>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Traverse row-by-row</a:t>
            </a:r>
            <a:endParaRPr b="0" lang="en-US" sz="2200" spc="-1" strike="noStrike">
              <a:solidFill>
                <a:srgbClr val="000000"/>
              </a:solidFill>
              <a:latin typeface="Tahoma"/>
            </a:endParaRPr>
          </a:p>
          <a:p>
            <a:pPr marL="231840" indent="-231840">
              <a:spcBef>
                <a:spcPts val="550"/>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Find the largest element.</a:t>
            </a:r>
            <a:endParaRPr b="0" lang="en-US" sz="2200" spc="-1" strike="noStrike">
              <a:solidFill>
                <a:srgbClr val="000000"/>
              </a:solidFill>
              <a:latin typeface="Tahoma"/>
            </a:endParaRPr>
          </a:p>
          <a:p>
            <a:pPr marL="231840" indent="-231840">
              <a:spcBef>
                <a:spcPts val="550"/>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Find the sum and average.</a:t>
            </a:r>
            <a:endParaRPr b="0" lang="en-US" sz="2200" spc="-1" strike="noStrike">
              <a:solidFill>
                <a:srgbClr val="000000"/>
              </a:solidFill>
              <a:latin typeface="Tahoma"/>
            </a:endParaRPr>
          </a:p>
          <a:p>
            <a:pPr marL="231840" indent="-231840">
              <a:spcBef>
                <a:spcPts val="550"/>
              </a:spcBef>
              <a:buClr>
                <a:srgbClr val="000000"/>
              </a:buClr>
              <a:buFont typeface="Tahoma"/>
              <a:buAutoNum type="arabicParen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Sequential/Linear search a 2D array by sequential/search each row of 2D array.</a:t>
            </a:r>
            <a:endParaRPr b="0" lang="en-US" sz="2200" spc="-1" strike="noStrike">
              <a:solidFill>
                <a:srgbClr val="000000"/>
              </a:solidFill>
              <a:latin typeface="Tahoma"/>
            </a:endParaRPr>
          </a:p>
          <a:p>
            <a:pPr marL="231840" indent="0">
              <a:spcBef>
                <a:spcPts val="550"/>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Row Major Order</a:t>
            </a:r>
            <a:endParaRPr b="1" lang="en-US" sz="4400" spc="-1" strike="noStrike">
              <a:solidFill>
                <a:srgbClr val="ffffff"/>
              </a:solidFill>
              <a:latin typeface="Tahoma"/>
            </a:endParaRPr>
          </a:p>
        </p:txBody>
      </p:sp>
      <p:sp>
        <p:nvSpPr>
          <p:cNvPr id="50"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Suppose that </a:t>
            </a:r>
            <a:r>
              <a:rPr b="0" lang="en-US" sz="2200" spc="-1" strike="noStrike">
                <a:solidFill>
                  <a:srgbClr val="000000"/>
                </a:solidFill>
                <a:latin typeface="Courier New"/>
              </a:rPr>
              <a:t>mat</a:t>
            </a:r>
            <a:r>
              <a:rPr b="0" lang="en-US" sz="2200" spc="-1" strike="noStrike">
                <a:solidFill>
                  <a:srgbClr val="000000"/>
                </a:solidFill>
                <a:latin typeface="Tahoma"/>
              </a:rPr>
              <a:t> is a 2D array initialized with integers. Use</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nested for loop to print out the elements of the array. Traverse by</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row-major order.</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mat = {{3,4,5},{1,2},{0,1,-3,5}}; </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row = 0;row &lt; </a:t>
            </a:r>
            <a:r>
              <a:rPr b="1" lang="en-US" sz="2200" spc="-1" strike="noStrike">
                <a:solidFill>
                  <a:srgbClr val="000000"/>
                </a:solidFill>
                <a:latin typeface="Courier New"/>
              </a:rPr>
              <a:t>mat.length</a:t>
            </a:r>
            <a:r>
              <a:rPr b="0" lang="en-US" sz="2200" spc="-1" strike="noStrike">
                <a:solidFill>
                  <a:srgbClr val="000000"/>
                </a:solidFill>
                <a:latin typeface="Courier New"/>
              </a:rPr>
              <a:t>;row++){</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for(int col = 0;col &lt; </a:t>
            </a:r>
            <a:r>
              <a:rPr b="1" lang="en-US" sz="2200" spc="-1" strike="noStrike">
                <a:solidFill>
                  <a:srgbClr val="000000"/>
                </a:solidFill>
                <a:latin typeface="Courier New"/>
              </a:rPr>
              <a:t>mat[row].length</a:t>
            </a:r>
            <a:r>
              <a:rPr b="0" lang="en-US" sz="2200" spc="-1" strike="noStrike">
                <a:solidFill>
                  <a:srgbClr val="000000"/>
                </a:solidFill>
                <a:latin typeface="Courier New"/>
              </a:rPr>
              <a:t>;col++)</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System.out.print(mat[row][col]+ " "); </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System.out.println();</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Output:</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3 4 5</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1 2</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0 1 -3 5</a:t>
            </a:r>
            <a:endParaRPr b="0" lang="en-US" sz="22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67" dur="indefinite" restart="never" nodeType="tmRoot">
          <p:childTnLst>
            <p:seq>
              <p:cTn id="168" dur="indefinite" nodeType="mainSeq">
                <p:childTnLst>
                  <p:par>
                    <p:cTn id="169" nodeType="clickEffect" fill="hold">
                      <p:stCondLst>
                        <p:cond delay="indefinite"/>
                      </p:stCondLst>
                      <p:childTnLst>
                        <p:par>
                          <p:cTn id="170" nodeType="withEffect" fill="hold">
                            <p:stCondLst>
                              <p:cond delay="0"/>
                            </p:stCondLst>
                            <p:childTnLst>
                              <p:par>
                                <p:cTn id="171" nodeType="clickEffect" fill="hold" presetClass="entr" presetID="1">
                                  <p:stCondLst>
                                    <p:cond delay="0"/>
                                  </p:stCondLst>
                                  <p:childTnLst>
                                    <p:set>
                                      <p:cBhvr>
                                        <p:cTn id="172" dur="1" fill="hold">
                                          <p:stCondLst>
                                            <p:cond delay="0"/>
                                          </p:stCondLst>
                                        </p:cTn>
                                        <p:tgtEl>
                                          <p:spTgt spid="50">
                                            <p:txEl>
                                              <p:pRg st="3" end="3"/>
                                            </p:txEl>
                                          </p:spTgt>
                                        </p:tgtEl>
                                        <p:attrNameLst>
                                          <p:attrName>style.visibility</p:attrName>
                                        </p:attrNameLst>
                                      </p:cBhvr>
                                      <p:to>
                                        <p:strVal val="visible"/>
                                      </p:to>
                                    </p:set>
                                  </p:childTnLst>
                                </p:cTn>
                              </p:par>
                            </p:childTnLst>
                          </p:cTn>
                        </p:par>
                      </p:childTnLst>
                    </p:cTn>
                  </p:par>
                  <p:par>
                    <p:cTn id="173" nodeType="clickEffect" fill="hold">
                      <p:stCondLst>
                        <p:cond delay="indefinite"/>
                      </p:stCondLst>
                      <p:childTnLst>
                        <p:par>
                          <p:cTn id="174" nodeType="withEffect" fill="hold">
                            <p:stCondLst>
                              <p:cond delay="0"/>
                            </p:stCondLst>
                            <p:childTnLst>
                              <p:par>
                                <p:cTn id="175" nodeType="clickEffect" fill="hold" presetClass="entr" presetID="1">
                                  <p:stCondLst>
                                    <p:cond delay="0"/>
                                  </p:stCondLst>
                                  <p:childTnLst>
                                    <p:set>
                                      <p:cBhvr>
                                        <p:cTn id="176" dur="1" fill="hold">
                                          <p:stCondLst>
                                            <p:cond delay="0"/>
                                          </p:stCondLst>
                                        </p:cTn>
                                        <p:tgtEl>
                                          <p:spTgt spid="50">
                                            <p:txEl>
                                              <p:pRg st="4" end="4"/>
                                            </p:txEl>
                                          </p:spTgt>
                                        </p:tgtEl>
                                        <p:attrNameLst>
                                          <p:attrName>style.visibility</p:attrName>
                                        </p:attrNameLst>
                                      </p:cBhvr>
                                      <p:to>
                                        <p:strVal val="visible"/>
                                      </p:to>
                                    </p:set>
                                  </p:childTnLst>
                                </p:cTn>
                              </p:par>
                            </p:childTnLst>
                          </p:cTn>
                        </p:par>
                      </p:childTnLst>
                    </p:cTn>
                  </p:par>
                  <p:par>
                    <p:cTn id="177" nodeType="clickEffect" fill="hold">
                      <p:stCondLst>
                        <p:cond delay="indefinite"/>
                      </p:stCondLst>
                      <p:childTnLst>
                        <p:par>
                          <p:cTn id="178" nodeType="withEffect" fill="hold">
                            <p:stCondLst>
                              <p:cond delay="0"/>
                            </p:stCondLst>
                            <p:childTnLst>
                              <p:par>
                                <p:cTn id="179" nodeType="clickEffect" fill="hold" presetClass="entr" presetID="1">
                                  <p:stCondLst>
                                    <p:cond delay="0"/>
                                  </p:stCondLst>
                                  <p:childTnLst>
                                    <p:set>
                                      <p:cBhvr>
                                        <p:cTn id="180" dur="1" fill="hold">
                                          <p:stCondLst>
                                            <p:cond delay="0"/>
                                          </p:stCondLst>
                                        </p:cTn>
                                        <p:tgtEl>
                                          <p:spTgt spid="50">
                                            <p:txEl>
                                              <p:pRg st="5" end="5"/>
                                            </p:txEl>
                                          </p:spTgt>
                                        </p:tgtEl>
                                        <p:attrNameLst>
                                          <p:attrName>style.visibility</p:attrName>
                                        </p:attrNameLst>
                                      </p:cBhvr>
                                      <p:to>
                                        <p:strVal val="visible"/>
                                      </p:to>
                                    </p:set>
                                  </p:childTnLst>
                                </p:cTn>
                              </p:par>
                            </p:childTnLst>
                          </p:cTn>
                        </p:par>
                      </p:childTnLst>
                    </p:cTn>
                  </p:par>
                  <p:par>
                    <p:cTn id="181" nodeType="clickEffect" fill="hold">
                      <p:stCondLst>
                        <p:cond delay="indefinite"/>
                      </p:stCondLst>
                      <p:childTnLst>
                        <p:par>
                          <p:cTn id="182" nodeType="withEffect" fill="hold">
                            <p:stCondLst>
                              <p:cond delay="0"/>
                            </p:stCondLst>
                            <p:childTnLst>
                              <p:par>
                                <p:cTn id="183" nodeType="clickEffect" fill="hold" presetClass="entr" presetID="1">
                                  <p:stCondLst>
                                    <p:cond delay="0"/>
                                  </p:stCondLst>
                                  <p:childTnLst>
                                    <p:set>
                                      <p:cBhvr>
                                        <p:cTn id="184" dur="1" fill="hold">
                                          <p:stCondLst>
                                            <p:cond delay="0"/>
                                          </p:stCondLst>
                                        </p:cTn>
                                        <p:tgtEl>
                                          <p:spTgt spid="50">
                                            <p:txEl>
                                              <p:pRg st="6" end="6"/>
                                            </p:txEl>
                                          </p:spTgt>
                                        </p:tgtEl>
                                        <p:attrNameLst>
                                          <p:attrName>style.visibility</p:attrName>
                                        </p:attrNameLst>
                                      </p:cBhvr>
                                      <p:to>
                                        <p:strVal val="visible"/>
                                      </p:to>
                                    </p:set>
                                  </p:childTnLst>
                                </p:cTn>
                              </p:par>
                            </p:childTnLst>
                          </p:cTn>
                        </p:par>
                      </p:childTnLst>
                    </p:cTn>
                  </p:par>
                  <p:par>
                    <p:cTn id="185" nodeType="clickEffect" fill="hold">
                      <p:stCondLst>
                        <p:cond delay="indefinite"/>
                      </p:stCondLst>
                      <p:childTnLst>
                        <p:par>
                          <p:cTn id="186" nodeType="withEffect" fill="hold">
                            <p:stCondLst>
                              <p:cond delay="0"/>
                            </p:stCondLst>
                            <p:childTnLst>
                              <p:par>
                                <p:cTn id="187" nodeType="clickEffect" fill="hold" presetClass="entr" presetID="1">
                                  <p:stCondLst>
                                    <p:cond delay="0"/>
                                  </p:stCondLst>
                                  <p:childTnLst>
                                    <p:set>
                                      <p:cBhvr>
                                        <p:cTn id="188" dur="1" fill="hold">
                                          <p:stCondLst>
                                            <p:cond delay="0"/>
                                          </p:stCondLst>
                                        </p:cTn>
                                        <p:tgtEl>
                                          <p:spTgt spid="50">
                                            <p:txEl>
                                              <p:pRg st="7" end="7"/>
                                            </p:txEl>
                                          </p:spTgt>
                                        </p:tgtEl>
                                        <p:attrNameLst>
                                          <p:attrName>style.visibility</p:attrName>
                                        </p:attrNameLst>
                                      </p:cBhvr>
                                      <p:to>
                                        <p:strVal val="visible"/>
                                      </p:to>
                                    </p:set>
                                  </p:childTnLst>
                                </p:cTn>
                              </p:par>
                              <p:par>
                                <p:cTn id="189" nodeType="withEffect" fill="hold" presetClass="entr" presetID="1">
                                  <p:stCondLst>
                                    <p:cond delay="0"/>
                                  </p:stCondLst>
                                  <p:childTnLst>
                                    <p:set>
                                      <p:cBhvr>
                                        <p:cTn id="190" dur="1" fill="hold">
                                          <p:stCondLst>
                                            <p:cond delay="0"/>
                                          </p:stCondLst>
                                        </p:cTn>
                                        <p:tgtEl>
                                          <p:spTgt spid="50">
                                            <p:txEl>
                                              <p:pRg st="8" end="8"/>
                                            </p:txEl>
                                          </p:spTgt>
                                        </p:tgtEl>
                                        <p:attrNameLst>
                                          <p:attrName>style.visibility</p:attrName>
                                        </p:attrNameLst>
                                      </p:cBhvr>
                                      <p:to>
                                        <p:strVal val="visible"/>
                                      </p:to>
                                    </p:set>
                                  </p:childTnLst>
                                </p:cTn>
                              </p:par>
                              <p:par>
                                <p:cTn id="191" nodeType="withEffect" fill="hold" presetClass="entr" presetID="1">
                                  <p:stCondLst>
                                    <p:cond delay="0"/>
                                  </p:stCondLst>
                                  <p:childTnLst>
                                    <p:set>
                                      <p:cBhvr>
                                        <p:cTn id="192" dur="1" fill="hold">
                                          <p:stCondLst>
                                            <p:cond delay="0"/>
                                          </p:stCondLst>
                                        </p:cTn>
                                        <p:tgtEl>
                                          <p:spTgt spid="50">
                                            <p:txEl>
                                              <p:pRg st="9" end="9"/>
                                            </p:txEl>
                                          </p:spTgt>
                                        </p:tgtEl>
                                        <p:attrNameLst>
                                          <p:attrName>style.visibility</p:attrName>
                                        </p:attrNameLst>
                                      </p:cBhvr>
                                      <p:to>
                                        <p:strVal val="visible"/>
                                      </p:to>
                                    </p:set>
                                  </p:childTnLst>
                                </p:cTn>
                              </p:par>
                              <p:par>
                                <p:cTn id="193" nodeType="withEffect" fill="hold" presetClass="entr" presetID="1">
                                  <p:stCondLst>
                                    <p:cond delay="0"/>
                                  </p:stCondLst>
                                  <p:childTnLst>
                                    <p:set>
                                      <p:cBhvr>
                                        <p:cTn id="194" dur="1" fill="hold">
                                          <p:stCondLst>
                                            <p:cond delay="0"/>
                                          </p:stCondLst>
                                        </p:cTn>
                                        <p:tgtEl>
                                          <p:spTgt spid="50">
                                            <p:txEl>
                                              <p:pRg st="10" end="10"/>
                                            </p:txEl>
                                          </p:spTgt>
                                        </p:tgtEl>
                                        <p:attrNameLst>
                                          <p:attrName>style.visibility</p:attrName>
                                        </p:attrNameLst>
                                      </p:cBhvr>
                                      <p:to>
                                        <p:strVal val="visible"/>
                                      </p:to>
                                    </p:set>
                                  </p:childTnLst>
                                </p:cTn>
                              </p:par>
                              <p:par>
                                <p:cTn id="195" nodeType="withEffect" fill="hold" presetClass="entr" presetID="1">
                                  <p:stCondLst>
                                    <p:cond delay="0"/>
                                  </p:stCondLst>
                                  <p:childTnLst>
                                    <p:set>
                                      <p:cBhvr>
                                        <p:cTn id="196" dur="1" fill="hold">
                                          <p:stCondLst>
                                            <p:cond delay="0"/>
                                          </p:stCondLst>
                                        </p:cTn>
                                        <p:tgtEl>
                                          <p:spTgt spid="50">
                                            <p:txEl>
                                              <p:pRg st="11" end="11"/>
                                            </p:txEl>
                                          </p:spTgt>
                                        </p:tgtEl>
                                        <p:attrNameLst>
                                          <p:attrName>style.visibility</p:attrName>
                                        </p:attrNameLst>
                                      </p:cBhvr>
                                      <p:to>
                                        <p:strVal val="visible"/>
                                      </p:to>
                                    </p:set>
                                  </p:childTnLst>
                                </p:cTn>
                              </p:par>
                              <p:par>
                                <p:cTn id="197" nodeType="withEffect" fill="hold" presetClass="entr" presetID="1">
                                  <p:stCondLst>
                                    <p:cond delay="0"/>
                                  </p:stCondLst>
                                  <p:childTnLst>
                                    <p:set>
                                      <p:cBhvr>
                                        <p:cTn id="198" dur="1" fill="hold">
                                          <p:stCondLst>
                                            <p:cond delay="0"/>
                                          </p:stCondLst>
                                        </p:cTn>
                                        <p:tgtEl>
                                          <p:spTgt spid="50">
                                            <p:txEl>
                                              <p:pRg st="12" end="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For Each Traversal</a:t>
            </a:r>
            <a:endParaRPr b="1" lang="en-US" sz="4400" spc="-1" strike="noStrike">
              <a:solidFill>
                <a:srgbClr val="ffffff"/>
              </a:solidFill>
              <a:latin typeface="Tahoma"/>
            </a:endParaRPr>
          </a:p>
        </p:txBody>
      </p:sp>
      <p:sp>
        <p:nvSpPr>
          <p:cNvPr id="52"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fontScale="90381"/>
          </a:bodyPr>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Traverse an array by using a for each loop. For each loop, in general,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are much easier to work with. If you are not modifying your 2D array, it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is highly recommended that you use for each to avoid index errors.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mat = {{3,4,5},{1,2},{0,1,-3,5}}; </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a:t>
            </a:r>
            <a:r>
              <a:rPr b="1" lang="en-US" sz="2200" spc="-1" strike="noStrike">
                <a:solidFill>
                  <a:srgbClr val="000000"/>
                </a:solidFill>
                <a:latin typeface="Courier New"/>
              </a:rPr>
              <a:t>int[] row</a:t>
            </a:r>
            <a:r>
              <a:rPr b="0" lang="en-US" sz="2200" spc="-1" strike="noStrike">
                <a:solidFill>
                  <a:srgbClr val="000000"/>
                </a:solidFill>
                <a:latin typeface="Courier New"/>
              </a:rPr>
              <a:t>: mat){</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for(</a:t>
            </a:r>
            <a:r>
              <a:rPr b="1" lang="en-US" sz="2200" spc="-1" strike="noStrike">
                <a:solidFill>
                  <a:srgbClr val="000000"/>
                </a:solidFill>
                <a:latin typeface="Courier New"/>
              </a:rPr>
              <a:t>int element</a:t>
            </a:r>
            <a:r>
              <a:rPr b="0" lang="en-US" sz="2200" spc="-1" strike="noStrike">
                <a:solidFill>
                  <a:srgbClr val="000000"/>
                </a:solidFill>
                <a:latin typeface="Courier New"/>
              </a:rPr>
              <a:t>: row)</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System.out.println(element + " ");</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System.out.println();</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Output:</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3 4 5</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1 2</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0 1 -3 5</a:t>
            </a:r>
            <a:endParaRPr b="0" lang="en-US" sz="22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199" dur="indefinite" restart="never" nodeType="tmRoot">
          <p:childTnLst>
            <p:seq>
              <p:cTn id="200" dur="indefinite" nodeType="mainSeq">
                <p:childTnLst>
                  <p:par>
                    <p:cTn id="201" nodeType="clickEffect" fill="hold">
                      <p:stCondLst>
                        <p:cond delay="indefinite"/>
                      </p:stCondLst>
                      <p:childTnLst>
                        <p:par>
                          <p:cTn id="202" nodeType="withEffect" fill="hold">
                            <p:stCondLst>
                              <p:cond delay="0"/>
                            </p:stCondLst>
                            <p:childTnLst>
                              <p:par>
                                <p:cTn id="203" nodeType="clickEffect" fill="hold" presetClass="entr" presetID="1">
                                  <p:stCondLst>
                                    <p:cond delay="0"/>
                                  </p:stCondLst>
                                  <p:childTnLst>
                                    <p:set>
                                      <p:cBhvr>
                                        <p:cTn id="204" dur="1" fill="hold">
                                          <p:stCondLst>
                                            <p:cond delay="0"/>
                                          </p:stCondLst>
                                        </p:cTn>
                                        <p:tgtEl>
                                          <p:spTgt spid="52">
                                            <p:txEl>
                                              <p:pRg st="4" end="4"/>
                                            </p:txEl>
                                          </p:spTgt>
                                        </p:tgtEl>
                                        <p:attrNameLst>
                                          <p:attrName>style.visibility</p:attrName>
                                        </p:attrNameLst>
                                      </p:cBhvr>
                                      <p:to>
                                        <p:strVal val="visible"/>
                                      </p:to>
                                    </p:set>
                                  </p:childTnLst>
                                </p:cTn>
                              </p:par>
                            </p:childTnLst>
                          </p:cTn>
                        </p:par>
                      </p:childTnLst>
                    </p:cTn>
                  </p:par>
                  <p:par>
                    <p:cTn id="205" nodeType="clickEffect" fill="hold">
                      <p:stCondLst>
                        <p:cond delay="indefinite"/>
                      </p:stCondLst>
                      <p:childTnLst>
                        <p:par>
                          <p:cTn id="206" nodeType="withEffect" fill="hold">
                            <p:stCondLst>
                              <p:cond delay="0"/>
                            </p:stCondLst>
                            <p:childTnLst>
                              <p:par>
                                <p:cTn id="207" nodeType="clickEffect" fill="hold" presetClass="entr" presetID="1">
                                  <p:stCondLst>
                                    <p:cond delay="0"/>
                                  </p:stCondLst>
                                  <p:childTnLst>
                                    <p:set>
                                      <p:cBhvr>
                                        <p:cTn id="208" dur="1" fill="hold">
                                          <p:stCondLst>
                                            <p:cond delay="0"/>
                                          </p:stCondLst>
                                        </p:cTn>
                                        <p:tgtEl>
                                          <p:spTgt spid="52">
                                            <p:txEl>
                                              <p:pRg st="5" end="5"/>
                                            </p:txEl>
                                          </p:spTgt>
                                        </p:tgtEl>
                                        <p:attrNameLst>
                                          <p:attrName>style.visibility</p:attrName>
                                        </p:attrNameLst>
                                      </p:cBhvr>
                                      <p:to>
                                        <p:strVal val="visible"/>
                                      </p:to>
                                    </p:set>
                                  </p:childTnLst>
                                </p:cTn>
                              </p:par>
                            </p:childTnLst>
                          </p:cTn>
                        </p:par>
                      </p:childTnLst>
                    </p:cTn>
                  </p:par>
                  <p:par>
                    <p:cTn id="209" nodeType="clickEffect" fill="hold">
                      <p:stCondLst>
                        <p:cond delay="indefinite"/>
                      </p:stCondLst>
                      <p:childTnLst>
                        <p:par>
                          <p:cTn id="210" nodeType="withEffect" fill="hold">
                            <p:stCondLst>
                              <p:cond delay="0"/>
                            </p:stCondLst>
                            <p:childTnLst>
                              <p:par>
                                <p:cTn id="211" nodeType="clickEffect" fill="hold" presetClass="entr" presetID="1">
                                  <p:stCondLst>
                                    <p:cond delay="0"/>
                                  </p:stCondLst>
                                  <p:childTnLst>
                                    <p:set>
                                      <p:cBhvr>
                                        <p:cTn id="212" dur="1" fill="hold">
                                          <p:stCondLst>
                                            <p:cond delay="0"/>
                                          </p:stCondLst>
                                        </p:cTn>
                                        <p:tgtEl>
                                          <p:spTgt spid="52">
                                            <p:txEl>
                                              <p:pRg st="6" end="6"/>
                                            </p:txEl>
                                          </p:spTgt>
                                        </p:tgtEl>
                                        <p:attrNameLst>
                                          <p:attrName>style.visibility</p:attrName>
                                        </p:attrNameLst>
                                      </p:cBhvr>
                                      <p:to>
                                        <p:strVal val="visible"/>
                                      </p:to>
                                    </p:set>
                                  </p:childTnLst>
                                </p:cTn>
                              </p:par>
                            </p:childTnLst>
                          </p:cTn>
                        </p:par>
                      </p:childTnLst>
                    </p:cTn>
                  </p:par>
                  <p:par>
                    <p:cTn id="213" nodeType="clickEffect" fill="hold">
                      <p:stCondLst>
                        <p:cond delay="indefinite"/>
                      </p:stCondLst>
                      <p:childTnLst>
                        <p:par>
                          <p:cTn id="214" nodeType="withEffect" fill="hold">
                            <p:stCondLst>
                              <p:cond delay="0"/>
                            </p:stCondLst>
                            <p:childTnLst>
                              <p:par>
                                <p:cTn id="215" nodeType="clickEffect" fill="hold" presetClass="entr" presetID="1">
                                  <p:stCondLst>
                                    <p:cond delay="0"/>
                                  </p:stCondLst>
                                  <p:childTnLst>
                                    <p:set>
                                      <p:cBhvr>
                                        <p:cTn id="216" dur="1" fill="hold">
                                          <p:stCondLst>
                                            <p:cond delay="0"/>
                                          </p:stCondLst>
                                        </p:cTn>
                                        <p:tgtEl>
                                          <p:spTgt spid="52">
                                            <p:txEl>
                                              <p:pRg st="7" end="7"/>
                                            </p:txEl>
                                          </p:spTgt>
                                        </p:tgtEl>
                                        <p:attrNameLst>
                                          <p:attrName>style.visibility</p:attrName>
                                        </p:attrNameLst>
                                      </p:cBhvr>
                                      <p:to>
                                        <p:strVal val="visible"/>
                                      </p:to>
                                    </p:set>
                                  </p:childTnLst>
                                </p:cTn>
                              </p:par>
                            </p:childTnLst>
                          </p:cTn>
                        </p:par>
                      </p:childTnLst>
                    </p:cTn>
                  </p:par>
                  <p:par>
                    <p:cTn id="217" nodeType="clickEffect" fill="hold">
                      <p:stCondLst>
                        <p:cond delay="indefinite"/>
                      </p:stCondLst>
                      <p:childTnLst>
                        <p:par>
                          <p:cTn id="218" nodeType="withEffect" fill="hold">
                            <p:stCondLst>
                              <p:cond delay="0"/>
                            </p:stCondLst>
                            <p:childTnLst>
                              <p:par>
                                <p:cTn id="219" nodeType="clickEffect" fill="hold" presetClass="entr" presetID="1">
                                  <p:stCondLst>
                                    <p:cond delay="0"/>
                                  </p:stCondLst>
                                  <p:childTnLst>
                                    <p:set>
                                      <p:cBhvr>
                                        <p:cTn id="220" dur="1" fill="hold">
                                          <p:stCondLst>
                                            <p:cond delay="0"/>
                                          </p:stCondLst>
                                        </p:cTn>
                                        <p:tgtEl>
                                          <p:spTgt spid="52">
                                            <p:txEl>
                                              <p:pRg st="8" end="8"/>
                                            </p:txEl>
                                          </p:spTgt>
                                        </p:tgtEl>
                                        <p:attrNameLst>
                                          <p:attrName>style.visibility</p:attrName>
                                        </p:attrNameLst>
                                      </p:cBhvr>
                                      <p:to>
                                        <p:strVal val="visible"/>
                                      </p:to>
                                    </p:set>
                                  </p:childTnLst>
                                </p:cTn>
                              </p:par>
                              <p:par>
                                <p:cTn id="221" nodeType="withEffect" fill="hold" presetClass="entr" presetID="1">
                                  <p:stCondLst>
                                    <p:cond delay="0"/>
                                  </p:stCondLst>
                                  <p:childTnLst>
                                    <p:set>
                                      <p:cBhvr>
                                        <p:cTn id="222" dur="1" fill="hold">
                                          <p:stCondLst>
                                            <p:cond delay="0"/>
                                          </p:stCondLst>
                                        </p:cTn>
                                        <p:tgtEl>
                                          <p:spTgt spid="52">
                                            <p:txEl>
                                              <p:pRg st="9" end="9"/>
                                            </p:txEl>
                                          </p:spTgt>
                                        </p:tgtEl>
                                        <p:attrNameLst>
                                          <p:attrName>style.visibility</p:attrName>
                                        </p:attrNameLst>
                                      </p:cBhvr>
                                      <p:to>
                                        <p:strVal val="visible"/>
                                      </p:to>
                                    </p:set>
                                  </p:childTnLst>
                                </p:cTn>
                              </p:par>
                            </p:childTnLst>
                          </p:cTn>
                        </p:par>
                      </p:childTnLst>
                    </p:cTn>
                  </p:par>
                  <p:par>
                    <p:cTn id="223" nodeType="clickEffect" fill="hold">
                      <p:stCondLst>
                        <p:cond delay="indefinite"/>
                      </p:stCondLst>
                      <p:childTnLst>
                        <p:par>
                          <p:cTn id="224" nodeType="withEffect" fill="hold">
                            <p:stCondLst>
                              <p:cond delay="0"/>
                            </p:stCondLst>
                            <p:childTnLst>
                              <p:par>
                                <p:cTn id="225" nodeType="clickEffect" fill="hold" presetClass="entr" presetID="1">
                                  <p:stCondLst>
                                    <p:cond delay="0"/>
                                  </p:stCondLst>
                                  <p:childTnLst>
                                    <p:set>
                                      <p:cBhvr>
                                        <p:cTn id="226" dur="1" fill="hold">
                                          <p:stCondLst>
                                            <p:cond delay="0"/>
                                          </p:stCondLst>
                                        </p:cTn>
                                        <p:tgtEl>
                                          <p:spTgt spid="52">
                                            <p:txEl>
                                              <p:pRg st="10" end="10"/>
                                            </p:txEl>
                                          </p:spTgt>
                                        </p:tgtEl>
                                        <p:attrNameLst>
                                          <p:attrName>style.visibility</p:attrName>
                                        </p:attrNameLst>
                                      </p:cBhvr>
                                      <p:to>
                                        <p:strVal val="visible"/>
                                      </p:to>
                                    </p:set>
                                  </p:childTnLst>
                                </p:cTn>
                              </p:par>
                              <p:par>
                                <p:cTn id="227" nodeType="withEffect" fill="hold" presetClass="entr" presetID="1">
                                  <p:stCondLst>
                                    <p:cond delay="0"/>
                                  </p:stCondLst>
                                  <p:childTnLst>
                                    <p:set>
                                      <p:cBhvr>
                                        <p:cTn id="228" dur="1" fill="hold">
                                          <p:stCondLst>
                                            <p:cond delay="0"/>
                                          </p:stCondLst>
                                        </p:cTn>
                                        <p:tgtEl>
                                          <p:spTgt spid="52">
                                            <p:txEl>
                                              <p:pRg st="11" end="11"/>
                                            </p:txEl>
                                          </p:spTgt>
                                        </p:tgtEl>
                                        <p:attrNameLst>
                                          <p:attrName>style.visibility</p:attrName>
                                        </p:attrNameLst>
                                      </p:cBhvr>
                                      <p:to>
                                        <p:strVal val="visible"/>
                                      </p:to>
                                    </p:set>
                                  </p:childTnLst>
                                </p:cTn>
                              </p:par>
                              <p:par>
                                <p:cTn id="229" nodeType="withEffect" fill="hold" presetClass="entr" presetID="1">
                                  <p:stCondLst>
                                    <p:cond delay="0"/>
                                  </p:stCondLst>
                                  <p:childTnLst>
                                    <p:set>
                                      <p:cBhvr>
                                        <p:cTn id="230" dur="1" fill="hold">
                                          <p:stCondLst>
                                            <p:cond delay="0"/>
                                          </p:stCondLst>
                                        </p:cTn>
                                        <p:tgtEl>
                                          <p:spTgt spid="52">
                                            <p:txEl>
                                              <p:pRg st="12" end="12"/>
                                            </p:txEl>
                                          </p:spTgt>
                                        </p:tgtEl>
                                        <p:attrNameLst>
                                          <p:attrName>style.visibility</p:attrName>
                                        </p:attrNameLst>
                                      </p:cBhvr>
                                      <p:to>
                                        <p:strVal val="visible"/>
                                      </p:to>
                                    </p:set>
                                  </p:childTnLst>
                                </p:cTn>
                              </p:par>
                              <p:par>
                                <p:cTn id="231" nodeType="withEffect" fill="hold" presetClass="entr" presetID="1">
                                  <p:stCondLst>
                                    <p:cond delay="0"/>
                                  </p:stCondLst>
                                  <p:childTnLst>
                                    <p:set>
                                      <p:cBhvr>
                                        <p:cTn id="232" dur="1" fill="hold">
                                          <p:stCondLst>
                                            <p:cond delay="0"/>
                                          </p:stCondLst>
                                        </p:cTn>
                                        <p:tgtEl>
                                          <p:spTgt spid="52">
                                            <p:txEl>
                                              <p:pRg st="13" end="1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Column Major Order</a:t>
            </a:r>
            <a:endParaRPr b="1" lang="en-US" sz="4400" spc="-1" strike="noStrike">
              <a:solidFill>
                <a:srgbClr val="ffffff"/>
              </a:solidFill>
              <a:latin typeface="Tahoma"/>
            </a:endParaRPr>
          </a:p>
        </p:txBody>
      </p:sp>
      <p:sp>
        <p:nvSpPr>
          <p:cNvPr id="54"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fontScale="93713"/>
          </a:bodyPr>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Suppose that </a:t>
            </a:r>
            <a:r>
              <a:rPr b="0" lang="en-US" sz="2200" spc="-1" strike="noStrike">
                <a:solidFill>
                  <a:srgbClr val="000000"/>
                </a:solidFill>
                <a:latin typeface="Courier New"/>
              </a:rPr>
              <a:t>mat</a:t>
            </a:r>
            <a:r>
              <a:rPr b="0" lang="en-US" sz="2200" spc="-1" strike="noStrike">
                <a:solidFill>
                  <a:srgbClr val="000000"/>
                </a:solidFill>
                <a:latin typeface="Tahoma"/>
              </a:rPr>
              <a:t> is a 2D array initialized with integers. Use</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nested for loop to print out the elements of the array. Traverse by</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200" spc="-1" strike="noStrike">
                <a:solidFill>
                  <a:srgbClr val="000000"/>
                </a:solidFill>
                <a:latin typeface="Tahoma"/>
              </a:rPr>
              <a:t>column-major order. Assume that the array is rectangular.</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mat = {{3,4,5},{1,2,3}}; </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col = 0;col &lt; </a:t>
            </a:r>
            <a:r>
              <a:rPr b="1" lang="en-US" sz="2200" spc="-1" strike="noStrike">
                <a:solidFill>
                  <a:srgbClr val="000000"/>
                </a:solidFill>
                <a:latin typeface="Courier New"/>
              </a:rPr>
              <a:t>mat[0].length</a:t>
            </a:r>
            <a:r>
              <a:rPr b="0" lang="en-US" sz="2200" spc="-1" strike="noStrike">
                <a:solidFill>
                  <a:srgbClr val="000000"/>
                </a:solidFill>
                <a:latin typeface="Courier New"/>
              </a:rPr>
              <a:t>;col++){</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for(int row = 0;row &lt; </a:t>
            </a:r>
            <a:r>
              <a:rPr b="1" lang="en-US" sz="2200" spc="-1" strike="noStrike">
                <a:solidFill>
                  <a:srgbClr val="000000"/>
                </a:solidFill>
                <a:latin typeface="Courier New"/>
              </a:rPr>
              <a:t>mat.length</a:t>
            </a:r>
            <a:r>
              <a:rPr b="0" lang="en-US" sz="2200" spc="-1" strike="noStrike">
                <a:solidFill>
                  <a:srgbClr val="000000"/>
                </a:solidFill>
                <a:latin typeface="Courier New"/>
              </a:rPr>
              <a:t>;row++)</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System.out.print(mat[row][col]+ " "); </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System.out.println();</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Output:</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3 1</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4 2</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5 3</a:t>
            </a:r>
            <a:endParaRPr b="0" lang="en-US" sz="22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
        <p:nvSpPr>
          <p:cNvPr id="55" name="TextBox 1"/>
          <p:cNvSpPr/>
          <p:nvPr/>
        </p:nvSpPr>
        <p:spPr>
          <a:xfrm>
            <a:off x="2316240" y="5334120"/>
            <a:ext cx="5433840" cy="1099440"/>
          </a:xfrm>
          <a:prstGeom prst="rect">
            <a:avLst/>
          </a:prstGeom>
          <a:noFill/>
          <a:ln w="0">
            <a:noFill/>
          </a:ln>
        </p:spPr>
        <p:style>
          <a:lnRef idx="0"/>
          <a:fillRef idx="0"/>
          <a:effectRef idx="0"/>
          <a:fontRef idx="minor"/>
        </p:style>
        <p:txBody>
          <a:bodyPr wrap="none" lIns="90000" rIns="90000" tIns="46800" bIns="46800" anchor="t">
            <a:spAutoFit/>
          </a:bodyPr>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ff0000"/>
                </a:solidFill>
                <a:latin typeface="Arial"/>
              </a:rPr>
              <a:t>Note that the use of regular for loops</a:t>
            </a:r>
            <a:endParaRPr b="0" lang="en-US" sz="22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ff0000"/>
                </a:solidFill>
                <a:latin typeface="Arial"/>
              </a:rPr>
              <a:t>is required to traverse column major order.</a:t>
            </a:r>
            <a:endParaRPr b="0" lang="en-US" sz="2200" spc="-1" strike="noStrike">
              <a:solidFill>
                <a:srgbClr val="000000"/>
              </a:solidFill>
              <a:latin typeface="Arial"/>
            </a:endParaRPr>
          </a:p>
          <a:p>
            <a:pPr>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ff0000"/>
                </a:solidFill>
                <a:latin typeface="Arial"/>
              </a:rPr>
              <a:t>Do you see why for each will not work?  </a:t>
            </a:r>
            <a:endParaRPr b="0" lang="en-US" sz="2200" spc="-1" strike="noStrike">
              <a:solidFill>
                <a:srgbClr val="000000"/>
              </a:solidFill>
              <a:latin typeface="Arial"/>
            </a:endParaRPr>
          </a:p>
        </p:txBody>
      </p:sp>
    </p:spTree>
  </p:cSld>
  <mc:AlternateContent>
    <mc:Choice Requires="p14">
      <p:transition spd="slow" p14:dur="2000"/>
    </mc:Choice>
    <mc:Fallback>
      <p:transition spd="slow"/>
    </mc:Fallback>
  </mc:AlternateContent>
  <p:timing>
    <p:tnLst>
      <p:par>
        <p:cTn id="233" dur="indefinite" restart="never" nodeType="tmRoot">
          <p:childTnLst>
            <p:seq>
              <p:cTn id="234" dur="indefinite" nodeType="mainSeq">
                <p:childTnLst>
                  <p:par>
                    <p:cTn id="235" nodeType="clickEffect" fill="hold">
                      <p:stCondLst>
                        <p:cond delay="indefinite"/>
                      </p:stCondLst>
                      <p:childTnLst>
                        <p:par>
                          <p:cTn id="236" nodeType="withEffect" fill="hold">
                            <p:stCondLst>
                              <p:cond delay="0"/>
                            </p:stCondLst>
                            <p:childTnLst>
                              <p:par>
                                <p:cTn id="237" nodeType="clickEffect" fill="hold" presetClass="entr" presetID="1">
                                  <p:stCondLst>
                                    <p:cond delay="0"/>
                                  </p:stCondLst>
                                  <p:childTnLst>
                                    <p:set>
                                      <p:cBhvr>
                                        <p:cTn id="238" dur="1" fill="hold">
                                          <p:stCondLst>
                                            <p:cond delay="0"/>
                                          </p:stCondLst>
                                        </p:cTn>
                                        <p:tgtEl>
                                          <p:spTgt spid="54">
                                            <p:txEl>
                                              <p:pRg st="4" end="4"/>
                                            </p:txEl>
                                          </p:spTgt>
                                        </p:tgtEl>
                                        <p:attrNameLst>
                                          <p:attrName>style.visibility</p:attrName>
                                        </p:attrNameLst>
                                      </p:cBhvr>
                                      <p:to>
                                        <p:strVal val="visible"/>
                                      </p:to>
                                    </p:set>
                                  </p:childTnLst>
                                </p:cTn>
                              </p:par>
                            </p:childTnLst>
                          </p:cTn>
                        </p:par>
                      </p:childTnLst>
                    </p:cTn>
                  </p:par>
                  <p:par>
                    <p:cTn id="239" nodeType="clickEffect" fill="hold">
                      <p:stCondLst>
                        <p:cond delay="indefinite"/>
                      </p:stCondLst>
                      <p:childTnLst>
                        <p:par>
                          <p:cTn id="240" nodeType="withEffect" fill="hold">
                            <p:stCondLst>
                              <p:cond delay="0"/>
                            </p:stCondLst>
                            <p:childTnLst>
                              <p:par>
                                <p:cTn id="241" nodeType="clickEffect" fill="hold" presetClass="entr" presetID="1">
                                  <p:stCondLst>
                                    <p:cond delay="0"/>
                                  </p:stCondLst>
                                  <p:childTnLst>
                                    <p:set>
                                      <p:cBhvr>
                                        <p:cTn id="242" dur="1" fill="hold">
                                          <p:stCondLst>
                                            <p:cond delay="0"/>
                                          </p:stCondLst>
                                        </p:cTn>
                                        <p:tgtEl>
                                          <p:spTgt spid="54">
                                            <p:txEl>
                                              <p:pRg st="5" end="5"/>
                                            </p:txEl>
                                          </p:spTgt>
                                        </p:tgtEl>
                                        <p:attrNameLst>
                                          <p:attrName>style.visibility</p:attrName>
                                        </p:attrNameLst>
                                      </p:cBhvr>
                                      <p:to>
                                        <p:strVal val="visible"/>
                                      </p:to>
                                    </p:set>
                                  </p:childTnLst>
                                </p:cTn>
                              </p:par>
                            </p:childTnLst>
                          </p:cTn>
                        </p:par>
                      </p:childTnLst>
                    </p:cTn>
                  </p:par>
                  <p:par>
                    <p:cTn id="243" nodeType="clickEffect" fill="hold">
                      <p:stCondLst>
                        <p:cond delay="indefinite"/>
                      </p:stCondLst>
                      <p:childTnLst>
                        <p:par>
                          <p:cTn id="244" nodeType="withEffect" fill="hold">
                            <p:stCondLst>
                              <p:cond delay="0"/>
                            </p:stCondLst>
                            <p:childTnLst>
                              <p:par>
                                <p:cTn id="245" nodeType="clickEffect" fill="hold" presetClass="entr" presetID="1">
                                  <p:stCondLst>
                                    <p:cond delay="0"/>
                                  </p:stCondLst>
                                  <p:childTnLst>
                                    <p:set>
                                      <p:cBhvr>
                                        <p:cTn id="246" dur="1" fill="hold">
                                          <p:stCondLst>
                                            <p:cond delay="0"/>
                                          </p:stCondLst>
                                        </p:cTn>
                                        <p:tgtEl>
                                          <p:spTgt spid="54">
                                            <p:txEl>
                                              <p:pRg st="6" end="6"/>
                                            </p:txEl>
                                          </p:spTgt>
                                        </p:tgtEl>
                                        <p:attrNameLst>
                                          <p:attrName>style.visibility</p:attrName>
                                        </p:attrNameLst>
                                      </p:cBhvr>
                                      <p:to>
                                        <p:strVal val="visible"/>
                                      </p:to>
                                    </p:set>
                                  </p:childTnLst>
                                </p:cTn>
                              </p:par>
                            </p:childTnLst>
                          </p:cTn>
                        </p:par>
                      </p:childTnLst>
                    </p:cTn>
                  </p:par>
                  <p:par>
                    <p:cTn id="247" nodeType="clickEffect" fill="hold">
                      <p:stCondLst>
                        <p:cond delay="indefinite"/>
                      </p:stCondLst>
                      <p:childTnLst>
                        <p:par>
                          <p:cTn id="248" nodeType="withEffect" fill="hold">
                            <p:stCondLst>
                              <p:cond delay="0"/>
                            </p:stCondLst>
                            <p:childTnLst>
                              <p:par>
                                <p:cTn id="249" nodeType="clickEffect" fill="hold" presetClass="entr" presetID="1">
                                  <p:stCondLst>
                                    <p:cond delay="0"/>
                                  </p:stCondLst>
                                  <p:childTnLst>
                                    <p:set>
                                      <p:cBhvr>
                                        <p:cTn id="250" dur="1" fill="hold">
                                          <p:stCondLst>
                                            <p:cond delay="0"/>
                                          </p:stCondLst>
                                        </p:cTn>
                                        <p:tgtEl>
                                          <p:spTgt spid="54">
                                            <p:txEl>
                                              <p:pRg st="7" end="7"/>
                                            </p:txEl>
                                          </p:spTgt>
                                        </p:tgtEl>
                                        <p:attrNameLst>
                                          <p:attrName>style.visibility</p:attrName>
                                        </p:attrNameLst>
                                      </p:cBhvr>
                                      <p:to>
                                        <p:strVal val="visible"/>
                                      </p:to>
                                    </p:set>
                                  </p:childTnLst>
                                </p:cTn>
                              </p:par>
                            </p:childTnLst>
                          </p:cTn>
                        </p:par>
                      </p:childTnLst>
                    </p:cTn>
                  </p:par>
                  <p:par>
                    <p:cTn id="251" nodeType="clickEffect" fill="hold">
                      <p:stCondLst>
                        <p:cond delay="indefinite"/>
                      </p:stCondLst>
                      <p:childTnLst>
                        <p:par>
                          <p:cTn id="252" nodeType="withEffect" fill="hold">
                            <p:stCondLst>
                              <p:cond delay="0"/>
                            </p:stCondLst>
                            <p:childTnLst>
                              <p:par>
                                <p:cTn id="253" nodeType="clickEffect" fill="hold" presetClass="entr" presetID="1">
                                  <p:stCondLst>
                                    <p:cond delay="0"/>
                                  </p:stCondLst>
                                  <p:childTnLst>
                                    <p:set>
                                      <p:cBhvr>
                                        <p:cTn id="254" dur="1" fill="hold">
                                          <p:stCondLst>
                                            <p:cond delay="0"/>
                                          </p:stCondLst>
                                        </p:cTn>
                                        <p:tgtEl>
                                          <p:spTgt spid="54">
                                            <p:txEl>
                                              <p:pRg st="8" end="8"/>
                                            </p:txEl>
                                          </p:spTgt>
                                        </p:tgtEl>
                                        <p:attrNameLst>
                                          <p:attrName>style.visibility</p:attrName>
                                        </p:attrNameLst>
                                      </p:cBhvr>
                                      <p:to>
                                        <p:strVal val="visible"/>
                                      </p:to>
                                    </p:set>
                                  </p:childTnLst>
                                </p:cTn>
                              </p:par>
                              <p:par>
                                <p:cTn id="255" nodeType="withEffect" fill="hold" presetClass="entr" presetID="1">
                                  <p:stCondLst>
                                    <p:cond delay="0"/>
                                  </p:stCondLst>
                                  <p:childTnLst>
                                    <p:set>
                                      <p:cBhvr>
                                        <p:cTn id="256" dur="1" fill="hold">
                                          <p:stCondLst>
                                            <p:cond delay="0"/>
                                          </p:stCondLst>
                                        </p:cTn>
                                        <p:tgtEl>
                                          <p:spTgt spid="54">
                                            <p:txEl>
                                              <p:pRg st="9" end="9"/>
                                            </p:txEl>
                                          </p:spTgt>
                                        </p:tgtEl>
                                        <p:attrNameLst>
                                          <p:attrName>style.visibility</p:attrName>
                                        </p:attrNameLst>
                                      </p:cBhvr>
                                      <p:to>
                                        <p:strVal val="visible"/>
                                      </p:to>
                                    </p:set>
                                  </p:childTnLst>
                                </p:cTn>
                              </p:par>
                              <p:par>
                                <p:cTn id="257" nodeType="withEffect" fill="hold" presetClass="entr" presetID="1">
                                  <p:stCondLst>
                                    <p:cond delay="0"/>
                                  </p:stCondLst>
                                  <p:childTnLst>
                                    <p:set>
                                      <p:cBhvr>
                                        <p:cTn id="258" dur="1" fill="hold">
                                          <p:stCondLst>
                                            <p:cond delay="0"/>
                                          </p:stCondLst>
                                        </p:cTn>
                                        <p:tgtEl>
                                          <p:spTgt spid="54">
                                            <p:txEl>
                                              <p:pRg st="10" end="10"/>
                                            </p:txEl>
                                          </p:spTgt>
                                        </p:tgtEl>
                                        <p:attrNameLst>
                                          <p:attrName>style.visibility</p:attrName>
                                        </p:attrNameLst>
                                      </p:cBhvr>
                                      <p:to>
                                        <p:strVal val="visible"/>
                                      </p:to>
                                    </p:set>
                                  </p:childTnLst>
                                </p:cTn>
                              </p:par>
                              <p:par>
                                <p:cTn id="259" nodeType="withEffect" fill="hold" presetClass="entr" presetID="1">
                                  <p:stCondLst>
                                    <p:cond delay="0"/>
                                  </p:stCondLst>
                                  <p:childTnLst>
                                    <p:set>
                                      <p:cBhvr>
                                        <p:cTn id="260" dur="1" fill="hold">
                                          <p:stCondLst>
                                            <p:cond delay="0"/>
                                          </p:stCondLst>
                                        </p:cTn>
                                        <p:tgtEl>
                                          <p:spTgt spid="54">
                                            <p:txEl>
                                              <p:pRg st="11" end="11"/>
                                            </p:txEl>
                                          </p:spTgt>
                                        </p:tgtEl>
                                        <p:attrNameLst>
                                          <p:attrName>style.visibility</p:attrName>
                                        </p:attrNameLst>
                                      </p:cBhvr>
                                      <p:to>
                                        <p:strVal val="visible"/>
                                      </p:to>
                                    </p:set>
                                  </p:childTnLst>
                                </p:cTn>
                              </p:par>
                              <p:par>
                                <p:cTn id="261" nodeType="withEffect" fill="hold" presetClass="entr" presetID="1">
                                  <p:stCondLst>
                                    <p:cond delay="0"/>
                                  </p:stCondLst>
                                  <p:childTnLst>
                                    <p:set>
                                      <p:cBhvr>
                                        <p:cTn id="262" dur="1" fill="hold">
                                          <p:stCondLst>
                                            <p:cond delay="0"/>
                                          </p:stCondLst>
                                        </p:cTn>
                                        <p:tgtEl>
                                          <p:spTgt spid="54">
                                            <p:txEl>
                                              <p:pRg st="12" end="12"/>
                                            </p:txEl>
                                          </p:spTgt>
                                        </p:tgtEl>
                                        <p:attrNameLst>
                                          <p:attrName>style.visibility</p:attrName>
                                        </p:attrNameLst>
                                      </p:cBhvr>
                                      <p:to>
                                        <p:strVal val="visible"/>
                                      </p:to>
                                    </p:set>
                                  </p:childTnLst>
                                </p:cTn>
                              </p:par>
                              <p:par>
                                <p:cTn id="263" nodeType="withEffect" fill="hold" presetClass="entr" presetID="1">
                                  <p:stCondLst>
                                    <p:cond delay="0"/>
                                  </p:stCondLst>
                                  <p:childTnLst>
                                    <p:set>
                                      <p:cBhvr>
                                        <p:cTn id="264" dur="1" fill="hold">
                                          <p:stCondLst>
                                            <p:cond delay="0"/>
                                          </p:stCondLst>
                                        </p:cTn>
                                        <p:tgtEl>
                                          <p:spTgt spid="54">
                                            <p:txEl>
                                              <p:pRg st="13" end="1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Row-by-Row</a:t>
            </a:r>
            <a:endParaRPr b="1" lang="en-US" sz="4400" spc="-1" strike="noStrike">
              <a:solidFill>
                <a:srgbClr val="ffffff"/>
              </a:solidFill>
              <a:latin typeface="Tahoma"/>
            </a:endParaRPr>
          </a:p>
        </p:txBody>
      </p:sp>
      <p:sp>
        <p:nvSpPr>
          <p:cNvPr id="57"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Suppose the following method has been implemented which prints</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 1D array.</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b050"/>
                </a:solidFill>
                <a:latin typeface="Courier New"/>
              </a:rPr>
              <a:t>// print out elements of array separated by spaces</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public void printArray(int[] array)</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/*implementation not shown*/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Use it to print out the 2D array </a:t>
            </a:r>
            <a:r>
              <a:rPr b="0" lang="en-US" sz="2200" spc="-1" strike="noStrike">
                <a:solidFill>
                  <a:srgbClr val="000000"/>
                </a:solidFill>
                <a:latin typeface="Courier New"/>
              </a:rPr>
              <a:t>mat </a:t>
            </a:r>
            <a:r>
              <a:rPr b="0" lang="en-US" sz="2200" spc="-1" strike="noStrike">
                <a:solidFill>
                  <a:srgbClr val="000000"/>
                </a:solidFill>
                <a:latin typeface="Tahoma"/>
              </a:rPr>
              <a:t>by processing one row at a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time(row-by-row).</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for(int i = 0;i &lt; mat.length; i++){</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printArray(mat[i]);  </a:t>
            </a:r>
            <a:r>
              <a:rPr b="0" lang="en-US" sz="2200" spc="-1" strike="noStrike">
                <a:solidFill>
                  <a:srgbClr val="008000"/>
                </a:solidFill>
                <a:latin typeface="Tahoma"/>
              </a:rPr>
              <a:t>//mat[i] is row i of mat</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	</a:t>
            </a:r>
            <a:r>
              <a:rPr b="0" lang="en-US" sz="2200" spc="-1" strike="noStrike">
                <a:solidFill>
                  <a:srgbClr val="000000"/>
                </a:solidFill>
                <a:latin typeface="Courier New"/>
              </a:rPr>
              <a:t>System.out.println();</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65" dur="indefinite" restart="never" nodeType="tmRoot">
          <p:childTnLst>
            <p:seq>
              <p:cTn id="266" dur="indefinite" nodeType="mainSeq">
                <p:childTnLst>
                  <p:par>
                    <p:cTn id="267" nodeType="clickEffect" fill="hold">
                      <p:stCondLst>
                        <p:cond delay="indefinite"/>
                      </p:stCondLst>
                      <p:childTnLst>
                        <p:par>
                          <p:cTn id="268" nodeType="withEffect" fill="hold">
                            <p:stCondLst>
                              <p:cond delay="0"/>
                            </p:stCondLst>
                            <p:childTnLst>
                              <p:par>
                                <p:cTn id="269" nodeType="clickEffect" fill="hold" presetClass="entr" presetID="1">
                                  <p:stCondLst>
                                    <p:cond delay="0"/>
                                  </p:stCondLst>
                                  <p:childTnLst>
                                    <p:set>
                                      <p:cBhvr>
                                        <p:cTn id="270" dur="1" fill="hold">
                                          <p:stCondLst>
                                            <p:cond delay="0"/>
                                          </p:stCondLst>
                                        </p:cTn>
                                        <p:tgtEl>
                                          <p:spTgt spid="57">
                                            <p:txEl>
                                              <p:pRg st="6" end="6"/>
                                            </p:txEl>
                                          </p:spTgt>
                                        </p:tgtEl>
                                        <p:attrNameLst>
                                          <p:attrName>style.visibility</p:attrName>
                                        </p:attrNameLst>
                                      </p:cBhvr>
                                      <p:to>
                                        <p:strVal val="visible"/>
                                      </p:to>
                                    </p:set>
                                  </p:childTnLst>
                                </p:cTn>
                              </p:par>
                              <p:par>
                                <p:cTn id="271" nodeType="withEffect" fill="hold" presetClass="entr" presetID="1">
                                  <p:stCondLst>
                                    <p:cond delay="0"/>
                                  </p:stCondLst>
                                  <p:childTnLst>
                                    <p:set>
                                      <p:cBhvr>
                                        <p:cTn id="272" dur="1" fill="hold">
                                          <p:stCondLst>
                                            <p:cond delay="0"/>
                                          </p:stCondLst>
                                        </p:cTn>
                                        <p:tgtEl>
                                          <p:spTgt spid="57">
                                            <p:txEl>
                                              <p:pRg st="7" end="7"/>
                                            </p:txEl>
                                          </p:spTgt>
                                        </p:tgtEl>
                                        <p:attrNameLst>
                                          <p:attrName>style.visibility</p:attrName>
                                        </p:attrNameLst>
                                      </p:cBhvr>
                                      <p:to>
                                        <p:strVal val="visible"/>
                                      </p:to>
                                    </p:set>
                                  </p:childTnLst>
                                </p:cTn>
                              </p:par>
                            </p:childTnLst>
                          </p:cTn>
                        </p:par>
                      </p:childTnLst>
                    </p:cTn>
                  </p:par>
                  <p:par>
                    <p:cTn id="273" nodeType="clickEffect" fill="hold">
                      <p:stCondLst>
                        <p:cond delay="indefinite"/>
                      </p:stCondLst>
                      <p:childTnLst>
                        <p:par>
                          <p:cTn id="274" nodeType="withEffect" fill="hold">
                            <p:stCondLst>
                              <p:cond delay="0"/>
                            </p:stCondLst>
                            <p:childTnLst>
                              <p:par>
                                <p:cTn id="275" nodeType="clickEffect" fill="hold" presetClass="entr" presetID="1">
                                  <p:stCondLst>
                                    <p:cond delay="0"/>
                                  </p:stCondLst>
                                  <p:childTnLst>
                                    <p:set>
                                      <p:cBhvr>
                                        <p:cTn id="276" dur="1" fill="hold">
                                          <p:stCondLst>
                                            <p:cond delay="0"/>
                                          </p:stCondLst>
                                        </p:cTn>
                                        <p:tgtEl>
                                          <p:spTgt spid="57">
                                            <p:txEl>
                                              <p:pRg st="9" end="9"/>
                                            </p:txEl>
                                          </p:spTgt>
                                        </p:tgtEl>
                                        <p:attrNameLst>
                                          <p:attrName>style.visibility</p:attrName>
                                        </p:attrNameLst>
                                      </p:cBhvr>
                                      <p:to>
                                        <p:strVal val="visible"/>
                                      </p:to>
                                    </p:set>
                                  </p:childTnLst>
                                </p:cTn>
                              </p:par>
                              <p:par>
                                <p:cTn id="277" nodeType="withEffect" fill="hold" presetClass="entr" presetID="1">
                                  <p:stCondLst>
                                    <p:cond delay="0"/>
                                  </p:stCondLst>
                                  <p:childTnLst>
                                    <p:set>
                                      <p:cBhvr>
                                        <p:cTn id="278" dur="1" fill="hold">
                                          <p:stCondLst>
                                            <p:cond delay="0"/>
                                          </p:stCondLst>
                                        </p:cTn>
                                        <p:tgtEl>
                                          <p:spTgt spid="57">
                                            <p:txEl>
                                              <p:pRg st="10" end="10"/>
                                            </p:txEl>
                                          </p:spTgt>
                                        </p:tgtEl>
                                        <p:attrNameLst>
                                          <p:attrName>style.visibility</p:attrName>
                                        </p:attrNameLst>
                                      </p:cBhvr>
                                      <p:to>
                                        <p:strVal val="visible"/>
                                      </p:to>
                                    </p:set>
                                  </p:childTnLst>
                                </p:cTn>
                              </p:par>
                              <p:par>
                                <p:cTn id="279" nodeType="withEffect" fill="hold" presetClass="entr" presetID="1">
                                  <p:stCondLst>
                                    <p:cond delay="0"/>
                                  </p:stCondLst>
                                  <p:childTnLst>
                                    <p:set>
                                      <p:cBhvr>
                                        <p:cTn id="280" dur="1" fill="hold">
                                          <p:stCondLst>
                                            <p:cond delay="0"/>
                                          </p:stCondLst>
                                        </p:cTn>
                                        <p:tgtEl>
                                          <p:spTgt spid="57">
                                            <p:txEl>
                                              <p:pRg st="11" end="11"/>
                                            </p:txEl>
                                          </p:spTgt>
                                        </p:tgtEl>
                                        <p:attrNameLst>
                                          <p:attrName>style.visibility</p:attrName>
                                        </p:attrNameLst>
                                      </p:cBhvr>
                                      <p:to>
                                        <p:strVal val="visible"/>
                                      </p:to>
                                    </p:set>
                                  </p:childTnLst>
                                </p:cTn>
                              </p:par>
                              <p:par>
                                <p:cTn id="281" nodeType="withEffect" fill="hold" presetClass="entr" presetID="1">
                                  <p:stCondLst>
                                    <p:cond delay="0"/>
                                  </p:stCondLst>
                                  <p:childTnLst>
                                    <p:set>
                                      <p:cBhvr>
                                        <p:cTn id="282" dur="1" fill="hold">
                                          <p:stCondLst>
                                            <p:cond delay="0"/>
                                          </p:stCondLst>
                                        </p:cTn>
                                        <p:tgtEl>
                                          <p:spTgt spid="57">
                                            <p:txEl>
                                              <p:pRg st="12" end="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sum</a:t>
            </a:r>
            <a:endParaRPr b="1" lang="en-US" sz="4400" spc="-1" strike="noStrike">
              <a:solidFill>
                <a:srgbClr val="ffffff"/>
              </a:solidFill>
              <a:latin typeface="Tahoma"/>
            </a:endParaRPr>
          </a:p>
        </p:txBody>
      </p:sp>
      <p:sp>
        <p:nvSpPr>
          <p:cNvPr id="59" name="PlaceHolder 2"/>
          <p:cNvSpPr>
            <a:spLocks noGrp="1"/>
          </p:cNvSpPr>
          <p:nvPr>
            <p:ph/>
          </p:nvPr>
        </p:nvSpPr>
        <p:spPr>
          <a:xfrm>
            <a:off x="0" y="1168200"/>
            <a:ext cx="9144000" cy="5715000"/>
          </a:xfrm>
          <a:prstGeom prst="rect">
            <a:avLst/>
          </a:prstGeom>
          <a:noFill/>
          <a:ln w="0">
            <a:noFill/>
          </a:ln>
        </p:spPr>
        <p:txBody>
          <a:bodyPr lIns="91440" rIns="91440" tIns="45720" bIns="45720" anchor="t">
            <a:normAutofit/>
          </a:bodyPr>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Write the method that returns the sum of a 2D array. </a:t>
            </a:r>
            <a:r>
              <a:rPr b="0" lang="en-US" sz="2200" spc="-1" strike="noStrike">
                <a:solidFill>
                  <a:srgbClr val="000000"/>
                </a:solidFill>
                <a:latin typeface="Tahoma"/>
              </a:rPr>
              <a:t>	</a:t>
            </a:r>
            <a:endParaRPr b="0" lang="en-US" sz="22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public int sum(int[][] a){</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int sum = 0;</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for(int[] row: a){</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for(int value: row)</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sum += value;</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return sum;</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83" dur="indefinite" restart="never" nodeType="tmRoot">
          <p:childTnLst>
            <p:seq>
              <p:cTn id="284" dur="indefinite" nodeType="mainSeq">
                <p:childTnLst>
                  <p:par>
                    <p:cTn id="285" nodeType="clickEffect" fill="hold">
                      <p:stCondLst>
                        <p:cond delay="0"/>
                      </p:stCondLst>
                      <p:childTnLst>
                        <p:par>
                          <p:cTn id="286" nodeType="withEffect" fill="hold">
                            <p:stCondLst>
                              <p:cond delay="0"/>
                            </p:stCondLst>
                            <p:childTnLst>
                              <p:par>
                                <p:cTn id="287" nodeType="withEffect" fill="hold" presetClass="entr" presetID="1">
                                  <p:stCondLst>
                                    <p:cond delay="0"/>
                                  </p:stCondLst>
                                  <p:childTnLst>
                                    <p:set>
                                      <p:cBhvr>
                                        <p:cTn id="288" dur="1" fill="hold">
                                          <p:stCondLst>
                                            <p:cond delay="0"/>
                                          </p:stCondLst>
                                        </p:cTn>
                                        <p:tgtEl>
                                          <p:spTgt spid="59">
                                            <p:txEl>
                                              <p:pRg st="10" end="1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searching an array</a:t>
            </a:r>
            <a:endParaRPr b="1" lang="en-US" sz="4400" spc="-1" strike="noStrike">
              <a:solidFill>
                <a:srgbClr val="ffffff"/>
              </a:solidFill>
              <a:latin typeface="Tahoma"/>
            </a:endParaRPr>
          </a:p>
        </p:txBody>
      </p:sp>
      <p:sp>
        <p:nvSpPr>
          <p:cNvPr id="61" name="PlaceHolder 2"/>
          <p:cNvSpPr>
            <a:spLocks noGrp="1"/>
          </p:cNvSpPr>
          <p:nvPr>
            <p:ph/>
          </p:nvPr>
        </p:nvSpPr>
        <p:spPr>
          <a:xfrm>
            <a:off x="0" y="1168200"/>
            <a:ext cx="9144000" cy="5715000"/>
          </a:xfrm>
          <a:prstGeom prst="rect">
            <a:avLst/>
          </a:prstGeom>
          <a:noFill/>
          <a:ln w="0">
            <a:noFill/>
          </a:ln>
        </p:spPr>
        <p:txBody>
          <a:bodyPr lIns="91440" rIns="91440" tIns="45720" bIns="45720" anchor="t">
            <a:normAutofit fontScale="87465" lnSpcReduction="10000"/>
          </a:bodyPr>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Write the method that searches a 2D array for a target value. Returns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true if target is in the 2D array and false otherwise.  Assume the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sequentialSearch for 1D below has already been implemented. (see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previous lecture).</a:t>
            </a:r>
            <a:endParaRPr b="0" lang="en-US" sz="2200" spc="-1" strike="noStrike">
              <a:solidFill>
                <a:srgbClr val="000000"/>
              </a:solidFill>
              <a:latin typeface="Tahoma"/>
            </a:endParaRPr>
          </a:p>
          <a:p>
            <a:pPr marL="231840" indent="-231840">
              <a:lnSpc>
                <a:spcPct val="10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ea typeface="Tahoma"/>
              </a:rPr>
              <a:t>public boolean sequentialSearch(int[] a, int target)</a:t>
            </a:r>
            <a:endParaRPr b="0" lang="en-US" sz="2100" spc="-1" strike="noStrike">
              <a:solidFill>
                <a:srgbClr val="000000"/>
              </a:solidFill>
              <a:latin typeface="Tahoma"/>
            </a:endParaRPr>
          </a:p>
          <a:p>
            <a:pPr marL="231840" indent="-231840">
              <a:lnSpc>
                <a:spcPct val="10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ea typeface="Tahoma"/>
              </a:rPr>
              <a:t>{…}</a:t>
            </a:r>
            <a:endParaRPr b="0" lang="en-US" sz="2100" spc="-1" strike="noStrike">
              <a:solidFill>
                <a:srgbClr val="000000"/>
              </a:solidFill>
              <a:latin typeface="Tahoma"/>
            </a:endParaRPr>
          </a:p>
          <a:p>
            <a:pPr marL="231840" indent="-231840">
              <a:lnSpc>
                <a:spcPct val="10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100" spc="-1" strike="noStrike">
              <a:solidFill>
                <a:srgbClr val="000000"/>
              </a:solidFill>
              <a:latin typeface="Tahoma"/>
            </a:endParaRPr>
          </a:p>
          <a:p>
            <a:pPr marL="231840" indent="-231840">
              <a:lnSpc>
                <a:spcPct val="10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ea typeface="Tahoma"/>
              </a:rPr>
              <a:t>public boolean search2D(int[][] a, int target){</a:t>
            </a:r>
            <a:endParaRPr b="0" lang="en-US" sz="2100" spc="-1" strike="noStrike">
              <a:solidFill>
                <a:srgbClr val="000000"/>
              </a:solidFill>
              <a:latin typeface="Tahoma"/>
            </a:endParaRPr>
          </a:p>
          <a:p>
            <a:pPr marL="231840" indent="-231840">
              <a:lnSpc>
                <a:spcPct val="10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ea typeface="Tahoma"/>
              </a:rPr>
              <a:t>	</a:t>
            </a:r>
            <a:r>
              <a:rPr b="0" lang="en-US" sz="2100" spc="-1" strike="noStrike">
                <a:solidFill>
                  <a:srgbClr val="000000"/>
                </a:solidFill>
                <a:latin typeface="Courier New"/>
                <a:ea typeface="Tahoma"/>
              </a:rPr>
              <a:t>for(int row = 0;row &lt; a.length; row++)</a:t>
            </a:r>
            <a:endParaRPr b="0" lang="en-US" sz="2100" spc="-1" strike="noStrike">
              <a:solidFill>
                <a:srgbClr val="000000"/>
              </a:solidFill>
              <a:latin typeface="Tahoma"/>
            </a:endParaRPr>
          </a:p>
          <a:p>
            <a:pPr marL="231840" indent="-231840">
              <a:lnSpc>
                <a:spcPct val="10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ea typeface="Tahoma"/>
              </a:rPr>
              <a:t>	</a:t>
            </a:r>
            <a:r>
              <a:rPr b="0" lang="en-US" sz="2100" spc="-1" strike="noStrike">
                <a:solidFill>
                  <a:srgbClr val="000000"/>
                </a:solidFill>
                <a:latin typeface="Courier New"/>
                <a:ea typeface="Tahoma"/>
              </a:rPr>
              <a:t>	</a:t>
            </a:r>
            <a:r>
              <a:rPr b="0" lang="en-US" sz="2100" spc="-1" strike="noStrike">
                <a:solidFill>
                  <a:srgbClr val="000000"/>
                </a:solidFill>
                <a:latin typeface="Courier New"/>
                <a:ea typeface="Tahoma"/>
              </a:rPr>
              <a:t>if(sequentialSearch(a[row], target))</a:t>
            </a:r>
            <a:endParaRPr b="0" lang="en-US" sz="2100" spc="-1" strike="noStrike">
              <a:solidFill>
                <a:srgbClr val="000000"/>
              </a:solidFill>
              <a:latin typeface="Tahoma"/>
            </a:endParaRPr>
          </a:p>
          <a:p>
            <a:pPr marL="231840" indent="-231840">
              <a:lnSpc>
                <a:spcPct val="10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ea typeface="Tahoma"/>
              </a:rPr>
              <a:t>	</a:t>
            </a:r>
            <a:r>
              <a:rPr b="0" lang="en-US" sz="2100" spc="-1" strike="noStrike">
                <a:solidFill>
                  <a:srgbClr val="000000"/>
                </a:solidFill>
                <a:latin typeface="Courier New"/>
                <a:ea typeface="Tahoma"/>
              </a:rPr>
              <a:t>	</a:t>
            </a:r>
            <a:r>
              <a:rPr b="0" lang="en-US" sz="2100" spc="-1" strike="noStrike">
                <a:solidFill>
                  <a:srgbClr val="000000"/>
                </a:solidFill>
                <a:latin typeface="Courier New"/>
                <a:ea typeface="Tahoma"/>
              </a:rPr>
              <a:t>	</a:t>
            </a:r>
            <a:r>
              <a:rPr b="0" lang="en-US" sz="2100" spc="-1" strike="noStrike">
                <a:solidFill>
                  <a:srgbClr val="000000"/>
                </a:solidFill>
                <a:latin typeface="Courier New"/>
                <a:ea typeface="Tahoma"/>
              </a:rPr>
              <a:t>return true;</a:t>
            </a:r>
            <a:endParaRPr b="0" lang="en-US" sz="2100" spc="-1" strike="noStrike">
              <a:solidFill>
                <a:srgbClr val="000000"/>
              </a:solidFill>
              <a:latin typeface="Tahoma"/>
            </a:endParaRPr>
          </a:p>
          <a:p>
            <a:pPr marL="231840" indent="-231840">
              <a:lnSpc>
                <a:spcPct val="10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ea typeface="Tahoma"/>
              </a:rPr>
              <a:t>	</a:t>
            </a:r>
            <a:r>
              <a:rPr b="0" lang="en-US" sz="2100" spc="-1" strike="noStrike">
                <a:solidFill>
                  <a:srgbClr val="000000"/>
                </a:solidFill>
                <a:latin typeface="Courier New"/>
                <a:ea typeface="Tahoma"/>
              </a:rPr>
              <a:t>}</a:t>
            </a:r>
            <a:endParaRPr b="0" lang="en-US" sz="2100" spc="-1" strike="noStrike">
              <a:solidFill>
                <a:srgbClr val="000000"/>
              </a:solidFill>
              <a:latin typeface="Tahoma"/>
            </a:endParaRPr>
          </a:p>
          <a:p>
            <a:pPr marL="231840" indent="-231840">
              <a:lnSpc>
                <a:spcPct val="10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ea typeface="Tahoma"/>
              </a:rPr>
              <a:t>	</a:t>
            </a:r>
            <a:r>
              <a:rPr b="0" lang="en-US" sz="2100" spc="-1" strike="noStrike">
                <a:solidFill>
                  <a:srgbClr val="000000"/>
                </a:solidFill>
                <a:latin typeface="Courier New"/>
                <a:ea typeface="Tahoma"/>
              </a:rPr>
              <a:t>return false;</a:t>
            </a:r>
            <a:endParaRPr b="0" lang="en-US" sz="2100" spc="-1" strike="noStrike">
              <a:solidFill>
                <a:srgbClr val="000000"/>
              </a:solidFill>
              <a:latin typeface="Tahoma"/>
            </a:endParaRPr>
          </a:p>
          <a:p>
            <a:pPr marL="231840" indent="-231840">
              <a:lnSpc>
                <a:spcPct val="100000"/>
              </a:lnSpc>
              <a:spcBef>
                <a:spcPts val="524"/>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100" spc="-1" strike="noStrike">
                <a:solidFill>
                  <a:srgbClr val="000000"/>
                </a:solidFill>
                <a:latin typeface="Courier New"/>
                <a:ea typeface="Tahoma"/>
              </a:rPr>
              <a:t>}</a:t>
            </a:r>
            <a:endParaRPr b="0" lang="en-US" sz="21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Similarly for columns. </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89" dur="indefinite" restart="never" nodeType="tmRoot">
          <p:childTnLst>
            <p:seq>
              <p:cTn id="290" dur="indefinite" nodeType="mainSeq">
                <p:childTnLst>
                  <p:par>
                    <p:cTn id="291" nodeType="clickEffect" fill="hold">
                      <p:stCondLst>
                        <p:cond delay="0"/>
                      </p:stCondLst>
                      <p:childTnLst>
                        <p:par>
                          <p:cTn id="292" nodeType="withEffect" fill="hold">
                            <p:stCondLst>
                              <p:cond delay="0"/>
                            </p:stCondLst>
                            <p:childTnLst>
                              <p:par>
                                <p:cTn id="293" nodeType="withEffect" fill="hold" presetClass="entr" presetID="1">
                                  <p:stCondLst>
                                    <p:cond delay="0"/>
                                  </p:stCondLst>
                                  <p:childTnLst>
                                    <p:set>
                                      <p:cBhvr>
                                        <p:cTn id="294" dur="1" fill="hold">
                                          <p:stCondLst>
                                            <p:cond delay="0"/>
                                          </p:stCondLst>
                                        </p:cTn>
                                        <p:tgtEl>
                                          <p:spTgt spid="61">
                                            <p:txEl>
                                              <p:pRg st="13" end="13"/>
                                            </p:txEl>
                                          </p:spTgt>
                                        </p:tgtEl>
                                        <p:attrNameLst>
                                          <p:attrName>style.visibility</p:attrName>
                                        </p:attrNameLst>
                                      </p:cBhvr>
                                      <p:to>
                                        <p:strVal val="visible"/>
                                      </p:to>
                                    </p:set>
                                  </p:childTnLst>
                                </p:cTn>
                              </p:par>
                              <p:par>
                                <p:cTn id="295" nodeType="withEffect" fill="hold" presetClass="entr" presetID="1">
                                  <p:stCondLst>
                                    <p:cond delay="0"/>
                                  </p:stCondLst>
                                  <p:childTnLst>
                                    <p:set>
                                      <p:cBhvr>
                                        <p:cTn id="296" dur="1" fill="hold">
                                          <p:stCondLst>
                                            <p:cond delay="0"/>
                                          </p:stCondLst>
                                        </p:cTn>
                                        <p:tgtEl>
                                          <p:spTgt spid="61">
                                            <p:txEl>
                                              <p:pRg st="16" end="1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2D Arrays</a:t>
            </a:r>
            <a:endParaRPr b="1" lang="en-US" sz="4400" spc="-1" strike="noStrike">
              <a:solidFill>
                <a:srgbClr val="ffffff"/>
              </a:solidFill>
              <a:latin typeface="Tahoma"/>
            </a:endParaRPr>
          </a:p>
        </p:txBody>
      </p:sp>
      <p:sp>
        <p:nvSpPr>
          <p:cNvPr id="18" name=""/>
          <p:cNvSpPr txBox="1"/>
          <p:nvPr/>
        </p:nvSpPr>
        <p:spPr>
          <a:xfrm>
            <a:off x="151920" y="1294920"/>
            <a:ext cx="8991720" cy="5410440"/>
          </a:xfrm>
          <a:prstGeom prst="rect">
            <a:avLst/>
          </a:prstGeom>
          <a:noFill/>
          <a:ln w="0">
            <a:noFill/>
          </a:ln>
        </p:spPr>
        <p:txBody>
          <a:bodyPr anchor="t">
            <a:normAutofit/>
          </a:bodyPr>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We have only worked with one-dimensional arrays so far, which have a single row of elements. </a:t>
            </a: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But in the real world, data is often represented in a two-dimensional table with rows and columns. </a:t>
            </a: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Programming languages can also represent arrays this way with multiple dimensions. </a:t>
            </a: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
                                  <p:stCondLst>
                                    <p:cond delay="0"/>
                                  </p:stCondLst>
                                  <p:childTnLst>
                                    <p:set>
                                      <p:cBhvr>
                                        <p:cTn id="6" dur="1" fill="hold">
                                          <p:stCondLst>
                                            <p:cond delay="0"/>
                                          </p:stCondLst>
                                        </p:cTn>
                                        <p:tgtEl>
                                          <p:spTgt spid="18">
                                            <p:txEl>
                                              <p:pRg st="5" end="5"/>
                                            </p:txEl>
                                          </p:spTgt>
                                        </p:tgtEl>
                                        <p:attrNameLst>
                                          <p:attrName>style.visibility</p:attrName>
                                        </p:attrNameLst>
                                      </p:cBhvr>
                                      <p:to>
                                        <p:strVal val="visible"/>
                                      </p:to>
                                    </p:set>
                                  </p:childTnLst>
                                </p:cTn>
                              </p:par>
                            </p:childTnLst>
                          </p:cTn>
                        </p:par>
                      </p:childTnLst>
                    </p:cTn>
                  </p:par>
                  <p:par>
                    <p:cTn id="7" nodeType="clickEffect" fill="hold">
                      <p:stCondLst>
                        <p:cond delay="indefinite"/>
                      </p:stCondLst>
                      <p:childTnLst>
                        <p:par>
                          <p:cTn id="8" nodeType="withEffect" fill="hold">
                            <p:stCondLst>
                              <p:cond delay="0"/>
                            </p:stCondLst>
                            <p:childTnLst>
                              <p:par>
                                <p:cTn id="9" nodeType="clickEffect" fill="hold" presetClass="entr" presetID="1">
                                  <p:stCondLst>
                                    <p:cond delay="0"/>
                                  </p:stCondLst>
                                  <p:childTnLst>
                                    <p:set>
                                      <p:cBhvr>
                                        <p:cTn id="10"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2D Arrays of Objects</a:t>
            </a:r>
            <a:endParaRPr b="1" lang="en-US" sz="4400" spc="-1" strike="noStrike">
              <a:solidFill>
                <a:srgbClr val="ffffff"/>
              </a:solidFill>
              <a:latin typeface="Tahoma"/>
            </a:endParaRPr>
          </a:p>
        </p:txBody>
      </p:sp>
      <p:sp>
        <p:nvSpPr>
          <p:cNvPr id="63" name="PlaceHolder 2"/>
          <p:cNvSpPr>
            <a:spLocks noGrp="1"/>
          </p:cNvSpPr>
          <p:nvPr>
            <p:ph/>
          </p:nvPr>
        </p:nvSpPr>
        <p:spPr>
          <a:xfrm>
            <a:off x="0" y="1168200"/>
            <a:ext cx="9144000" cy="5715000"/>
          </a:xfrm>
          <a:prstGeom prst="rect">
            <a:avLst/>
          </a:prstGeom>
          <a:noFill/>
          <a:ln w="0">
            <a:noFill/>
          </a:ln>
        </p:spPr>
        <p:txBody>
          <a:bodyPr lIns="91440" rIns="91440" tIns="45720" bIns="45720" anchor="t">
            <a:normAutofit/>
          </a:bodyPr>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 AP Exam will often have free response questions that use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array/arraylist or 2D array of objects.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public class Student{</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private String name;</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private double gpa;</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constructors and other methods not shown</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implementation not shown</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public String getName(){…}</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public double getGpa(){…}</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297" dur="indefinite" restart="never" nodeType="tmRoot">
          <p:childTnLst>
            <p:seq>
              <p:cTn id="298" dur="indefinite" nodeType="mainSeq">
                <p:childTnLst>
                  <p:par>
                    <p:cTn id="299" nodeType="clickEffect" fill="hold">
                      <p:stCondLst>
                        <p:cond delay="indefinite"/>
                      </p:stCondLst>
                      <p:childTnLst>
                        <p:par>
                          <p:cTn id="300" nodeType="withEffect" fill="hold">
                            <p:stCondLst>
                              <p:cond delay="0"/>
                            </p:stCondLst>
                            <p:childTnLst>
                              <p:par>
                                <p:cTn id="301" nodeType="clickEffect" fill="hold" presetClass="entr" presetID="1">
                                  <p:stCondLst>
                                    <p:cond delay="0"/>
                                  </p:stCondLst>
                                  <p:childTnLst>
                                    <p:set>
                                      <p:cBhvr>
                                        <p:cTn id="302" dur="1" fill="hold">
                                          <p:stCondLst>
                                            <p:cond delay="0"/>
                                          </p:stCondLst>
                                        </p:cTn>
                                        <p:tgtEl>
                                          <p:spTgt spid="63">
                                            <p:txEl>
                                              <p:pRg st="4" end="4"/>
                                            </p:txEl>
                                          </p:spTgt>
                                        </p:tgtEl>
                                        <p:attrNameLst>
                                          <p:attrName>style.visibility</p:attrName>
                                        </p:attrNameLst>
                                      </p:cBhvr>
                                      <p:to>
                                        <p:strVal val="visible"/>
                                      </p:to>
                                    </p:set>
                                  </p:childTnLst>
                                </p:cTn>
                              </p:par>
                              <p:par>
                                <p:cTn id="303" nodeType="withEffect" fill="hold" presetClass="entr" presetID="1">
                                  <p:stCondLst>
                                    <p:cond delay="0"/>
                                  </p:stCondLst>
                                  <p:childTnLst>
                                    <p:set>
                                      <p:cBhvr>
                                        <p:cTn id="304" dur="1" fill="hold">
                                          <p:stCondLst>
                                            <p:cond delay="0"/>
                                          </p:stCondLst>
                                        </p:cTn>
                                        <p:tgtEl>
                                          <p:spTgt spid="63">
                                            <p:txEl>
                                              <p:pRg st="5" end="5"/>
                                            </p:txEl>
                                          </p:spTgt>
                                        </p:tgtEl>
                                        <p:attrNameLst>
                                          <p:attrName>style.visibility</p:attrName>
                                        </p:attrNameLst>
                                      </p:cBhvr>
                                      <p:to>
                                        <p:strVal val="visible"/>
                                      </p:to>
                                    </p:set>
                                  </p:childTnLst>
                                </p:cTn>
                              </p:par>
                              <p:par>
                                <p:cTn id="305" nodeType="withEffect" fill="hold" presetClass="entr" presetID="1">
                                  <p:stCondLst>
                                    <p:cond delay="0"/>
                                  </p:stCondLst>
                                  <p:childTnLst>
                                    <p:set>
                                      <p:cBhvr>
                                        <p:cTn id="306" dur="1" fill="hold">
                                          <p:stCondLst>
                                            <p:cond delay="0"/>
                                          </p:stCondLst>
                                        </p:cTn>
                                        <p:tgtEl>
                                          <p:spTgt spid="63">
                                            <p:txEl>
                                              <p:pRg st="6" end="6"/>
                                            </p:txEl>
                                          </p:spTgt>
                                        </p:tgtEl>
                                        <p:attrNameLst>
                                          <p:attrName>style.visibility</p:attrName>
                                        </p:attrNameLst>
                                      </p:cBhvr>
                                      <p:to>
                                        <p:strVal val="visible"/>
                                      </p:to>
                                    </p:set>
                                  </p:childTnLst>
                                </p:cTn>
                              </p:par>
                              <p:par>
                                <p:cTn id="307" nodeType="withEffect" fill="hold" presetClass="entr" presetID="1">
                                  <p:stCondLst>
                                    <p:cond delay="0"/>
                                  </p:stCondLst>
                                  <p:childTnLst>
                                    <p:set>
                                      <p:cBhvr>
                                        <p:cTn id="308" dur="1" fill="hold">
                                          <p:stCondLst>
                                            <p:cond delay="0"/>
                                          </p:stCondLst>
                                        </p:cTn>
                                        <p:tgtEl>
                                          <p:spTgt spid="63">
                                            <p:txEl>
                                              <p:pRg st="7" end="7"/>
                                            </p:txEl>
                                          </p:spTgt>
                                        </p:tgtEl>
                                        <p:attrNameLst>
                                          <p:attrName>style.visibility</p:attrName>
                                        </p:attrNameLst>
                                      </p:cBhvr>
                                      <p:to>
                                        <p:strVal val="visible"/>
                                      </p:to>
                                    </p:set>
                                  </p:childTnLst>
                                </p:cTn>
                              </p:par>
                              <p:par>
                                <p:cTn id="309" nodeType="withEffect" fill="hold" presetClass="entr" presetID="1">
                                  <p:stCondLst>
                                    <p:cond delay="0"/>
                                  </p:stCondLst>
                                  <p:childTnLst>
                                    <p:set>
                                      <p:cBhvr>
                                        <p:cTn id="310" dur="1" fill="hold">
                                          <p:stCondLst>
                                            <p:cond delay="0"/>
                                          </p:stCondLst>
                                        </p:cTn>
                                        <p:tgtEl>
                                          <p:spTgt spid="63">
                                            <p:txEl>
                                              <p:pRg st="8" end="8"/>
                                            </p:txEl>
                                          </p:spTgt>
                                        </p:tgtEl>
                                        <p:attrNameLst>
                                          <p:attrName>style.visibility</p:attrName>
                                        </p:attrNameLst>
                                      </p:cBhvr>
                                      <p:to>
                                        <p:strVal val="visible"/>
                                      </p:to>
                                    </p:set>
                                  </p:childTnLst>
                                </p:cTn>
                              </p:par>
                              <p:par>
                                <p:cTn id="311" nodeType="withEffect" fill="hold" presetClass="entr" presetID="1">
                                  <p:stCondLst>
                                    <p:cond delay="0"/>
                                  </p:stCondLst>
                                  <p:childTnLst>
                                    <p:set>
                                      <p:cBhvr>
                                        <p:cTn id="312" dur="1" fill="hold">
                                          <p:stCondLst>
                                            <p:cond delay="0"/>
                                          </p:stCondLst>
                                        </p:cTn>
                                        <p:tgtEl>
                                          <p:spTgt spid="63">
                                            <p:txEl>
                                              <p:pRg st="9" end="9"/>
                                            </p:txEl>
                                          </p:spTgt>
                                        </p:tgtEl>
                                        <p:attrNameLst>
                                          <p:attrName>style.visibility</p:attrName>
                                        </p:attrNameLst>
                                      </p:cBhvr>
                                      <p:to>
                                        <p:strVal val="visible"/>
                                      </p:to>
                                    </p:set>
                                  </p:childTnLst>
                                </p:cTn>
                              </p:par>
                              <p:par>
                                <p:cTn id="313" nodeType="withEffect" fill="hold" presetClass="entr" presetID="1">
                                  <p:stCondLst>
                                    <p:cond delay="0"/>
                                  </p:stCondLst>
                                  <p:childTnLst>
                                    <p:set>
                                      <p:cBhvr>
                                        <p:cTn id="314" dur="1" fill="hold">
                                          <p:stCondLst>
                                            <p:cond delay="0"/>
                                          </p:stCondLst>
                                        </p:cTn>
                                        <p:tgtEl>
                                          <p:spTgt spid="63">
                                            <p:txEl>
                                              <p:pRg st="10" end="10"/>
                                            </p:txEl>
                                          </p:spTgt>
                                        </p:tgtEl>
                                        <p:attrNameLst>
                                          <p:attrName>style.visibility</p:attrName>
                                        </p:attrNameLst>
                                      </p:cBhvr>
                                      <p:to>
                                        <p:strVal val="visible"/>
                                      </p:to>
                                    </p:set>
                                  </p:childTnLst>
                                </p:cTn>
                              </p:par>
                              <p:par>
                                <p:cTn id="315" nodeType="withEffect" fill="hold" presetClass="entr" presetID="1">
                                  <p:stCondLst>
                                    <p:cond delay="0"/>
                                  </p:stCondLst>
                                  <p:childTnLst>
                                    <p:set>
                                      <p:cBhvr>
                                        <p:cTn id="316" dur="1" fill="hold">
                                          <p:stCondLst>
                                            <p:cond delay="0"/>
                                          </p:stCondLst>
                                        </p:cTn>
                                        <p:tgtEl>
                                          <p:spTgt spid="63">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2D Arrays of Objects</a:t>
            </a:r>
            <a:endParaRPr b="1" lang="en-US" sz="4400" spc="-1" strike="noStrike">
              <a:solidFill>
                <a:srgbClr val="ffffff"/>
              </a:solidFill>
              <a:latin typeface="Tahoma"/>
            </a:endParaRPr>
          </a:p>
        </p:txBody>
      </p:sp>
      <p:sp>
        <p:nvSpPr>
          <p:cNvPr id="65" name="PlaceHolder 2"/>
          <p:cNvSpPr>
            <a:spLocks noGrp="1"/>
          </p:cNvSpPr>
          <p:nvPr>
            <p:ph/>
          </p:nvPr>
        </p:nvSpPr>
        <p:spPr>
          <a:xfrm>
            <a:off x="0" y="1168200"/>
            <a:ext cx="9144000" cy="5715000"/>
          </a:xfrm>
          <a:prstGeom prst="rect">
            <a:avLst/>
          </a:prstGeom>
          <a:noFill/>
          <a:ln w="0">
            <a:noFill/>
          </a:ln>
        </p:spPr>
        <p:txBody>
          <a:bodyPr lIns="91440" rIns="91440" tIns="45720" bIns="45720" anchor="t">
            <a:normAutofit/>
          </a:bodyPr>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ea typeface="Tahoma"/>
              </a:rPr>
              <a:t>The Student class is used in the following SeatingChart class. </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public class SeatingChart{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private Student[][] seats;</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constructors not shown</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returns the average sum of all students</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public double sum(){</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ea typeface="Tahoma"/>
              </a:rPr>
              <a:t>	</a:t>
            </a:r>
            <a:r>
              <a:rPr b="1" lang="en-US" sz="2000" spc="-1" strike="noStrike">
                <a:solidFill>
                  <a:srgbClr val="000000"/>
                </a:solidFill>
                <a:latin typeface="Courier New"/>
                <a:ea typeface="Tahoma"/>
              </a:rPr>
              <a:t>	</a:t>
            </a:r>
            <a:r>
              <a:rPr b="1" lang="en-US" sz="2000" spc="-1" strike="noStrike">
                <a:solidFill>
                  <a:srgbClr val="000000"/>
                </a:solidFill>
                <a:latin typeface="Courier New"/>
                <a:ea typeface="Tahoma"/>
              </a:rPr>
              <a:t>// implement this method. See next slide.</a:t>
            </a:r>
            <a:r>
              <a:rPr b="1" lang="en-US" sz="2000" spc="-1" strike="noStrike">
                <a:solidFill>
                  <a:srgbClr val="000000"/>
                </a:solidFill>
                <a:latin typeface="Courier New"/>
                <a:ea typeface="Tahoma"/>
              </a:rPr>
              <a:t>	</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317" dur="indefinite" restart="never" nodeType="tmRoot">
          <p:childTnLst>
            <p:seq>
              <p:cTn id="318" dur="indefinite" nodeType="mainSeq">
                <p:childTnLst>
                  <p:par>
                    <p:cTn id="319" nodeType="clickEffect" fill="hold">
                      <p:stCondLst>
                        <p:cond delay="indefinite"/>
                      </p:stCondLst>
                      <p:childTnLst>
                        <p:par>
                          <p:cTn id="320" nodeType="withEffect" fill="hold">
                            <p:stCondLst>
                              <p:cond delay="0"/>
                            </p:stCondLst>
                            <p:childTnLst>
                              <p:par>
                                <p:cTn id="321" nodeType="clickEffect" fill="hold" presetClass="entr" presetID="1">
                                  <p:stCondLst>
                                    <p:cond delay="0"/>
                                  </p:stCondLst>
                                  <p:childTnLst>
                                    <p:set>
                                      <p:cBhvr>
                                        <p:cTn id="322" dur="1" fill="hold">
                                          <p:stCondLst>
                                            <p:cond delay="0"/>
                                          </p:stCondLst>
                                        </p:cTn>
                                        <p:tgtEl>
                                          <p:spTgt spid="65">
                                            <p:txEl>
                                              <p:pRg st="3" end="3"/>
                                            </p:txEl>
                                          </p:spTgt>
                                        </p:tgtEl>
                                        <p:attrNameLst>
                                          <p:attrName>style.visibility</p:attrName>
                                        </p:attrNameLst>
                                      </p:cBhvr>
                                      <p:to>
                                        <p:strVal val="visible"/>
                                      </p:to>
                                    </p:set>
                                  </p:childTnLst>
                                </p:cTn>
                              </p:par>
                              <p:par>
                                <p:cTn id="323" nodeType="withEffect" fill="hold" presetClass="entr" presetID="1">
                                  <p:stCondLst>
                                    <p:cond delay="0"/>
                                  </p:stCondLst>
                                  <p:childTnLst>
                                    <p:set>
                                      <p:cBhvr>
                                        <p:cTn id="324" dur="1" fill="hold">
                                          <p:stCondLst>
                                            <p:cond delay="0"/>
                                          </p:stCondLst>
                                        </p:cTn>
                                        <p:tgtEl>
                                          <p:spTgt spid="65">
                                            <p:txEl>
                                              <p:pRg st="4" end="4"/>
                                            </p:txEl>
                                          </p:spTgt>
                                        </p:tgtEl>
                                        <p:attrNameLst>
                                          <p:attrName>style.visibility</p:attrName>
                                        </p:attrNameLst>
                                      </p:cBhvr>
                                      <p:to>
                                        <p:strVal val="visible"/>
                                      </p:to>
                                    </p:set>
                                  </p:childTnLst>
                                </p:cTn>
                              </p:par>
                              <p:par>
                                <p:cTn id="325" nodeType="withEffect" fill="hold" presetClass="entr" presetID="1">
                                  <p:stCondLst>
                                    <p:cond delay="0"/>
                                  </p:stCondLst>
                                  <p:childTnLst>
                                    <p:set>
                                      <p:cBhvr>
                                        <p:cTn id="326" dur="1" fill="hold">
                                          <p:stCondLst>
                                            <p:cond delay="0"/>
                                          </p:stCondLst>
                                        </p:cTn>
                                        <p:tgtEl>
                                          <p:spTgt spid="65">
                                            <p:txEl>
                                              <p:pRg st="5" end="5"/>
                                            </p:txEl>
                                          </p:spTgt>
                                        </p:tgtEl>
                                        <p:attrNameLst>
                                          <p:attrName>style.visibility</p:attrName>
                                        </p:attrNameLst>
                                      </p:cBhvr>
                                      <p:to>
                                        <p:strVal val="visible"/>
                                      </p:to>
                                    </p:set>
                                  </p:childTnLst>
                                </p:cTn>
                              </p:par>
                              <p:par>
                                <p:cTn id="327" nodeType="withEffect" fill="hold" presetClass="entr" presetID="1">
                                  <p:stCondLst>
                                    <p:cond delay="0"/>
                                  </p:stCondLst>
                                  <p:childTnLst>
                                    <p:set>
                                      <p:cBhvr>
                                        <p:cTn id="328" dur="1" fill="hold">
                                          <p:stCondLst>
                                            <p:cond delay="0"/>
                                          </p:stCondLst>
                                        </p:cTn>
                                        <p:tgtEl>
                                          <p:spTgt spid="65">
                                            <p:txEl>
                                              <p:pRg st="6" end="6"/>
                                            </p:txEl>
                                          </p:spTgt>
                                        </p:tgtEl>
                                        <p:attrNameLst>
                                          <p:attrName>style.visibility</p:attrName>
                                        </p:attrNameLst>
                                      </p:cBhvr>
                                      <p:to>
                                        <p:strVal val="visible"/>
                                      </p:to>
                                    </p:set>
                                  </p:childTnLst>
                                </p:cTn>
                              </p:par>
                              <p:par>
                                <p:cTn id="329" nodeType="withEffect" fill="hold" presetClass="entr" presetID="1">
                                  <p:stCondLst>
                                    <p:cond delay="0"/>
                                  </p:stCondLst>
                                  <p:childTnLst>
                                    <p:set>
                                      <p:cBhvr>
                                        <p:cTn id="330" dur="1" fill="hold">
                                          <p:stCondLst>
                                            <p:cond delay="0"/>
                                          </p:stCondLst>
                                        </p:cTn>
                                        <p:tgtEl>
                                          <p:spTgt spid="65">
                                            <p:txEl>
                                              <p:pRg st="7" end="7"/>
                                            </p:txEl>
                                          </p:spTgt>
                                        </p:tgtEl>
                                        <p:attrNameLst>
                                          <p:attrName>style.visibility</p:attrName>
                                        </p:attrNameLst>
                                      </p:cBhvr>
                                      <p:to>
                                        <p:strVal val="visible"/>
                                      </p:to>
                                    </p:set>
                                  </p:childTnLst>
                                </p:cTn>
                              </p:par>
                              <p:par>
                                <p:cTn id="331" nodeType="withEffect" fill="hold" presetClass="entr" presetID="1">
                                  <p:stCondLst>
                                    <p:cond delay="0"/>
                                  </p:stCondLst>
                                  <p:childTnLst>
                                    <p:set>
                                      <p:cBhvr>
                                        <p:cTn id="332" dur="1" fill="hold">
                                          <p:stCondLst>
                                            <p:cond delay="0"/>
                                          </p:stCondLst>
                                        </p:cTn>
                                        <p:tgtEl>
                                          <p:spTgt spid="65">
                                            <p:txEl>
                                              <p:pRg st="8" end="8"/>
                                            </p:txEl>
                                          </p:spTgt>
                                        </p:tgtEl>
                                        <p:attrNameLst>
                                          <p:attrName>style.visibility</p:attrName>
                                        </p:attrNameLst>
                                      </p:cBhvr>
                                      <p:to>
                                        <p:strVal val="visible"/>
                                      </p:to>
                                    </p:set>
                                  </p:childTnLst>
                                </p:cTn>
                              </p:par>
                              <p:par>
                                <p:cTn id="333" nodeType="withEffect" fill="hold" presetClass="entr" presetID="1">
                                  <p:stCondLst>
                                    <p:cond delay="0"/>
                                  </p:stCondLst>
                                  <p:childTnLst>
                                    <p:set>
                                      <p:cBhvr>
                                        <p:cTn id="334" dur="1" fill="hold">
                                          <p:stCondLst>
                                            <p:cond delay="0"/>
                                          </p:stCondLst>
                                        </p:cTn>
                                        <p:tgtEl>
                                          <p:spTgt spid="65">
                                            <p:txEl>
                                              <p:pRg st="9" end="9"/>
                                            </p:txEl>
                                          </p:spTgt>
                                        </p:tgtEl>
                                        <p:attrNameLst>
                                          <p:attrName>style.visibility</p:attrName>
                                        </p:attrNameLst>
                                      </p:cBhvr>
                                      <p:to>
                                        <p:strVal val="visible"/>
                                      </p:to>
                                    </p:set>
                                  </p:childTnLst>
                                </p:cTn>
                              </p:par>
                              <p:par>
                                <p:cTn id="335" nodeType="withEffect" fill="hold" presetClass="entr" presetID="1">
                                  <p:stCondLst>
                                    <p:cond delay="0"/>
                                  </p:stCondLst>
                                  <p:childTnLst>
                                    <p:set>
                                      <p:cBhvr>
                                        <p:cTn id="336" dur="1" fill="hold">
                                          <p:stCondLst>
                                            <p:cond delay="0"/>
                                          </p:stCondLst>
                                        </p:cTn>
                                        <p:tgtEl>
                                          <p:spTgt spid="65">
                                            <p:txEl>
                                              <p:pRg st="10" end="10"/>
                                            </p:txEl>
                                          </p:spTgt>
                                        </p:tgtEl>
                                        <p:attrNameLst>
                                          <p:attrName>style.visibility</p:attrName>
                                        </p:attrNameLst>
                                      </p:cBhvr>
                                      <p:to>
                                        <p:strVal val="visible"/>
                                      </p:to>
                                    </p:set>
                                  </p:childTnLst>
                                </p:cTn>
                              </p:par>
                              <p:par>
                                <p:cTn id="337" nodeType="withEffect" fill="hold" presetClass="entr" presetID="1">
                                  <p:stCondLst>
                                    <p:cond delay="0"/>
                                  </p:stCondLst>
                                  <p:childTnLst>
                                    <p:set>
                                      <p:cBhvr>
                                        <p:cTn id="338" dur="1" fill="hold">
                                          <p:stCondLst>
                                            <p:cond delay="0"/>
                                          </p:stCondLst>
                                        </p:cTn>
                                        <p:tgtEl>
                                          <p:spTgt spid="65">
                                            <p:txEl>
                                              <p:pRg st="11" end="11"/>
                                            </p:txEl>
                                          </p:spTgt>
                                        </p:tgtEl>
                                        <p:attrNameLst>
                                          <p:attrName>style.visibility</p:attrName>
                                        </p:attrNameLst>
                                      </p:cBhvr>
                                      <p:to>
                                        <p:strVal val="visible"/>
                                      </p:to>
                                    </p:set>
                                  </p:childTnLst>
                                </p:cTn>
                              </p:par>
                              <p:par>
                                <p:cTn id="339" nodeType="withEffect" fill="hold" presetClass="entr" presetID="1">
                                  <p:stCondLst>
                                    <p:cond delay="0"/>
                                  </p:stCondLst>
                                  <p:childTnLst>
                                    <p:set>
                                      <p:cBhvr>
                                        <p:cTn id="340" dur="1" fill="hold">
                                          <p:stCondLst>
                                            <p:cond delay="0"/>
                                          </p:stCondLst>
                                        </p:cTn>
                                        <p:tgtEl>
                                          <p:spTgt spid="65">
                                            <p:txEl>
                                              <p:pRg st="12" end="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Regular For Loop</a:t>
            </a:r>
            <a:endParaRPr b="1" lang="en-US" sz="4400" spc="-1" strike="noStrike">
              <a:solidFill>
                <a:srgbClr val="ffffff"/>
              </a:solidFill>
              <a:latin typeface="Tahoma"/>
            </a:endParaRPr>
          </a:p>
        </p:txBody>
      </p:sp>
      <p:sp>
        <p:nvSpPr>
          <p:cNvPr id="67" name="PlaceHolder 2"/>
          <p:cNvSpPr>
            <a:spLocks noGrp="1"/>
          </p:cNvSpPr>
          <p:nvPr>
            <p:ph/>
          </p:nvPr>
        </p:nvSpPr>
        <p:spPr>
          <a:xfrm>
            <a:off x="0" y="1168200"/>
            <a:ext cx="9144000" cy="5715000"/>
          </a:xfrm>
          <a:prstGeom prst="rect">
            <a:avLst/>
          </a:prstGeom>
          <a:noFill/>
          <a:ln w="0">
            <a:noFill/>
          </a:ln>
        </p:spPr>
        <p:txBody>
          <a:bodyPr lIns="91440" rIns="91440" tIns="45720" bIns="45720" anchor="t">
            <a:normAutofit/>
          </a:bodyPr>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public double sum(){</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double sum = 0.0;</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for(int i = 0; i &lt; seats.length; i++){</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for(int j = 0; j &lt; seats[0].length; j++){</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sum += seats[i][j].getGpa();</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return sum;</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We can do this more simply with a for each loop! See next slide.</a:t>
            </a: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341" dur="indefinite" restart="never" nodeType="tmRoot">
          <p:childTnLst>
            <p:seq>
              <p:cTn id="342" dur="indefinite" nodeType="mainSeq">
                <p:childTnLst>
                  <p:par>
                    <p:cTn id="343" nodeType="clickEffect" fill="hold">
                      <p:stCondLst>
                        <p:cond delay="indefinite"/>
                      </p:stCondLst>
                      <p:childTnLst>
                        <p:par>
                          <p:cTn id="344" nodeType="withEffect" fill="hold">
                            <p:stCondLst>
                              <p:cond delay="0"/>
                            </p:stCondLst>
                            <p:childTnLst>
                              <p:par>
                                <p:cTn id="345" nodeType="clickEffect" fill="hold" presetClass="entr" presetID="1">
                                  <p:stCondLst>
                                    <p:cond delay="0"/>
                                  </p:stCondLst>
                                  <p:childTnLst>
                                    <p:set>
                                      <p:cBhvr>
                                        <p:cTn id="346" dur="1" fill="hold">
                                          <p:stCondLst>
                                            <p:cond delay="0"/>
                                          </p:stCondLst>
                                        </p:cTn>
                                        <p:tgtEl>
                                          <p:spTgt spid="67">
                                            <p:txEl>
                                              <p:pRg st="3" end="3"/>
                                            </p:txEl>
                                          </p:spTgt>
                                        </p:tgtEl>
                                        <p:attrNameLst>
                                          <p:attrName>style.visibility</p:attrName>
                                        </p:attrNameLst>
                                      </p:cBhvr>
                                      <p:to>
                                        <p:strVal val="visible"/>
                                      </p:to>
                                    </p:set>
                                  </p:childTnLst>
                                </p:cTn>
                              </p:par>
                            </p:childTnLst>
                          </p:cTn>
                        </p:par>
                      </p:childTnLst>
                    </p:cTn>
                  </p:par>
                  <p:par>
                    <p:cTn id="347" nodeType="clickEffect" fill="hold">
                      <p:stCondLst>
                        <p:cond delay="indefinite"/>
                      </p:stCondLst>
                      <p:childTnLst>
                        <p:par>
                          <p:cTn id="348" nodeType="withEffect" fill="hold">
                            <p:stCondLst>
                              <p:cond delay="0"/>
                            </p:stCondLst>
                            <p:childTnLst>
                              <p:par>
                                <p:cTn id="349" nodeType="clickEffect" fill="hold" presetClass="entr" presetID="1">
                                  <p:stCondLst>
                                    <p:cond delay="0"/>
                                  </p:stCondLst>
                                  <p:childTnLst>
                                    <p:set>
                                      <p:cBhvr>
                                        <p:cTn id="350" dur="1" fill="hold">
                                          <p:stCondLst>
                                            <p:cond delay="0"/>
                                          </p:stCondLst>
                                        </p:cTn>
                                        <p:tgtEl>
                                          <p:spTgt spid="67">
                                            <p:txEl>
                                              <p:pRg st="4" end="4"/>
                                            </p:txEl>
                                          </p:spTgt>
                                        </p:tgtEl>
                                        <p:attrNameLst>
                                          <p:attrName>style.visibility</p:attrName>
                                        </p:attrNameLst>
                                      </p:cBhvr>
                                      <p:to>
                                        <p:strVal val="visible"/>
                                      </p:to>
                                    </p:set>
                                  </p:childTnLst>
                                </p:cTn>
                              </p:par>
                            </p:childTnLst>
                          </p:cTn>
                        </p:par>
                      </p:childTnLst>
                    </p:cTn>
                  </p:par>
                  <p:par>
                    <p:cTn id="351" nodeType="clickEffect" fill="hold">
                      <p:stCondLst>
                        <p:cond delay="indefinite"/>
                      </p:stCondLst>
                      <p:childTnLst>
                        <p:par>
                          <p:cTn id="352" nodeType="withEffect" fill="hold">
                            <p:stCondLst>
                              <p:cond delay="0"/>
                            </p:stCondLst>
                            <p:childTnLst>
                              <p:par>
                                <p:cTn id="353" nodeType="clickEffect" fill="hold" presetClass="entr" presetID="1">
                                  <p:stCondLst>
                                    <p:cond delay="0"/>
                                  </p:stCondLst>
                                  <p:childTnLst>
                                    <p:set>
                                      <p:cBhvr>
                                        <p:cTn id="354" dur="1" fill="hold">
                                          <p:stCondLst>
                                            <p:cond delay="0"/>
                                          </p:stCondLst>
                                        </p:cTn>
                                        <p:tgtEl>
                                          <p:spTgt spid="67">
                                            <p:txEl>
                                              <p:pRg st="5" end="5"/>
                                            </p:txEl>
                                          </p:spTgt>
                                        </p:tgtEl>
                                        <p:attrNameLst>
                                          <p:attrName>style.visibility</p:attrName>
                                        </p:attrNameLst>
                                      </p:cBhvr>
                                      <p:to>
                                        <p:strVal val="visible"/>
                                      </p:to>
                                    </p:set>
                                  </p:childTnLst>
                                </p:cTn>
                              </p:par>
                            </p:childTnLst>
                          </p:cTn>
                        </p:par>
                      </p:childTnLst>
                    </p:cTn>
                  </p:par>
                  <p:par>
                    <p:cTn id="355" nodeType="clickEffect" fill="hold">
                      <p:stCondLst>
                        <p:cond delay="indefinite"/>
                      </p:stCondLst>
                      <p:childTnLst>
                        <p:par>
                          <p:cTn id="356" nodeType="withEffect" fill="hold">
                            <p:stCondLst>
                              <p:cond delay="0"/>
                            </p:stCondLst>
                            <p:childTnLst>
                              <p:par>
                                <p:cTn id="357" nodeType="clickEffect" fill="hold" presetClass="entr" presetID="1">
                                  <p:stCondLst>
                                    <p:cond delay="0"/>
                                  </p:stCondLst>
                                  <p:childTnLst>
                                    <p:set>
                                      <p:cBhvr>
                                        <p:cTn id="358" dur="1" fill="hold">
                                          <p:stCondLst>
                                            <p:cond delay="0"/>
                                          </p:stCondLst>
                                        </p:cTn>
                                        <p:tgtEl>
                                          <p:spTgt spid="67">
                                            <p:txEl>
                                              <p:pRg st="6" end="6"/>
                                            </p:txEl>
                                          </p:spTgt>
                                        </p:tgtEl>
                                        <p:attrNameLst>
                                          <p:attrName>style.visibility</p:attrName>
                                        </p:attrNameLst>
                                      </p:cBhvr>
                                      <p:to>
                                        <p:strVal val="visible"/>
                                      </p:to>
                                    </p:set>
                                  </p:childTnLst>
                                </p:cTn>
                              </p:par>
                              <p:par>
                                <p:cTn id="359" nodeType="withEffect" fill="hold" presetClass="entr" presetID="1">
                                  <p:stCondLst>
                                    <p:cond delay="0"/>
                                  </p:stCondLst>
                                  <p:childTnLst>
                                    <p:set>
                                      <p:cBhvr>
                                        <p:cTn id="360" dur="1" fill="hold">
                                          <p:stCondLst>
                                            <p:cond delay="0"/>
                                          </p:stCondLst>
                                        </p:cTn>
                                        <p:tgtEl>
                                          <p:spTgt spid="67">
                                            <p:txEl>
                                              <p:pRg st="7" end="7"/>
                                            </p:txEl>
                                          </p:spTgt>
                                        </p:tgtEl>
                                        <p:attrNameLst>
                                          <p:attrName>style.visibility</p:attrName>
                                        </p:attrNameLst>
                                      </p:cBhvr>
                                      <p:to>
                                        <p:strVal val="visible"/>
                                      </p:to>
                                    </p:set>
                                  </p:childTnLst>
                                </p:cTn>
                              </p:par>
                              <p:par>
                                <p:cTn id="361" nodeType="withEffect" fill="hold" presetClass="entr" presetID="1">
                                  <p:stCondLst>
                                    <p:cond delay="0"/>
                                  </p:stCondLst>
                                  <p:childTnLst>
                                    <p:set>
                                      <p:cBhvr>
                                        <p:cTn id="362" dur="1" fill="hold">
                                          <p:stCondLst>
                                            <p:cond delay="0"/>
                                          </p:stCondLst>
                                        </p:cTn>
                                        <p:tgtEl>
                                          <p:spTgt spid="67">
                                            <p:txEl>
                                              <p:pRg st="8" end="8"/>
                                            </p:txEl>
                                          </p:spTgt>
                                        </p:tgtEl>
                                        <p:attrNameLst>
                                          <p:attrName>style.visibility</p:attrName>
                                        </p:attrNameLst>
                                      </p:cBhvr>
                                      <p:to>
                                        <p:strVal val="visible"/>
                                      </p:to>
                                    </p:set>
                                  </p:childTnLst>
                                </p:cTn>
                              </p:par>
                              <p:par>
                                <p:cTn id="363" nodeType="withEffect" fill="hold" presetClass="entr" presetID="1">
                                  <p:stCondLst>
                                    <p:cond delay="0"/>
                                  </p:stCondLst>
                                  <p:childTnLst>
                                    <p:set>
                                      <p:cBhvr>
                                        <p:cTn id="364" dur="1" fill="hold">
                                          <p:stCondLst>
                                            <p:cond delay="0"/>
                                          </p:stCondLst>
                                        </p:cTn>
                                        <p:tgtEl>
                                          <p:spTgt spid="67">
                                            <p:txEl>
                                              <p:pRg st="9" end="9"/>
                                            </p:txEl>
                                          </p:spTgt>
                                        </p:tgtEl>
                                        <p:attrNameLst>
                                          <p:attrName>style.visibility</p:attrName>
                                        </p:attrNameLst>
                                      </p:cBhvr>
                                      <p:to>
                                        <p:strVal val="visible"/>
                                      </p:to>
                                    </p:set>
                                  </p:childTnLst>
                                </p:cTn>
                              </p:par>
                              <p:par>
                                <p:cTn id="365" nodeType="withEffect" fill="hold" presetClass="entr" presetID="1">
                                  <p:stCondLst>
                                    <p:cond delay="0"/>
                                  </p:stCondLst>
                                  <p:childTnLst>
                                    <p:set>
                                      <p:cBhvr>
                                        <p:cTn id="366" dur="1" fill="hold">
                                          <p:stCondLst>
                                            <p:cond delay="0"/>
                                          </p:stCondLst>
                                        </p:cTn>
                                        <p:tgtEl>
                                          <p:spTgt spid="67">
                                            <p:txEl>
                                              <p:pRg st="11" end="1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For Each Loop</a:t>
            </a:r>
            <a:endParaRPr b="1" lang="en-US" sz="4400" spc="-1" strike="noStrike">
              <a:solidFill>
                <a:srgbClr val="ffffff"/>
              </a:solidFill>
              <a:latin typeface="Tahoma"/>
            </a:endParaRPr>
          </a:p>
        </p:txBody>
      </p:sp>
      <p:sp>
        <p:nvSpPr>
          <p:cNvPr id="69" name="PlaceHolder 2"/>
          <p:cNvSpPr>
            <a:spLocks noGrp="1"/>
          </p:cNvSpPr>
          <p:nvPr>
            <p:ph/>
          </p:nvPr>
        </p:nvSpPr>
        <p:spPr>
          <a:xfrm>
            <a:off x="0" y="1168200"/>
            <a:ext cx="9144000" cy="5715000"/>
          </a:xfrm>
          <a:prstGeom prst="rect">
            <a:avLst/>
          </a:prstGeom>
          <a:noFill/>
          <a:ln w="0">
            <a:noFill/>
          </a:ln>
        </p:spPr>
        <p:txBody>
          <a:bodyPr lIns="91440" rIns="91440" tIns="45720" bIns="45720" anchor="t">
            <a:normAutofit/>
          </a:bodyPr>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public double sum(){</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double sum = 0.0;</a:t>
            </a:r>
            <a:endParaRPr b="0" lang="en-US" sz="22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for(Student[] row: seats){</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for(Student std: row){</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sum += std.getGpa();</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	</a:t>
            </a:r>
            <a:r>
              <a:rPr b="0" lang="en-US" sz="2400" spc="-1" strike="noStrike">
                <a:solidFill>
                  <a:srgbClr val="000000"/>
                </a:solidFill>
                <a:latin typeface="Courier New"/>
                <a:ea typeface="Tahoma"/>
              </a:rPr>
              <a:t>}</a:t>
            </a:r>
            <a:endParaRPr b="0" lang="en-US" sz="24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return sum;</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ea typeface="Tahoma"/>
              </a:rPr>
              <a:t>	</a:t>
            </a:r>
            <a:r>
              <a:rPr b="0" lang="en-US" sz="2200" spc="-1" strike="noStrike">
                <a:solidFill>
                  <a:srgbClr val="000000"/>
                </a:solidFill>
                <a:latin typeface="Courier New"/>
                <a:ea typeface="Tahoma"/>
              </a:rPr>
              <a:t>}</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367" dur="indefinite" restart="never" nodeType="tmRoot">
          <p:childTnLst>
            <p:seq>
              <p:cTn id="368" dur="indefinite" nodeType="mainSeq">
                <p:childTnLst>
                  <p:par>
                    <p:cTn id="369" nodeType="clickEffect" fill="hold">
                      <p:stCondLst>
                        <p:cond delay="indefinite"/>
                      </p:stCondLst>
                      <p:childTnLst>
                        <p:par>
                          <p:cTn id="370" nodeType="withEffect" fill="hold">
                            <p:stCondLst>
                              <p:cond delay="0"/>
                            </p:stCondLst>
                            <p:childTnLst>
                              <p:par>
                                <p:cTn id="371" nodeType="clickEffect" fill="hold" presetClass="entr" presetID="1">
                                  <p:stCondLst>
                                    <p:cond delay="0"/>
                                  </p:stCondLst>
                                  <p:childTnLst>
                                    <p:set>
                                      <p:cBhvr>
                                        <p:cTn id="372" dur="1" fill="hold">
                                          <p:stCondLst>
                                            <p:cond delay="0"/>
                                          </p:stCondLst>
                                        </p:cTn>
                                        <p:tgtEl>
                                          <p:spTgt spid="69">
                                            <p:txEl>
                                              <p:pRg st="3" end="3"/>
                                            </p:txEl>
                                          </p:spTgt>
                                        </p:tgtEl>
                                        <p:attrNameLst>
                                          <p:attrName>style.visibility</p:attrName>
                                        </p:attrNameLst>
                                      </p:cBhvr>
                                      <p:to>
                                        <p:strVal val="visible"/>
                                      </p:to>
                                    </p:set>
                                  </p:childTnLst>
                                </p:cTn>
                              </p:par>
                            </p:childTnLst>
                          </p:cTn>
                        </p:par>
                      </p:childTnLst>
                    </p:cTn>
                  </p:par>
                  <p:par>
                    <p:cTn id="373" nodeType="clickEffect" fill="hold">
                      <p:stCondLst>
                        <p:cond delay="indefinite"/>
                      </p:stCondLst>
                      <p:childTnLst>
                        <p:par>
                          <p:cTn id="374" nodeType="withEffect" fill="hold">
                            <p:stCondLst>
                              <p:cond delay="0"/>
                            </p:stCondLst>
                            <p:childTnLst>
                              <p:par>
                                <p:cTn id="375" nodeType="clickEffect" fill="hold" presetClass="entr" presetID="1">
                                  <p:stCondLst>
                                    <p:cond delay="0"/>
                                  </p:stCondLst>
                                  <p:childTnLst>
                                    <p:set>
                                      <p:cBhvr>
                                        <p:cTn id="376" dur="1" fill="hold">
                                          <p:stCondLst>
                                            <p:cond delay="0"/>
                                          </p:stCondLst>
                                        </p:cTn>
                                        <p:tgtEl>
                                          <p:spTgt spid="69">
                                            <p:txEl>
                                              <p:pRg st="4" end="4"/>
                                            </p:txEl>
                                          </p:spTgt>
                                        </p:tgtEl>
                                        <p:attrNameLst>
                                          <p:attrName>style.visibility</p:attrName>
                                        </p:attrNameLst>
                                      </p:cBhvr>
                                      <p:to>
                                        <p:strVal val="visible"/>
                                      </p:to>
                                    </p:set>
                                  </p:childTnLst>
                                </p:cTn>
                              </p:par>
                            </p:childTnLst>
                          </p:cTn>
                        </p:par>
                      </p:childTnLst>
                    </p:cTn>
                  </p:par>
                  <p:par>
                    <p:cTn id="377" nodeType="clickEffect" fill="hold">
                      <p:stCondLst>
                        <p:cond delay="indefinite"/>
                      </p:stCondLst>
                      <p:childTnLst>
                        <p:par>
                          <p:cTn id="378" nodeType="withEffect" fill="hold">
                            <p:stCondLst>
                              <p:cond delay="0"/>
                            </p:stCondLst>
                            <p:childTnLst>
                              <p:par>
                                <p:cTn id="379" nodeType="clickEffect" fill="hold" presetClass="entr" presetID="1">
                                  <p:stCondLst>
                                    <p:cond delay="0"/>
                                  </p:stCondLst>
                                  <p:childTnLst>
                                    <p:set>
                                      <p:cBhvr>
                                        <p:cTn id="380" dur="1" fill="hold">
                                          <p:stCondLst>
                                            <p:cond delay="0"/>
                                          </p:stCondLst>
                                        </p:cTn>
                                        <p:tgtEl>
                                          <p:spTgt spid="69">
                                            <p:txEl>
                                              <p:pRg st="5" end="5"/>
                                            </p:txEl>
                                          </p:spTgt>
                                        </p:tgtEl>
                                        <p:attrNameLst>
                                          <p:attrName>style.visibility</p:attrName>
                                        </p:attrNameLst>
                                      </p:cBhvr>
                                      <p:to>
                                        <p:strVal val="visible"/>
                                      </p:to>
                                    </p:set>
                                  </p:childTnLst>
                                </p:cTn>
                              </p:par>
                            </p:childTnLst>
                          </p:cTn>
                        </p:par>
                      </p:childTnLst>
                    </p:cTn>
                  </p:par>
                  <p:par>
                    <p:cTn id="381" nodeType="clickEffect" fill="hold">
                      <p:stCondLst>
                        <p:cond delay="indefinite"/>
                      </p:stCondLst>
                      <p:childTnLst>
                        <p:par>
                          <p:cTn id="382" nodeType="withEffect" fill="hold">
                            <p:stCondLst>
                              <p:cond delay="0"/>
                            </p:stCondLst>
                            <p:childTnLst>
                              <p:par>
                                <p:cTn id="383" nodeType="clickEffect" fill="hold" presetClass="entr" presetID="1">
                                  <p:stCondLst>
                                    <p:cond delay="0"/>
                                  </p:stCondLst>
                                  <p:childTnLst>
                                    <p:set>
                                      <p:cBhvr>
                                        <p:cTn id="384" dur="1" fill="hold">
                                          <p:stCondLst>
                                            <p:cond delay="0"/>
                                          </p:stCondLst>
                                        </p:cTn>
                                        <p:tgtEl>
                                          <p:spTgt spid="69">
                                            <p:txEl>
                                              <p:pRg st="6" end="6"/>
                                            </p:txEl>
                                          </p:spTgt>
                                        </p:tgtEl>
                                        <p:attrNameLst>
                                          <p:attrName>style.visibility</p:attrName>
                                        </p:attrNameLst>
                                      </p:cBhvr>
                                      <p:to>
                                        <p:strVal val="visible"/>
                                      </p:to>
                                    </p:set>
                                  </p:childTnLst>
                                </p:cTn>
                              </p:par>
                              <p:par>
                                <p:cTn id="385" nodeType="withEffect" fill="hold" presetClass="entr" presetID="1">
                                  <p:stCondLst>
                                    <p:cond delay="0"/>
                                  </p:stCondLst>
                                  <p:childTnLst>
                                    <p:set>
                                      <p:cBhvr>
                                        <p:cTn id="386" dur="1" fill="hold">
                                          <p:stCondLst>
                                            <p:cond delay="0"/>
                                          </p:stCondLst>
                                        </p:cTn>
                                        <p:tgtEl>
                                          <p:spTgt spid="69">
                                            <p:txEl>
                                              <p:pRg st="7" end="7"/>
                                            </p:txEl>
                                          </p:spTgt>
                                        </p:tgtEl>
                                        <p:attrNameLst>
                                          <p:attrName>style.visibility</p:attrName>
                                        </p:attrNameLst>
                                      </p:cBhvr>
                                      <p:to>
                                        <p:strVal val="visible"/>
                                      </p:to>
                                    </p:set>
                                  </p:childTnLst>
                                </p:cTn>
                              </p:par>
                              <p:par>
                                <p:cTn id="387" nodeType="withEffect" fill="hold" presetClass="entr" presetID="1">
                                  <p:stCondLst>
                                    <p:cond delay="0"/>
                                  </p:stCondLst>
                                  <p:childTnLst>
                                    <p:set>
                                      <p:cBhvr>
                                        <p:cTn id="388" dur="1" fill="hold">
                                          <p:stCondLst>
                                            <p:cond delay="0"/>
                                          </p:stCondLst>
                                        </p:cTn>
                                        <p:tgtEl>
                                          <p:spTgt spid="69">
                                            <p:txEl>
                                              <p:pRg st="8" end="8"/>
                                            </p:txEl>
                                          </p:spTgt>
                                        </p:tgtEl>
                                        <p:attrNameLst>
                                          <p:attrName>style.visibility</p:attrName>
                                        </p:attrNameLst>
                                      </p:cBhvr>
                                      <p:to>
                                        <p:strVal val="visible"/>
                                      </p:to>
                                    </p:set>
                                  </p:childTnLst>
                                </p:cTn>
                              </p:par>
                              <p:par>
                                <p:cTn id="389" nodeType="withEffect" fill="hold" presetClass="entr" presetID="1">
                                  <p:stCondLst>
                                    <p:cond delay="0"/>
                                  </p:stCondLst>
                                  <p:childTnLst>
                                    <p:set>
                                      <p:cBhvr>
                                        <p:cTn id="390" dur="1" fill="hold">
                                          <p:stCondLst>
                                            <p:cond delay="0"/>
                                          </p:stCondLst>
                                        </p:cTn>
                                        <p:tgtEl>
                                          <p:spTgt spid="69">
                                            <p:txEl>
                                              <p:pRg st="9" end="9"/>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2D Arrays of Objects</a:t>
            </a:r>
            <a:endParaRPr b="1" lang="en-US" sz="4400" spc="-1" strike="noStrike">
              <a:solidFill>
                <a:srgbClr val="ffffff"/>
              </a:solidFill>
              <a:latin typeface="Tahoma"/>
            </a:endParaRPr>
          </a:p>
        </p:txBody>
      </p:sp>
      <p:sp>
        <p:nvSpPr>
          <p:cNvPr id="71" name="PlaceHolder 2"/>
          <p:cNvSpPr>
            <a:spLocks noGrp="1"/>
          </p:cNvSpPr>
          <p:nvPr>
            <p:ph/>
          </p:nvPr>
        </p:nvSpPr>
        <p:spPr>
          <a:xfrm>
            <a:off x="0" y="1168200"/>
            <a:ext cx="9144000" cy="5715000"/>
          </a:xfrm>
          <a:prstGeom prst="rect">
            <a:avLst/>
          </a:prstGeom>
          <a:noFill/>
          <a:ln w="0">
            <a:noFill/>
          </a:ln>
        </p:spPr>
        <p:txBody>
          <a:bodyPr lIns="91440" rIns="91440" tIns="45720" bIns="45720" anchor="t">
            <a:normAutofit/>
          </a:bodyPr>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ea typeface="Tahoma"/>
              </a:rPr>
              <a:t>The Student class is used in the following SeatingChart class. </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public class SeatingChart{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private Student[][] seats;</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constructors not shown</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returns the name of the Student with the highest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gpa. Returns the first if there are multiples. </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public String bestStudent(){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Courier New"/>
                <a:ea typeface="Tahoma"/>
              </a:rPr>
              <a:t>	</a:t>
            </a:r>
            <a:r>
              <a:rPr b="1" lang="en-US" sz="2000" spc="-1" strike="noStrike">
                <a:solidFill>
                  <a:srgbClr val="000000"/>
                </a:solidFill>
                <a:latin typeface="Courier New"/>
                <a:ea typeface="Tahoma"/>
              </a:rPr>
              <a:t>	</a:t>
            </a:r>
            <a:r>
              <a:rPr b="1" lang="en-US" sz="2000" spc="-1" strike="noStrike">
                <a:solidFill>
                  <a:srgbClr val="000000"/>
                </a:solidFill>
                <a:latin typeface="Courier New"/>
                <a:ea typeface="Tahoma"/>
              </a:rPr>
              <a:t>// implement this method. See next slide.</a:t>
            </a:r>
            <a:r>
              <a:rPr b="1" lang="en-US" sz="2000" spc="-1" strike="noStrike">
                <a:solidFill>
                  <a:srgbClr val="000000"/>
                </a:solidFill>
                <a:latin typeface="Courier New"/>
                <a:ea typeface="Tahoma"/>
              </a:rPr>
              <a:t>	</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391" dur="indefinite" restart="never" nodeType="tmRoot">
          <p:childTnLst>
            <p:seq>
              <p:cTn id="392" dur="indefinite" nodeType="mainSeq">
                <p:childTnLst>
                  <p:par>
                    <p:cTn id="393" nodeType="clickEffect" fill="hold">
                      <p:stCondLst>
                        <p:cond delay="indefinite"/>
                      </p:stCondLst>
                      <p:childTnLst>
                        <p:par>
                          <p:cTn id="394" nodeType="withEffect" fill="hold">
                            <p:stCondLst>
                              <p:cond delay="0"/>
                            </p:stCondLst>
                            <p:childTnLst>
                              <p:par>
                                <p:cTn id="395" nodeType="clickEffect" fill="hold" presetClass="entr" presetID="1">
                                  <p:stCondLst>
                                    <p:cond delay="0"/>
                                  </p:stCondLst>
                                  <p:childTnLst>
                                    <p:set>
                                      <p:cBhvr>
                                        <p:cTn id="396" dur="1" fill="hold">
                                          <p:stCondLst>
                                            <p:cond delay="0"/>
                                          </p:stCondLst>
                                        </p:cTn>
                                        <p:tgtEl>
                                          <p:spTgt spid="71">
                                            <p:txEl>
                                              <p:pRg st="3" end="3"/>
                                            </p:txEl>
                                          </p:spTgt>
                                        </p:tgtEl>
                                        <p:attrNameLst>
                                          <p:attrName>style.visibility</p:attrName>
                                        </p:attrNameLst>
                                      </p:cBhvr>
                                      <p:to>
                                        <p:strVal val="visible"/>
                                      </p:to>
                                    </p:set>
                                  </p:childTnLst>
                                </p:cTn>
                              </p:par>
                              <p:par>
                                <p:cTn id="397" nodeType="withEffect" fill="hold" presetClass="entr" presetID="1">
                                  <p:stCondLst>
                                    <p:cond delay="0"/>
                                  </p:stCondLst>
                                  <p:childTnLst>
                                    <p:set>
                                      <p:cBhvr>
                                        <p:cTn id="398" dur="1" fill="hold">
                                          <p:stCondLst>
                                            <p:cond delay="0"/>
                                          </p:stCondLst>
                                        </p:cTn>
                                        <p:tgtEl>
                                          <p:spTgt spid="71">
                                            <p:txEl>
                                              <p:pRg st="4" end="4"/>
                                            </p:txEl>
                                          </p:spTgt>
                                        </p:tgtEl>
                                        <p:attrNameLst>
                                          <p:attrName>style.visibility</p:attrName>
                                        </p:attrNameLst>
                                      </p:cBhvr>
                                      <p:to>
                                        <p:strVal val="visible"/>
                                      </p:to>
                                    </p:set>
                                  </p:childTnLst>
                                </p:cTn>
                              </p:par>
                              <p:par>
                                <p:cTn id="399" nodeType="withEffect" fill="hold" presetClass="entr" presetID="1">
                                  <p:stCondLst>
                                    <p:cond delay="0"/>
                                  </p:stCondLst>
                                  <p:childTnLst>
                                    <p:set>
                                      <p:cBhvr>
                                        <p:cTn id="400" dur="1" fill="hold">
                                          <p:stCondLst>
                                            <p:cond delay="0"/>
                                          </p:stCondLst>
                                        </p:cTn>
                                        <p:tgtEl>
                                          <p:spTgt spid="71">
                                            <p:txEl>
                                              <p:pRg st="5" end="5"/>
                                            </p:txEl>
                                          </p:spTgt>
                                        </p:tgtEl>
                                        <p:attrNameLst>
                                          <p:attrName>style.visibility</p:attrName>
                                        </p:attrNameLst>
                                      </p:cBhvr>
                                      <p:to>
                                        <p:strVal val="visible"/>
                                      </p:to>
                                    </p:set>
                                  </p:childTnLst>
                                </p:cTn>
                              </p:par>
                              <p:par>
                                <p:cTn id="401" nodeType="withEffect" fill="hold" presetClass="entr" presetID="1">
                                  <p:stCondLst>
                                    <p:cond delay="0"/>
                                  </p:stCondLst>
                                  <p:childTnLst>
                                    <p:set>
                                      <p:cBhvr>
                                        <p:cTn id="402" dur="1" fill="hold">
                                          <p:stCondLst>
                                            <p:cond delay="0"/>
                                          </p:stCondLst>
                                        </p:cTn>
                                        <p:tgtEl>
                                          <p:spTgt spid="71">
                                            <p:txEl>
                                              <p:pRg st="6" end="6"/>
                                            </p:txEl>
                                          </p:spTgt>
                                        </p:tgtEl>
                                        <p:attrNameLst>
                                          <p:attrName>style.visibility</p:attrName>
                                        </p:attrNameLst>
                                      </p:cBhvr>
                                      <p:to>
                                        <p:strVal val="visible"/>
                                      </p:to>
                                    </p:set>
                                  </p:childTnLst>
                                </p:cTn>
                              </p:par>
                              <p:par>
                                <p:cTn id="403" nodeType="withEffect" fill="hold" presetClass="entr" presetID="1">
                                  <p:stCondLst>
                                    <p:cond delay="0"/>
                                  </p:stCondLst>
                                  <p:childTnLst>
                                    <p:set>
                                      <p:cBhvr>
                                        <p:cTn id="404" dur="1" fill="hold">
                                          <p:stCondLst>
                                            <p:cond delay="0"/>
                                          </p:stCondLst>
                                        </p:cTn>
                                        <p:tgtEl>
                                          <p:spTgt spid="71">
                                            <p:txEl>
                                              <p:pRg st="7" end="7"/>
                                            </p:txEl>
                                          </p:spTgt>
                                        </p:tgtEl>
                                        <p:attrNameLst>
                                          <p:attrName>style.visibility</p:attrName>
                                        </p:attrNameLst>
                                      </p:cBhvr>
                                      <p:to>
                                        <p:strVal val="visible"/>
                                      </p:to>
                                    </p:set>
                                  </p:childTnLst>
                                </p:cTn>
                              </p:par>
                              <p:par>
                                <p:cTn id="405" nodeType="withEffect" fill="hold" presetClass="entr" presetID="1">
                                  <p:stCondLst>
                                    <p:cond delay="0"/>
                                  </p:stCondLst>
                                  <p:childTnLst>
                                    <p:set>
                                      <p:cBhvr>
                                        <p:cTn id="406" dur="1" fill="hold">
                                          <p:stCondLst>
                                            <p:cond delay="0"/>
                                          </p:stCondLst>
                                        </p:cTn>
                                        <p:tgtEl>
                                          <p:spTgt spid="71">
                                            <p:txEl>
                                              <p:pRg st="8" end="8"/>
                                            </p:txEl>
                                          </p:spTgt>
                                        </p:tgtEl>
                                        <p:attrNameLst>
                                          <p:attrName>style.visibility</p:attrName>
                                        </p:attrNameLst>
                                      </p:cBhvr>
                                      <p:to>
                                        <p:strVal val="visible"/>
                                      </p:to>
                                    </p:set>
                                  </p:childTnLst>
                                </p:cTn>
                              </p:par>
                              <p:par>
                                <p:cTn id="407" nodeType="withEffect" fill="hold" presetClass="entr" presetID="1">
                                  <p:stCondLst>
                                    <p:cond delay="0"/>
                                  </p:stCondLst>
                                  <p:childTnLst>
                                    <p:set>
                                      <p:cBhvr>
                                        <p:cTn id="408" dur="1" fill="hold">
                                          <p:stCondLst>
                                            <p:cond delay="0"/>
                                          </p:stCondLst>
                                        </p:cTn>
                                        <p:tgtEl>
                                          <p:spTgt spid="71">
                                            <p:txEl>
                                              <p:pRg st="9" end="9"/>
                                            </p:txEl>
                                          </p:spTgt>
                                        </p:tgtEl>
                                        <p:attrNameLst>
                                          <p:attrName>style.visibility</p:attrName>
                                        </p:attrNameLst>
                                      </p:cBhvr>
                                      <p:to>
                                        <p:strVal val="visible"/>
                                      </p:to>
                                    </p:set>
                                  </p:childTnLst>
                                </p:cTn>
                              </p:par>
                              <p:par>
                                <p:cTn id="409" nodeType="withEffect" fill="hold" presetClass="entr" presetID="1">
                                  <p:stCondLst>
                                    <p:cond delay="0"/>
                                  </p:stCondLst>
                                  <p:childTnLst>
                                    <p:set>
                                      <p:cBhvr>
                                        <p:cTn id="410" dur="1" fill="hold">
                                          <p:stCondLst>
                                            <p:cond delay="0"/>
                                          </p:stCondLst>
                                        </p:cTn>
                                        <p:tgtEl>
                                          <p:spTgt spid="71">
                                            <p:txEl>
                                              <p:pRg st="10" end="10"/>
                                            </p:txEl>
                                          </p:spTgt>
                                        </p:tgtEl>
                                        <p:attrNameLst>
                                          <p:attrName>style.visibility</p:attrName>
                                        </p:attrNameLst>
                                      </p:cBhvr>
                                      <p:to>
                                        <p:strVal val="visible"/>
                                      </p:to>
                                    </p:set>
                                  </p:childTnLst>
                                </p:cTn>
                              </p:par>
                              <p:par>
                                <p:cTn id="411" nodeType="withEffect" fill="hold" presetClass="entr" presetID="1">
                                  <p:stCondLst>
                                    <p:cond delay="0"/>
                                  </p:stCondLst>
                                  <p:childTnLst>
                                    <p:set>
                                      <p:cBhvr>
                                        <p:cTn id="412" dur="1" fill="hold">
                                          <p:stCondLst>
                                            <p:cond delay="0"/>
                                          </p:stCondLst>
                                        </p:cTn>
                                        <p:tgtEl>
                                          <p:spTgt spid="71">
                                            <p:txEl>
                                              <p:pRg st="11" end="11"/>
                                            </p:txEl>
                                          </p:spTgt>
                                        </p:tgtEl>
                                        <p:attrNameLst>
                                          <p:attrName>style.visibility</p:attrName>
                                        </p:attrNameLst>
                                      </p:cBhvr>
                                      <p:to>
                                        <p:strVal val="visible"/>
                                      </p:to>
                                    </p:set>
                                  </p:childTnLst>
                                </p:cTn>
                              </p:par>
                              <p:par>
                                <p:cTn id="413" nodeType="withEffect" fill="hold" presetClass="entr" presetID="1">
                                  <p:stCondLst>
                                    <p:cond delay="0"/>
                                  </p:stCondLst>
                                  <p:childTnLst>
                                    <p:set>
                                      <p:cBhvr>
                                        <p:cTn id="414" dur="1" fill="hold">
                                          <p:stCondLst>
                                            <p:cond delay="0"/>
                                          </p:stCondLst>
                                        </p:cTn>
                                        <p:tgtEl>
                                          <p:spTgt spid="71">
                                            <p:txEl>
                                              <p:pRg st="12" end="12"/>
                                            </p:txEl>
                                          </p:spTgt>
                                        </p:tgtEl>
                                        <p:attrNameLst>
                                          <p:attrName>style.visibility</p:attrName>
                                        </p:attrNameLst>
                                      </p:cBhvr>
                                      <p:to>
                                        <p:strVal val="visible"/>
                                      </p:to>
                                    </p:set>
                                  </p:childTnLst>
                                </p:cTn>
                              </p:par>
                              <p:par>
                                <p:cTn id="415" nodeType="withEffect" fill="hold" presetClass="entr" presetID="1">
                                  <p:stCondLst>
                                    <p:cond delay="0"/>
                                  </p:stCondLst>
                                  <p:childTnLst>
                                    <p:set>
                                      <p:cBhvr>
                                        <p:cTn id="416" dur="1" fill="hold">
                                          <p:stCondLst>
                                            <p:cond delay="0"/>
                                          </p:stCondLst>
                                        </p:cTn>
                                        <p:tgtEl>
                                          <p:spTgt spid="71">
                                            <p:txEl>
                                              <p:pRg st="13" end="1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2D Arrays of Objects</a:t>
            </a:r>
            <a:endParaRPr b="1" lang="en-US" sz="4400" spc="-1" strike="noStrike">
              <a:solidFill>
                <a:srgbClr val="ffffff"/>
              </a:solidFill>
              <a:latin typeface="Tahoma"/>
            </a:endParaRPr>
          </a:p>
        </p:txBody>
      </p:sp>
      <p:sp>
        <p:nvSpPr>
          <p:cNvPr id="73" name="PlaceHolder 2"/>
          <p:cNvSpPr>
            <a:spLocks noGrp="1"/>
          </p:cNvSpPr>
          <p:nvPr>
            <p:ph/>
          </p:nvPr>
        </p:nvSpPr>
        <p:spPr>
          <a:xfrm>
            <a:off x="0" y="1168200"/>
            <a:ext cx="9144000" cy="5715000"/>
          </a:xfrm>
          <a:prstGeom prst="rect">
            <a:avLst/>
          </a:prstGeom>
          <a:noFill/>
          <a:ln w="0">
            <a:noFill/>
          </a:ln>
        </p:spPr>
        <p:txBody>
          <a:bodyPr lIns="91440" rIns="91440" tIns="45720" bIns="45720" anchor="t">
            <a:normAutofit fontScale="98294" lnSpcReduction="20000"/>
          </a:bodyPr>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public class SeatingChart{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private Student[][] seats;</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returns the name of the Student with the highest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gpa. Returns the first if there are multiples. </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public String bestStudent(){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Student best = </a:t>
            </a:r>
            <a:r>
              <a:rPr b="1" lang="en-US" sz="2000" spc="-1" strike="noStrike">
                <a:solidFill>
                  <a:srgbClr val="000000"/>
                </a:solidFill>
                <a:latin typeface="Courier New"/>
                <a:ea typeface="Tahoma"/>
              </a:rPr>
              <a:t>seats[0][0]</a:t>
            </a:r>
            <a:r>
              <a:rPr b="0" lang="en-US" sz="2000" spc="-1" strike="noStrike">
                <a:solidFill>
                  <a:srgbClr val="000000"/>
                </a:solidFill>
                <a:latin typeface="Courier New"/>
                <a:ea typeface="Tahoma"/>
              </a:rPr>
              <a:t>; </a:t>
            </a:r>
            <a:r>
              <a:rPr b="0" lang="en-US" sz="2000" spc="-1" strike="noStrike">
                <a:solidFill>
                  <a:srgbClr val="00b050"/>
                </a:solidFill>
                <a:latin typeface="Courier New"/>
                <a:ea typeface="Tahoma"/>
              </a:rPr>
              <a:t>// best is first student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for(Student[] row: seats){</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for(Student std: row)</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if(</a:t>
            </a:r>
            <a:r>
              <a:rPr b="1" lang="en-US" sz="2000" spc="-1" strike="noStrike">
                <a:solidFill>
                  <a:srgbClr val="000000"/>
                </a:solidFill>
                <a:latin typeface="Courier New"/>
                <a:ea typeface="Tahoma"/>
              </a:rPr>
              <a:t>std.getGpa() &gt; best.getGpa()</a:t>
            </a:r>
            <a:r>
              <a:rPr b="0" lang="en-US" sz="2000" spc="-1" strike="noStrike">
                <a:solidFill>
                  <a:srgbClr val="000000"/>
                </a:solidFill>
                <a:latin typeface="Courier New"/>
                <a:ea typeface="Tahoma"/>
              </a:rPr>
              <a: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1" lang="en-US" sz="2000" spc="-1" strike="noStrike">
                <a:solidFill>
                  <a:srgbClr val="000000"/>
                </a:solidFill>
                <a:latin typeface="Courier New"/>
                <a:ea typeface="Tahoma"/>
              </a:rPr>
              <a:t>best = std;</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	</a:t>
            </a:r>
            <a:r>
              <a:rPr b="1" lang="en-US" sz="2000" spc="-1" strike="noStrike">
                <a:solidFill>
                  <a:srgbClr val="000000"/>
                </a:solidFill>
                <a:latin typeface="Courier New"/>
                <a:ea typeface="Tahoma"/>
              </a:rPr>
              <a:t>return best.getName();</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	</a:t>
            </a:r>
            <a:r>
              <a:rPr b="0" lang="en-US" sz="2000" spc="-1" strike="noStrike">
                <a:solidFill>
                  <a:srgbClr val="000000"/>
                </a:solidFill>
                <a:latin typeface="Courier New"/>
                <a:ea typeface="Tahoma"/>
              </a:rPr>
              <a:t>}</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ea typeface="Tahoma"/>
              </a:rPr>
              <a:t>}</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417" dur="indefinite" restart="never" nodeType="tmRoot">
          <p:childTnLst>
            <p:seq>
              <p:cTn id="418" dur="indefinite" nodeType="mainSeq">
                <p:childTnLst>
                  <p:par>
                    <p:cTn id="419" nodeType="clickEffect" fill="hold">
                      <p:stCondLst>
                        <p:cond delay="indefinite"/>
                      </p:stCondLst>
                      <p:childTnLst>
                        <p:par>
                          <p:cTn id="420" nodeType="withEffect" fill="hold">
                            <p:stCondLst>
                              <p:cond delay="0"/>
                            </p:stCondLst>
                            <p:childTnLst>
                              <p:par>
                                <p:cTn id="421" nodeType="clickEffect" fill="hold" presetClass="entr" presetID="1">
                                  <p:stCondLst>
                                    <p:cond delay="0"/>
                                  </p:stCondLst>
                                  <p:childTnLst>
                                    <p:set>
                                      <p:cBhvr>
                                        <p:cTn id="422" dur="1" fill="hold">
                                          <p:stCondLst>
                                            <p:cond delay="0"/>
                                          </p:stCondLst>
                                        </p:cTn>
                                        <p:tgtEl>
                                          <p:spTgt spid="73">
                                            <p:txEl>
                                              <p:pRg st="6" end="6"/>
                                            </p:txEl>
                                          </p:spTgt>
                                        </p:tgtEl>
                                        <p:attrNameLst>
                                          <p:attrName>style.visibility</p:attrName>
                                        </p:attrNameLst>
                                      </p:cBhvr>
                                      <p:to>
                                        <p:strVal val="visible"/>
                                      </p:to>
                                    </p:set>
                                  </p:childTnLst>
                                </p:cTn>
                              </p:par>
                            </p:childTnLst>
                          </p:cTn>
                        </p:par>
                      </p:childTnLst>
                    </p:cTn>
                  </p:par>
                  <p:par>
                    <p:cTn id="423" nodeType="clickEffect" fill="hold">
                      <p:stCondLst>
                        <p:cond delay="indefinite"/>
                      </p:stCondLst>
                      <p:childTnLst>
                        <p:par>
                          <p:cTn id="424" nodeType="withEffect" fill="hold">
                            <p:stCondLst>
                              <p:cond delay="0"/>
                            </p:stCondLst>
                            <p:childTnLst>
                              <p:par>
                                <p:cTn id="425" nodeType="clickEffect" fill="hold" presetClass="entr" presetID="1">
                                  <p:stCondLst>
                                    <p:cond delay="0"/>
                                  </p:stCondLst>
                                  <p:childTnLst>
                                    <p:set>
                                      <p:cBhvr>
                                        <p:cTn id="426" dur="1" fill="hold">
                                          <p:stCondLst>
                                            <p:cond delay="0"/>
                                          </p:stCondLst>
                                        </p:cTn>
                                        <p:tgtEl>
                                          <p:spTgt spid="73">
                                            <p:txEl>
                                              <p:pRg st="7" end="7"/>
                                            </p:txEl>
                                          </p:spTgt>
                                        </p:tgtEl>
                                        <p:attrNameLst>
                                          <p:attrName>style.visibility</p:attrName>
                                        </p:attrNameLst>
                                      </p:cBhvr>
                                      <p:to>
                                        <p:strVal val="visible"/>
                                      </p:to>
                                    </p:set>
                                  </p:childTnLst>
                                </p:cTn>
                              </p:par>
                            </p:childTnLst>
                          </p:cTn>
                        </p:par>
                      </p:childTnLst>
                    </p:cTn>
                  </p:par>
                  <p:par>
                    <p:cTn id="427" nodeType="clickEffect" fill="hold">
                      <p:stCondLst>
                        <p:cond delay="indefinite"/>
                      </p:stCondLst>
                      <p:childTnLst>
                        <p:par>
                          <p:cTn id="428" nodeType="withEffect" fill="hold">
                            <p:stCondLst>
                              <p:cond delay="0"/>
                            </p:stCondLst>
                            <p:childTnLst>
                              <p:par>
                                <p:cTn id="429" nodeType="clickEffect" fill="hold" presetClass="entr" presetID="1">
                                  <p:stCondLst>
                                    <p:cond delay="0"/>
                                  </p:stCondLst>
                                  <p:childTnLst>
                                    <p:set>
                                      <p:cBhvr>
                                        <p:cTn id="430" dur="1" fill="hold">
                                          <p:stCondLst>
                                            <p:cond delay="0"/>
                                          </p:stCondLst>
                                        </p:cTn>
                                        <p:tgtEl>
                                          <p:spTgt spid="73">
                                            <p:txEl>
                                              <p:pRg st="8" end="8"/>
                                            </p:txEl>
                                          </p:spTgt>
                                        </p:tgtEl>
                                        <p:attrNameLst>
                                          <p:attrName>style.visibility</p:attrName>
                                        </p:attrNameLst>
                                      </p:cBhvr>
                                      <p:to>
                                        <p:strVal val="visible"/>
                                      </p:to>
                                    </p:set>
                                  </p:childTnLst>
                                </p:cTn>
                              </p:par>
                            </p:childTnLst>
                          </p:cTn>
                        </p:par>
                      </p:childTnLst>
                    </p:cTn>
                  </p:par>
                  <p:par>
                    <p:cTn id="431" nodeType="clickEffect" fill="hold">
                      <p:stCondLst>
                        <p:cond delay="indefinite"/>
                      </p:stCondLst>
                      <p:childTnLst>
                        <p:par>
                          <p:cTn id="432" nodeType="withEffect" fill="hold">
                            <p:stCondLst>
                              <p:cond delay="0"/>
                            </p:stCondLst>
                            <p:childTnLst>
                              <p:par>
                                <p:cTn id="433" nodeType="clickEffect" fill="hold" presetClass="entr" presetID="1">
                                  <p:stCondLst>
                                    <p:cond delay="0"/>
                                  </p:stCondLst>
                                  <p:childTnLst>
                                    <p:set>
                                      <p:cBhvr>
                                        <p:cTn id="434" dur="1" fill="hold">
                                          <p:stCondLst>
                                            <p:cond delay="0"/>
                                          </p:stCondLst>
                                        </p:cTn>
                                        <p:tgtEl>
                                          <p:spTgt spid="73">
                                            <p:txEl>
                                              <p:pRg st="9" end="9"/>
                                            </p:txEl>
                                          </p:spTgt>
                                        </p:tgtEl>
                                        <p:attrNameLst>
                                          <p:attrName>style.visibility</p:attrName>
                                        </p:attrNameLst>
                                      </p:cBhvr>
                                      <p:to>
                                        <p:strVal val="visible"/>
                                      </p:to>
                                    </p:set>
                                  </p:childTnLst>
                                </p:cTn>
                              </p:par>
                            </p:childTnLst>
                          </p:cTn>
                        </p:par>
                      </p:childTnLst>
                    </p:cTn>
                  </p:par>
                  <p:par>
                    <p:cTn id="435" nodeType="clickEffect" fill="hold">
                      <p:stCondLst>
                        <p:cond delay="indefinite"/>
                      </p:stCondLst>
                      <p:childTnLst>
                        <p:par>
                          <p:cTn id="436" nodeType="withEffect" fill="hold">
                            <p:stCondLst>
                              <p:cond delay="0"/>
                            </p:stCondLst>
                            <p:childTnLst>
                              <p:par>
                                <p:cTn id="437" nodeType="clickEffect" fill="hold" presetClass="entr" presetID="1">
                                  <p:stCondLst>
                                    <p:cond delay="0"/>
                                  </p:stCondLst>
                                  <p:childTnLst>
                                    <p:set>
                                      <p:cBhvr>
                                        <p:cTn id="438" dur="1" fill="hold">
                                          <p:stCondLst>
                                            <p:cond delay="0"/>
                                          </p:stCondLst>
                                        </p:cTn>
                                        <p:tgtEl>
                                          <p:spTgt spid="73">
                                            <p:txEl>
                                              <p:pRg st="10" end="10"/>
                                            </p:txEl>
                                          </p:spTgt>
                                        </p:tgtEl>
                                        <p:attrNameLst>
                                          <p:attrName>style.visibility</p:attrName>
                                        </p:attrNameLst>
                                      </p:cBhvr>
                                      <p:to>
                                        <p:strVal val="visible"/>
                                      </p:to>
                                    </p:set>
                                  </p:childTnLst>
                                </p:cTn>
                              </p:par>
                            </p:childTnLst>
                          </p:cTn>
                        </p:par>
                      </p:childTnLst>
                    </p:cTn>
                  </p:par>
                  <p:par>
                    <p:cTn id="439" nodeType="clickEffect" fill="hold">
                      <p:stCondLst>
                        <p:cond delay="indefinite"/>
                      </p:stCondLst>
                      <p:childTnLst>
                        <p:par>
                          <p:cTn id="440" nodeType="withEffect" fill="hold">
                            <p:stCondLst>
                              <p:cond delay="0"/>
                            </p:stCondLst>
                            <p:childTnLst>
                              <p:par>
                                <p:cTn id="441" nodeType="clickEffect" fill="hold" presetClass="entr" presetID="1">
                                  <p:stCondLst>
                                    <p:cond delay="0"/>
                                  </p:stCondLst>
                                  <p:childTnLst>
                                    <p:set>
                                      <p:cBhvr>
                                        <p:cTn id="442" dur="1" fill="hold">
                                          <p:stCondLst>
                                            <p:cond delay="0"/>
                                          </p:stCondLst>
                                        </p:cTn>
                                        <p:tgtEl>
                                          <p:spTgt spid="73">
                                            <p:txEl>
                                              <p:pRg st="11" end="11"/>
                                            </p:txEl>
                                          </p:spTgt>
                                        </p:tgtEl>
                                        <p:attrNameLst>
                                          <p:attrName>style.visibility</p:attrName>
                                        </p:attrNameLst>
                                      </p:cBhvr>
                                      <p:to>
                                        <p:strVal val="visible"/>
                                      </p:to>
                                    </p:set>
                                  </p:childTnLst>
                                </p:cTn>
                              </p:par>
                              <p:par>
                                <p:cTn id="443" nodeType="withEffect" fill="hold" presetClass="entr" presetID="1">
                                  <p:stCondLst>
                                    <p:cond delay="0"/>
                                  </p:stCondLst>
                                  <p:childTnLst>
                                    <p:set>
                                      <p:cBhvr>
                                        <p:cTn id="444" dur="1" fill="hold">
                                          <p:stCondLst>
                                            <p:cond delay="0"/>
                                          </p:stCondLst>
                                        </p:cTn>
                                        <p:tgtEl>
                                          <p:spTgt spid="73">
                                            <p:txEl>
                                              <p:pRg st="12" end="12"/>
                                            </p:txEl>
                                          </p:spTgt>
                                        </p:tgtEl>
                                        <p:attrNameLst>
                                          <p:attrName>style.visibility</p:attrName>
                                        </p:attrNameLst>
                                      </p:cBhvr>
                                      <p:to>
                                        <p:strVal val="visible"/>
                                      </p:to>
                                    </p:set>
                                  </p:childTnLst>
                                </p:cTn>
                              </p:par>
                              <p:par>
                                <p:cTn id="445" nodeType="withEffect" fill="hold" presetClass="entr" presetID="1">
                                  <p:stCondLst>
                                    <p:cond delay="0"/>
                                  </p:stCondLst>
                                  <p:childTnLst>
                                    <p:set>
                                      <p:cBhvr>
                                        <p:cTn id="446" dur="1" fill="hold">
                                          <p:stCondLst>
                                            <p:cond delay="0"/>
                                          </p:stCondLst>
                                        </p:cTn>
                                        <p:tgtEl>
                                          <p:spTgt spid="73">
                                            <p:txEl>
                                              <p:pRg st="13" end="13"/>
                                            </p:txEl>
                                          </p:spTgt>
                                        </p:tgtEl>
                                        <p:attrNameLst>
                                          <p:attrName>style.visibility</p:attrName>
                                        </p:attrNameLst>
                                      </p:cBhvr>
                                      <p:to>
                                        <p:strVal val="visible"/>
                                      </p:to>
                                    </p:set>
                                  </p:childTnLst>
                                </p:cTn>
                              </p:par>
                              <p:par>
                                <p:cTn id="447" nodeType="withEffect" fill="hold" presetClass="entr" presetID="1">
                                  <p:stCondLst>
                                    <p:cond delay="0"/>
                                  </p:stCondLst>
                                  <p:childTnLst>
                                    <p:set>
                                      <p:cBhvr>
                                        <p:cTn id="448" dur="1" fill="hold">
                                          <p:stCondLst>
                                            <p:cond delay="0"/>
                                          </p:stCondLst>
                                        </p:cTn>
                                        <p:tgtEl>
                                          <p:spTgt spid="73">
                                            <p:txEl>
                                              <p:pRg st="14" end="1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a:t>
            </a:r>
            <a:endParaRPr b="1" lang="en-US" sz="4400" spc="-1" strike="noStrike">
              <a:solidFill>
                <a:srgbClr val="ffffff"/>
              </a:solidFill>
              <a:latin typeface="Tahoma"/>
            </a:endParaRPr>
          </a:p>
        </p:txBody>
      </p:sp>
      <p:sp>
        <p:nvSpPr>
          <p:cNvPr id="75"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Write the following methods.</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sum</a:t>
            </a:r>
            <a:r>
              <a:rPr b="0" lang="en-US" sz="2400" spc="-1" strike="noStrike">
                <a:solidFill>
                  <a:srgbClr val="000000"/>
                </a:solidFill>
                <a:latin typeface="Tahoma"/>
              </a:rPr>
              <a:t>: Write method </a:t>
            </a:r>
            <a:r>
              <a:rPr b="0" lang="en-US" sz="2400" spc="-1" strike="noStrike">
                <a:solidFill>
                  <a:srgbClr val="000000"/>
                </a:solidFill>
                <a:latin typeface="Courier New"/>
              </a:rPr>
              <a:t>sum</a:t>
            </a:r>
            <a:r>
              <a:rPr b="0" lang="en-US" sz="2400" spc="-1" strike="noStrike">
                <a:solidFill>
                  <a:srgbClr val="000000"/>
                </a:solidFill>
                <a:latin typeface="Tahoma"/>
              </a:rPr>
              <a:t> which accepts a 2D array of integers and returns the sum of all of the elements. Use row-column traversal method. </a:t>
            </a:r>
            <a:r>
              <a:rPr b="1" lang="en-US" sz="2400" spc="-1" strike="noStrike">
                <a:solidFill>
                  <a:srgbClr val="000000"/>
                </a:solidFill>
                <a:latin typeface="Tahoma"/>
              </a:rPr>
              <a:t>Use a regular nested Loop.</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rowSum: rowSum </a:t>
            </a:r>
            <a:r>
              <a:rPr b="0" lang="en-US" sz="2400" spc="-1" strike="noStrike">
                <a:solidFill>
                  <a:srgbClr val="000000"/>
                </a:solidFill>
                <a:latin typeface="Tahoma"/>
              </a:rPr>
              <a:t>accepts two parameters: a 2D array of integers and an integer </a:t>
            </a:r>
            <a:r>
              <a:rPr b="0" lang="en-US" sz="2400" spc="-1" strike="noStrike">
                <a:solidFill>
                  <a:srgbClr val="000000"/>
                </a:solidFill>
                <a:latin typeface="Courier New"/>
              </a:rPr>
              <a:t>row</a:t>
            </a:r>
            <a:r>
              <a:rPr b="0" lang="en-US" sz="2400" spc="-1" strike="noStrike">
                <a:solidFill>
                  <a:srgbClr val="000000"/>
                </a:solidFill>
                <a:latin typeface="Tahoma"/>
              </a:rPr>
              <a:t>. </a:t>
            </a:r>
            <a:r>
              <a:rPr b="0" lang="en-US" sz="2400" spc="-1" strike="noStrike">
                <a:solidFill>
                  <a:srgbClr val="000000"/>
                </a:solidFill>
                <a:latin typeface="Courier New"/>
              </a:rPr>
              <a:t>rowSum</a:t>
            </a:r>
            <a:r>
              <a:rPr b="0" lang="en-US" sz="2400" spc="-1" strike="noStrike">
                <a:solidFill>
                  <a:srgbClr val="000000"/>
                </a:solidFill>
                <a:latin typeface="Tahoma"/>
              </a:rPr>
              <a:t> returns the sum of the integers of elements in the row given by </a:t>
            </a:r>
            <a:r>
              <a:rPr b="0" lang="en-US" sz="2400" spc="-1" strike="noStrike">
                <a:solidFill>
                  <a:srgbClr val="000000"/>
                </a:solidFill>
                <a:latin typeface="Courier New"/>
              </a:rPr>
              <a:t>row</a:t>
            </a:r>
            <a:r>
              <a:rPr b="0" lang="en-US" sz="2400" spc="-1" strike="noStrike">
                <a:solidFill>
                  <a:srgbClr val="000000"/>
                </a:solidFill>
                <a:latin typeface="Tahoma"/>
              </a:rPr>
              <a:t>. </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colSum: colSum </a:t>
            </a:r>
            <a:r>
              <a:rPr b="0" lang="en-US" sz="2400" spc="-1" strike="noStrike">
                <a:solidFill>
                  <a:srgbClr val="000000"/>
                </a:solidFill>
                <a:latin typeface="Tahoma"/>
              </a:rPr>
              <a:t>accepts two parameters: a 2D array of integers and an integer </a:t>
            </a:r>
            <a:r>
              <a:rPr b="0" lang="en-US" sz="2400" spc="-1" strike="noStrike">
                <a:solidFill>
                  <a:srgbClr val="000000"/>
                </a:solidFill>
                <a:latin typeface="Courier New"/>
              </a:rPr>
              <a:t>col.</a:t>
            </a:r>
            <a:r>
              <a:rPr b="0" lang="en-US" sz="2400" spc="-1" strike="noStrike">
                <a:solidFill>
                  <a:srgbClr val="000000"/>
                </a:solidFill>
                <a:latin typeface="Tahoma"/>
              </a:rPr>
              <a:t> </a:t>
            </a:r>
            <a:r>
              <a:rPr b="0" lang="en-US" sz="2400" spc="-1" strike="noStrike">
                <a:solidFill>
                  <a:srgbClr val="000000"/>
                </a:solidFill>
                <a:latin typeface="Courier New"/>
              </a:rPr>
              <a:t>colSum</a:t>
            </a:r>
            <a:r>
              <a:rPr b="0" lang="en-US" sz="2400" spc="-1" strike="noStrike">
                <a:solidFill>
                  <a:srgbClr val="000000"/>
                </a:solidFill>
                <a:latin typeface="Tahoma"/>
              </a:rPr>
              <a:t> returns the sum of the integers of elements in the column given by </a:t>
            </a:r>
            <a:r>
              <a:rPr b="0" lang="en-US" sz="2400" spc="-1" strike="noStrike">
                <a:solidFill>
                  <a:srgbClr val="000000"/>
                </a:solidFill>
                <a:latin typeface="Courier New"/>
              </a:rPr>
              <a:t>col</a:t>
            </a:r>
            <a:r>
              <a:rPr b="0" lang="en-US" sz="2400" spc="-1" strike="noStrike">
                <a:solidFill>
                  <a:srgbClr val="000000"/>
                </a:solidFill>
                <a:latin typeface="Tahoma"/>
              </a:rPr>
              <a:t>. </a:t>
            </a: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sum2</a:t>
            </a:r>
            <a:r>
              <a:rPr b="0" lang="en-US" sz="2400" spc="-1" strike="noStrike">
                <a:solidFill>
                  <a:srgbClr val="000000"/>
                </a:solidFill>
                <a:latin typeface="Tahoma"/>
              </a:rPr>
              <a:t>: This method is the same as </a:t>
            </a:r>
            <a:r>
              <a:rPr b="0" lang="en-US" sz="2400" spc="-1" strike="noStrike">
                <a:solidFill>
                  <a:srgbClr val="000000"/>
                </a:solidFill>
                <a:latin typeface="Courier New"/>
              </a:rPr>
              <a:t>sum</a:t>
            </a:r>
            <a:r>
              <a:rPr b="0" lang="en-US" sz="2400" spc="-1" strike="noStrike">
                <a:solidFill>
                  <a:srgbClr val="000000"/>
                </a:solidFill>
                <a:latin typeface="Tahoma"/>
              </a:rPr>
              <a:t> above </a:t>
            </a:r>
            <a:r>
              <a:rPr b="1" lang="en-US" sz="2400" spc="-1" strike="noStrike">
                <a:solidFill>
                  <a:srgbClr val="000000"/>
                </a:solidFill>
                <a:latin typeface="Tahoma"/>
              </a:rPr>
              <a:t>but you must use </a:t>
            </a:r>
            <a:r>
              <a:rPr b="1" lang="en-US" sz="2400" spc="-1" strike="noStrike">
                <a:solidFill>
                  <a:srgbClr val="000000"/>
                </a:solidFill>
                <a:latin typeface="Courier New"/>
              </a:rPr>
              <a:t>rowSum method</a:t>
            </a:r>
            <a:r>
              <a:rPr b="1" lang="en-US" sz="2400" spc="-1" strike="noStrike">
                <a:solidFill>
                  <a:srgbClr val="000000"/>
                </a:solidFill>
                <a:latin typeface="Tahoma"/>
              </a:rPr>
              <a:t> in your code. One loop.</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a:t>
            </a:r>
            <a:endParaRPr b="1" lang="en-US" sz="4400" spc="-1" strike="noStrike">
              <a:solidFill>
                <a:srgbClr val="ffffff"/>
              </a:solidFill>
              <a:latin typeface="Tahoma"/>
            </a:endParaRPr>
          </a:p>
        </p:txBody>
      </p:sp>
      <p:sp>
        <p:nvSpPr>
          <p:cNvPr id="77"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fontScale="93713"/>
          </a:bodyPr>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Write the following methods.</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largest </a:t>
            </a:r>
            <a:r>
              <a:rPr b="0" lang="en-US" sz="2400" spc="-1" strike="noStrike">
                <a:solidFill>
                  <a:srgbClr val="000000"/>
                </a:solidFill>
                <a:latin typeface="Tahoma"/>
              </a:rPr>
              <a:t>accepts a 2D array of integers and returns the largest </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value. Use row-column traversal method to examine each value. </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0000"/>
                </a:solidFill>
                <a:latin typeface="Tahoma"/>
              </a:rPr>
              <a:t>Use a nested for each loop.</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largestByRow </a:t>
            </a:r>
            <a:r>
              <a:rPr b="0" lang="en-US" sz="2400" spc="-1" strike="noStrike">
                <a:solidFill>
                  <a:srgbClr val="000000"/>
                </a:solidFill>
                <a:latin typeface="Tahoma"/>
              </a:rPr>
              <a:t>accepts two parameters: a 2D array of integers </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and an integer </a:t>
            </a:r>
            <a:r>
              <a:rPr b="0" lang="en-US" sz="2400" spc="-1" strike="noStrike">
                <a:solidFill>
                  <a:srgbClr val="000000"/>
                </a:solidFill>
                <a:latin typeface="Courier New"/>
              </a:rPr>
              <a:t>row</a:t>
            </a:r>
            <a:r>
              <a:rPr b="0" lang="en-US" sz="2400" spc="-1" strike="noStrike">
                <a:solidFill>
                  <a:srgbClr val="000000"/>
                </a:solidFill>
                <a:latin typeface="Tahoma"/>
              </a:rPr>
              <a:t>. </a:t>
            </a:r>
            <a:r>
              <a:rPr b="0" lang="en-US" sz="2400" spc="-1" strike="noStrike">
                <a:solidFill>
                  <a:srgbClr val="000000"/>
                </a:solidFill>
                <a:latin typeface="Courier New"/>
              </a:rPr>
              <a:t>largestByRow</a:t>
            </a:r>
            <a:r>
              <a:rPr b="0" lang="en-US" sz="2400" spc="-1" strike="noStrike">
                <a:solidFill>
                  <a:srgbClr val="000000"/>
                </a:solidFill>
                <a:latin typeface="Tahoma"/>
              </a:rPr>
              <a:t> returns the largest value in </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the row given by </a:t>
            </a:r>
            <a:r>
              <a:rPr b="0" lang="en-US" sz="2400" spc="-1" strike="noStrike">
                <a:solidFill>
                  <a:srgbClr val="000000"/>
                </a:solidFill>
                <a:latin typeface="Courier New"/>
              </a:rPr>
              <a:t>row</a:t>
            </a:r>
            <a:r>
              <a:rPr b="0" lang="en-US" sz="2400" spc="-1" strike="noStrike">
                <a:solidFill>
                  <a:srgbClr val="000000"/>
                </a:solidFill>
                <a:latin typeface="Tahoma"/>
              </a:rPr>
              <a:t>. </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largest2 </a:t>
            </a:r>
            <a:r>
              <a:rPr b="0" lang="en-US" sz="2400" spc="-1" strike="noStrike">
                <a:solidFill>
                  <a:srgbClr val="000000"/>
                </a:solidFill>
                <a:latin typeface="Tahoma"/>
              </a:rPr>
              <a:t>accepts a 2D array of integers and returns the largest value. </a:t>
            </a:r>
            <a:r>
              <a:rPr b="1" lang="en-US" sz="2400" spc="-1" strike="noStrike">
                <a:solidFill>
                  <a:srgbClr val="000000"/>
                </a:solidFill>
                <a:latin typeface="Tahoma"/>
              </a:rPr>
              <a:t>You must call </a:t>
            </a:r>
            <a:r>
              <a:rPr b="1" lang="en-US" sz="2400" spc="-1" strike="noStrike">
                <a:solidFill>
                  <a:srgbClr val="000000"/>
                </a:solidFill>
                <a:latin typeface="Courier New"/>
              </a:rPr>
              <a:t>largestByRow</a:t>
            </a:r>
            <a:r>
              <a:rPr b="1" lang="en-US" sz="2400" spc="-1" strike="noStrike">
                <a:solidFill>
                  <a:srgbClr val="000000"/>
                </a:solidFill>
                <a:latin typeface="Tahoma"/>
              </a:rPr>
              <a:t>. One loop.</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1</a:t>
            </a:r>
            <a:endParaRPr b="1" lang="en-US" sz="4400" spc="-1" strike="noStrike">
              <a:solidFill>
                <a:srgbClr val="ffffff"/>
              </a:solidFill>
              <a:latin typeface="Tahoma"/>
            </a:endParaRPr>
          </a:p>
        </p:txBody>
      </p:sp>
      <p:sp>
        <p:nvSpPr>
          <p:cNvPr id="79"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rPr>
              <a:t>printTranspose</a:t>
            </a:r>
            <a:r>
              <a:rPr b="0" lang="en-US" sz="2400" spc="-1" strike="noStrike">
                <a:solidFill>
                  <a:srgbClr val="000000"/>
                </a:solidFill>
                <a:latin typeface="Tahoma"/>
              </a:rPr>
              <a:t>: Given 2D array of integers, print the transpose of the array. The transpose of a 2D array is the array whose rows are the columns of the original array. </a:t>
            </a:r>
            <a:r>
              <a:rPr b="1" lang="en-US" sz="2400" spc="-1" strike="noStrike">
                <a:solidFill>
                  <a:srgbClr val="000000"/>
                </a:solidFill>
                <a:latin typeface="Tahoma"/>
              </a:rPr>
              <a:t>Do not create a new array, instead, use for loops to traverse the original array.</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If </a:t>
            </a:r>
            <a:r>
              <a:rPr b="0" lang="en-US" sz="2400" spc="-1" strike="noStrike">
                <a:solidFill>
                  <a:srgbClr val="000000"/>
                </a:solidFill>
                <a:latin typeface="Courier New"/>
              </a:rPr>
              <a:t>mat={{1,2,3},{4,5,6}}; printTranspose(mat) </a:t>
            </a:r>
            <a:r>
              <a:rPr b="0" lang="en-US" sz="2400" spc="-1" strike="noStrike">
                <a:solidFill>
                  <a:srgbClr val="000000"/>
                </a:solidFill>
                <a:latin typeface="Tahoma"/>
              </a:rPr>
              <a:t>will</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print:</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1 4</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2 5</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3 6</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2</a:t>
            </a:r>
            <a:r>
              <a:rPr b="1" lang="en-US" sz="4400" spc="-1" strike="noStrike">
                <a:solidFill>
                  <a:srgbClr val="ffffff"/>
                </a:solidFill>
                <a:latin typeface="Tahoma"/>
              </a:rPr>
              <a:t>	</a:t>
            </a:r>
            <a:endParaRPr b="1" lang="en-US" sz="4400" spc="-1" strike="noStrike">
              <a:solidFill>
                <a:srgbClr val="ffffff"/>
              </a:solidFill>
              <a:latin typeface="Tahoma"/>
            </a:endParaRPr>
          </a:p>
        </p:txBody>
      </p:sp>
      <p:sp>
        <p:nvSpPr>
          <p:cNvPr id="81"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A magic square is an N x N array of numbers such that</a:t>
            </a:r>
            <a:endParaRPr b="0" lang="en-US" sz="2400" spc="-1" strike="noStrike">
              <a:solidFill>
                <a:srgbClr val="000000"/>
              </a:solidFill>
              <a:latin typeface="Tahoma"/>
            </a:endParaRPr>
          </a:p>
          <a:p>
            <a:pPr marL="231840" indent="-231840">
              <a:spcBef>
                <a:spcPts val="601"/>
              </a:spcBef>
              <a:buClr>
                <a:srgbClr val="000000"/>
              </a:buClr>
              <a:buFont typeface="Tahoma"/>
              <a:buAutoNum type="arabicPeriod"/>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Every number from 1 through N</a:t>
            </a:r>
            <a:r>
              <a:rPr b="0" lang="en-US" sz="2400" spc="-1" strike="noStrike" baseline="30000">
                <a:solidFill>
                  <a:srgbClr val="000000"/>
                </a:solidFill>
                <a:latin typeface="Tahoma"/>
                <a:ea typeface="Tahoma"/>
              </a:rPr>
              <a:t>2</a:t>
            </a:r>
            <a:r>
              <a:rPr b="0" lang="en-US" sz="2400" spc="-1" strike="noStrike">
                <a:solidFill>
                  <a:srgbClr val="000000"/>
                </a:solidFill>
                <a:latin typeface="Tahoma"/>
                <a:ea typeface="Tahoma"/>
              </a:rPr>
              <a:t> must appear exactly once. </a:t>
            </a:r>
            <a:endParaRPr b="0" lang="en-US" sz="2400" spc="-1" strike="noStrike">
              <a:solidFill>
                <a:srgbClr val="000000"/>
              </a:solidFill>
              <a:latin typeface="Tahoma"/>
            </a:endParaRPr>
          </a:p>
          <a:p>
            <a:pPr marL="231840" indent="-231840">
              <a:spcBef>
                <a:spcPts val="601"/>
              </a:spcBef>
              <a:buClr>
                <a:srgbClr val="000000"/>
              </a:buClr>
              <a:buFont typeface="Tahoma"/>
              <a:buAutoNum type="arabicPeriod"/>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Every row, column, major and minor diagonal must add up to the same total.</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A template can be found on replit for this lab: (fork the repl)</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u="sng">
                <a:solidFill>
                  <a:srgbClr val="009999"/>
                </a:solidFill>
                <a:uFillTx/>
                <a:latin typeface="Tahoma"/>
                <a:ea typeface="Tahoma"/>
                <a:hlinkClick r:id="rId1"/>
              </a:rPr>
              <a:t>https://repl.it/@LongNguyen18/MagicSquareLab</a:t>
            </a: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Example: N=4</a:t>
            </a:r>
            <a:endParaRPr b="0" lang="en-US" sz="2400" spc="-1" strike="noStrike">
              <a:solidFill>
                <a:srgbClr val="000000"/>
              </a:solidFill>
              <a:latin typeface="Tahoma"/>
            </a:endParaRPr>
          </a:p>
          <a:p>
            <a:pPr marL="231840" indent="0">
              <a:spcBef>
                <a:spcPts val="601"/>
              </a:spcBef>
              <a:buNone/>
              <a:tabLst>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graphicFrame>
        <p:nvGraphicFramePr>
          <p:cNvPr id="82" name=""/>
          <p:cNvGraphicFramePr/>
          <p:nvPr/>
        </p:nvGraphicFramePr>
        <p:xfrm>
          <a:off x="2743200" y="4495680"/>
          <a:ext cx="5638680" cy="1828800"/>
        </p:xfrm>
        <a:graphic>
          <a:graphicData uri="http://schemas.openxmlformats.org/drawingml/2006/table">
            <a:tbl>
              <a:tblPr/>
              <a:tblGrid>
                <a:gridCol w="1409760"/>
                <a:gridCol w="1409760"/>
                <a:gridCol w="1409760"/>
                <a:gridCol w="1409400"/>
              </a:tblGrid>
              <a:tr h="457200">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16</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3</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2</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13</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457200">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5</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11</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8</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457200">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9</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6</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7</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12</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457200">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4</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15</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14</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tIns="46800" bIns="468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2D Arrays</a:t>
            </a:r>
            <a:endParaRPr b="1" lang="en-US" sz="4400" spc="-1" strike="noStrike">
              <a:solidFill>
                <a:srgbClr val="ffffff"/>
              </a:solidFill>
              <a:latin typeface="Tahoma"/>
            </a:endParaRPr>
          </a:p>
        </p:txBody>
      </p:sp>
      <p:sp>
        <p:nvSpPr>
          <p:cNvPr id="20" name=""/>
          <p:cNvSpPr txBox="1"/>
          <p:nvPr/>
        </p:nvSpPr>
        <p:spPr>
          <a:xfrm>
            <a:off x="151920" y="1294920"/>
            <a:ext cx="8991720" cy="5410440"/>
          </a:xfrm>
          <a:prstGeom prst="rect">
            <a:avLst/>
          </a:prstGeom>
          <a:noFill/>
          <a:ln w="0">
            <a:noFill/>
          </a:ln>
        </p:spPr>
        <p:txBody>
          <a:bodyPr anchor="t">
            <a:normAutofit/>
          </a:bodyPr>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 </a:t>
            </a:r>
            <a:r>
              <a:rPr b="1" lang="en-US" sz="2200" spc="-1" strike="noStrike">
                <a:solidFill>
                  <a:srgbClr val="000000"/>
                </a:solidFill>
                <a:latin typeface="Tahoma"/>
              </a:rPr>
              <a:t>two-dimensional (2D) array</a:t>
            </a:r>
            <a:r>
              <a:rPr b="0" lang="en-US" sz="2200" spc="-1" strike="noStrike">
                <a:solidFill>
                  <a:srgbClr val="000000"/>
                </a:solidFill>
                <a:latin typeface="Tahoma"/>
              </a:rPr>
              <a:t> has rows and columns.</a:t>
            </a: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 </a:t>
            </a:r>
            <a:r>
              <a:rPr b="1" lang="en-US" sz="2200" spc="-1" strike="noStrike">
                <a:solidFill>
                  <a:srgbClr val="000000"/>
                </a:solidFill>
                <a:latin typeface="Tahoma"/>
              </a:rPr>
              <a:t>row</a:t>
            </a:r>
            <a:r>
              <a:rPr b="0" lang="en-US" sz="2200" spc="-1" strike="noStrike">
                <a:solidFill>
                  <a:srgbClr val="000000"/>
                </a:solidFill>
                <a:latin typeface="Tahoma"/>
              </a:rPr>
              <a:t> has horizontal elements. A </a:t>
            </a:r>
            <a:r>
              <a:rPr b="1" lang="en-US" sz="2200" spc="-1" strike="noStrike">
                <a:solidFill>
                  <a:srgbClr val="000000"/>
                </a:solidFill>
                <a:latin typeface="Tahoma"/>
              </a:rPr>
              <a:t>column</a:t>
            </a:r>
            <a:r>
              <a:rPr b="0" lang="en-US" sz="2200" spc="-1" strike="noStrike">
                <a:solidFill>
                  <a:srgbClr val="000000"/>
                </a:solidFill>
                <a:latin typeface="Tahoma"/>
              </a:rPr>
              <a:t> has vertical elements. In the picture below there are 3 rows of lockers and 6 columns.</a:t>
            </a: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pic>
        <p:nvPicPr>
          <p:cNvPr id="21" name="Picture 1" descr=""/>
          <p:cNvPicPr/>
          <p:nvPr/>
        </p:nvPicPr>
        <p:blipFill>
          <a:blip r:embed="rId1"/>
          <a:stretch/>
        </p:blipFill>
        <p:spPr>
          <a:xfrm>
            <a:off x="2390760" y="2971800"/>
            <a:ext cx="4514760" cy="3505320"/>
          </a:xfrm>
          <a:prstGeom prst="rect">
            <a:avLst/>
          </a:prstGeom>
          <a:ln w="0">
            <a:noFill/>
          </a:ln>
        </p:spPr>
      </p:pic>
    </p:spTree>
  </p:cSld>
  <p:timing>
    <p:tnLst>
      <p:par>
        <p:cTn id="11" dur="indefinite" restart="never" nodeType="tmRoot">
          <p:childTnLst>
            <p:seq>
              <p:cTn id="12" dur="indefinite" nodeType="mainSeq">
                <p:childTnLst>
                  <p:par>
                    <p:cTn id="13" nodeType="clickEffect" fill="hold">
                      <p:stCondLst>
                        <p:cond delay="indefinite"/>
                      </p:stCondLst>
                      <p:childTnLst>
                        <p:par>
                          <p:cTn id="14" nodeType="withEffect" fill="hold">
                            <p:stCondLst>
                              <p:cond delay="0"/>
                            </p:stCondLst>
                            <p:childTnLst>
                              <p:par>
                                <p:cTn id="15" nodeType="clickEffect" fill="hold" presetClass="entr" presetID="1">
                                  <p:stCondLst>
                                    <p:cond delay="0"/>
                                  </p:stCondLst>
                                  <p:childTnLst>
                                    <p:set>
                                      <p:cBhvr>
                                        <p:cTn id="16"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7" nodeType="clickEffect" fill="hold">
                      <p:stCondLst>
                        <p:cond delay="indefinite"/>
                      </p:stCondLst>
                      <p:childTnLst>
                        <p:par>
                          <p:cTn id="18" nodeType="withEffect" fill="hold">
                            <p:stCondLst>
                              <p:cond delay="0"/>
                            </p:stCondLst>
                            <p:childTnLst>
                              <p:par>
                                <p:cTn id="19" nodeType="clickEffect" fill="hold" presetClass="entr" presetID="1">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2</a:t>
            </a:r>
            <a:r>
              <a:rPr b="1" lang="en-US" sz="4400" spc="-1" strike="noStrike">
                <a:solidFill>
                  <a:srgbClr val="ffffff"/>
                </a:solidFill>
                <a:latin typeface="Tahoma"/>
              </a:rPr>
              <a:t>	</a:t>
            </a:r>
            <a:endParaRPr b="1" lang="en-US" sz="4400" spc="-1" strike="noStrike">
              <a:solidFill>
                <a:srgbClr val="ffffff"/>
              </a:solidFill>
              <a:latin typeface="Tahoma"/>
            </a:endParaRPr>
          </a:p>
        </p:txBody>
      </p:sp>
      <p:sp>
        <p:nvSpPr>
          <p:cNvPr id="84"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fontScale="96628" lnSpcReduction="20000"/>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Write the class </a:t>
            </a:r>
            <a:r>
              <a:rPr b="0" lang="en-US" sz="2400" spc="-1" strike="noStrike">
                <a:solidFill>
                  <a:srgbClr val="000000"/>
                </a:solidFill>
                <a:latin typeface="Courier New"/>
                <a:ea typeface="Courier New"/>
              </a:rPr>
              <a:t>MagicSquare</a:t>
            </a:r>
            <a:r>
              <a:rPr b="0" lang="en-US" sz="2400" spc="-1" strike="noStrike">
                <a:solidFill>
                  <a:srgbClr val="000000"/>
                </a:solidFill>
                <a:latin typeface="Tahoma"/>
                <a:ea typeface="Tahoma"/>
              </a:rPr>
              <a:t> with instance methods given in the next few slides. MagicSquare should have an instance 2D array variable </a:t>
            </a:r>
            <a:r>
              <a:rPr b="0" lang="en-US" sz="2400" spc="-1" strike="noStrike">
                <a:solidFill>
                  <a:srgbClr val="000000"/>
                </a:solidFill>
                <a:latin typeface="Courier New"/>
                <a:ea typeface="Courier New"/>
              </a:rPr>
              <a:t>square</a:t>
            </a:r>
            <a:r>
              <a:rPr b="0" lang="en-US" sz="2400" spc="-1" strike="noStrike">
                <a:solidFill>
                  <a:srgbClr val="000000"/>
                </a:solidFill>
                <a:latin typeface="Tahoma"/>
                <a:ea typeface="Tahoma"/>
              </a:rPr>
              <a:t>. MagicSquare should have a constructor that accepts a 2D array.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The methods </a:t>
            </a:r>
            <a:r>
              <a:rPr b="0" lang="en-US" sz="2400" spc="-1" strike="noStrike">
                <a:solidFill>
                  <a:srgbClr val="000000"/>
                </a:solidFill>
                <a:latin typeface="Courier New"/>
                <a:ea typeface="Courier New"/>
              </a:rPr>
              <a:t>rowSum, colSum, diagSums </a:t>
            </a:r>
            <a:r>
              <a:rPr b="0" lang="en-US" sz="2400" spc="-1" strike="noStrike">
                <a:solidFill>
                  <a:srgbClr val="000000"/>
                </a:solidFill>
                <a:latin typeface="Tahoma"/>
                <a:ea typeface="Tahoma"/>
              </a:rPr>
              <a:t>and </a:t>
            </a:r>
            <a:r>
              <a:rPr b="0" lang="en-US" sz="2400" spc="-1" strike="noStrike">
                <a:solidFill>
                  <a:srgbClr val="000000"/>
                </a:solidFill>
                <a:latin typeface="Courier New"/>
                <a:ea typeface="Courier New"/>
              </a:rPr>
              <a:t>exactlyOnce</a:t>
            </a:r>
            <a:r>
              <a:rPr b="0" lang="en-US" sz="2400" spc="-1" strike="noStrike">
                <a:solidFill>
                  <a:srgbClr val="000000"/>
                </a:solidFill>
                <a:latin typeface="Tahoma"/>
                <a:ea typeface="Tahoma"/>
              </a:rPr>
              <a:t> are intermediate methods to help you write the </a:t>
            </a:r>
            <a:r>
              <a:rPr b="0" lang="en-US" sz="2400" spc="-1" strike="noStrike">
                <a:solidFill>
                  <a:srgbClr val="000000"/>
                </a:solidFill>
                <a:latin typeface="Courier New"/>
                <a:ea typeface="Courier New"/>
              </a:rPr>
              <a:t>isMagic</a:t>
            </a:r>
            <a:r>
              <a:rPr b="0" lang="en-US" sz="2400" spc="-1" strike="noStrike">
                <a:solidFill>
                  <a:srgbClr val="000000"/>
                </a:solidFill>
                <a:latin typeface="Tahoma"/>
                <a:ea typeface="Tahoma"/>
              </a:rPr>
              <a:t> method, which determines whether a square is magic.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You must use the method headers indicated for each method.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Write a driver class with a main method to test your MagicSquare class.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2</a:t>
            </a:r>
            <a:r>
              <a:rPr b="1" lang="en-US" sz="4400" spc="-1" strike="noStrike">
                <a:solidFill>
                  <a:srgbClr val="ffffff"/>
                </a:solidFill>
                <a:latin typeface="Tahoma"/>
              </a:rPr>
              <a:t>	</a:t>
            </a:r>
            <a:endParaRPr b="1" lang="en-US" sz="4400" spc="-1" strike="noStrike">
              <a:solidFill>
                <a:srgbClr val="ffffff"/>
              </a:solidFill>
              <a:latin typeface="Tahoma"/>
            </a:endParaRPr>
          </a:p>
        </p:txBody>
      </p:sp>
      <p:sp>
        <p:nvSpPr>
          <p:cNvPr id="86"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ea typeface="Courier New"/>
              </a:rPr>
              <a:t>public int rowSum(int row){…}</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Returns the row sum indicated by </a:t>
            </a:r>
            <a:r>
              <a:rPr b="0" lang="en-US" sz="2400" spc="-1" strike="noStrike">
                <a:solidFill>
                  <a:srgbClr val="000000"/>
                </a:solidFill>
                <a:latin typeface="Courier New"/>
                <a:ea typeface="Courier New"/>
              </a:rPr>
              <a:t>row</a:t>
            </a:r>
            <a:r>
              <a:rPr b="0" lang="en-US" sz="2400" spc="-1" strike="noStrike">
                <a:solidFill>
                  <a:srgbClr val="000000"/>
                </a:solidFill>
                <a:latin typeface="Tahoma"/>
                <a:ea typeface="Tahoma"/>
              </a:rPr>
              <a:t>.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ea typeface="Courier New"/>
              </a:rPr>
              <a:t>public int colSum(int col){…}</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Returns the column sum indicated by </a:t>
            </a:r>
            <a:r>
              <a:rPr b="0" lang="en-US" sz="2400" spc="-1" strike="noStrike">
                <a:solidFill>
                  <a:srgbClr val="000000"/>
                </a:solidFill>
                <a:latin typeface="Courier New"/>
                <a:ea typeface="Courier New"/>
              </a:rPr>
              <a:t>col</a:t>
            </a:r>
            <a:r>
              <a:rPr b="0" lang="en-US" sz="2400" spc="-1" strike="noStrike">
                <a:solidFill>
                  <a:srgbClr val="000000"/>
                </a:solidFill>
                <a:latin typeface="Tahoma"/>
                <a:ea typeface="Tahoma"/>
              </a:rPr>
              <a:t>.</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2</a:t>
            </a:r>
            <a:r>
              <a:rPr b="1" lang="en-US" sz="4400" spc="-1" strike="noStrike">
                <a:solidFill>
                  <a:srgbClr val="ffffff"/>
                </a:solidFill>
                <a:latin typeface="Tahoma"/>
              </a:rPr>
              <a:t>	</a:t>
            </a:r>
            <a:endParaRPr b="1" lang="en-US" sz="4400" spc="-1" strike="noStrike">
              <a:solidFill>
                <a:srgbClr val="ffffff"/>
              </a:solidFill>
              <a:latin typeface="Tahoma"/>
            </a:endParaRPr>
          </a:p>
        </p:txBody>
      </p:sp>
      <p:sp>
        <p:nvSpPr>
          <p:cNvPr id="88"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Returns whether both the major and minor diagonal sums are equal to </a:t>
            </a:r>
            <a:r>
              <a:rPr b="0" lang="en-US" sz="2400" spc="-1" strike="noStrike">
                <a:solidFill>
                  <a:srgbClr val="000000"/>
                </a:solidFill>
                <a:latin typeface="Courier New"/>
                <a:ea typeface="Courier New"/>
              </a:rPr>
              <a:t>sum</a:t>
            </a:r>
            <a:r>
              <a:rPr b="0" lang="en-US" sz="2400" spc="-1" strike="noStrike">
                <a:solidFill>
                  <a:srgbClr val="000000"/>
                </a:solidFill>
                <a:latin typeface="Tahoma"/>
                <a:ea typeface="Tahoma"/>
              </a:rPr>
              <a:t>. The major and minor diagonal are highlighted below. </a:t>
            </a: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ea typeface="Courier New"/>
              </a:rPr>
              <a:t>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graphicFrame>
        <p:nvGraphicFramePr>
          <p:cNvPr id="89" name=""/>
          <p:cNvGraphicFramePr/>
          <p:nvPr/>
        </p:nvGraphicFramePr>
        <p:xfrm>
          <a:off x="1143000" y="3581280"/>
          <a:ext cx="5638680" cy="1895760"/>
        </p:xfrm>
        <a:graphic>
          <a:graphicData uri="http://schemas.openxmlformats.org/drawingml/2006/table">
            <a:tbl>
              <a:tblPr/>
              <a:tblGrid>
                <a:gridCol w="1409760"/>
                <a:gridCol w="1409760"/>
                <a:gridCol w="1409760"/>
                <a:gridCol w="1409400"/>
              </a:tblGrid>
              <a:tr h="52416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Tahoma"/>
                        </a:rPr>
                        <a:t>16</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3</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2</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Tahoma"/>
                        </a:rPr>
                        <a:t>13</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45720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5</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Tahoma"/>
                        </a:rPr>
                        <a:t>10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Tahoma"/>
                        </a:rPr>
                        <a:t>11</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8</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45720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9</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Tahoma"/>
                        </a:rPr>
                        <a:t>6</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Tahoma"/>
                        </a:rPr>
                        <a:t>7</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12</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45720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Tahoma"/>
                        </a:rPr>
                        <a:t>4</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15</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14</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1800" spc="-1" strike="noStrike">
                          <a:solidFill>
                            <a:srgbClr val="000000"/>
                          </a:solidFill>
                          <a:latin typeface="Tahoma"/>
                        </a:rPr>
                        <a:t>1</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bl>
          </a:graphicData>
        </a:graphic>
      </p:graphicFrame>
      <p:sp>
        <p:nvSpPr>
          <p:cNvPr id="90" name="Rectangle 2"/>
          <p:cNvSpPr/>
          <p:nvPr/>
        </p:nvSpPr>
        <p:spPr>
          <a:xfrm>
            <a:off x="228600" y="2432160"/>
            <a:ext cx="6553080" cy="429120"/>
          </a:xfrm>
          <a:prstGeom prst="rect">
            <a:avLst/>
          </a:prstGeom>
          <a:noFill/>
          <a:ln w="0">
            <a:noFill/>
          </a:ln>
        </p:spPr>
        <p:style>
          <a:lnRef idx="0"/>
          <a:fillRef idx="0"/>
          <a:effectRef idx="0"/>
          <a:fontRef idx="minor"/>
        </p:style>
        <p:txBody>
          <a:bodyPr lIns="90000" rIns="90000" tIns="46800" bIns="46800" anchor="t">
            <a:sp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public boolean diagSums(int sum){…}</a:t>
            </a:r>
            <a:endParaRPr b="0" lang="en-US" sz="2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2</a:t>
            </a:r>
            <a:r>
              <a:rPr b="1" lang="en-US" sz="4400" spc="-1" strike="noStrike">
                <a:solidFill>
                  <a:srgbClr val="ffffff"/>
                </a:solidFill>
                <a:latin typeface="Tahoma"/>
              </a:rPr>
              <a:t>	</a:t>
            </a:r>
            <a:endParaRPr b="1" lang="en-US" sz="4400" spc="-1" strike="noStrike">
              <a:solidFill>
                <a:srgbClr val="ffffff"/>
              </a:solidFill>
              <a:latin typeface="Tahoma"/>
            </a:endParaRPr>
          </a:p>
        </p:txBody>
      </p:sp>
      <p:sp>
        <p:nvSpPr>
          <p:cNvPr id="92"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fontScale="98294" lnSpcReduction="20000"/>
          </a:bodyPr>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ea typeface="Courier New"/>
              </a:rPr>
              <a:t>public boolean exactlyOnce(){…}</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Returns true if the numbers 1 to N</a:t>
            </a:r>
            <a:r>
              <a:rPr b="0" lang="en-US" sz="2400" spc="-1" strike="noStrike" baseline="30000">
                <a:solidFill>
                  <a:srgbClr val="000000"/>
                </a:solidFill>
                <a:latin typeface="Tahoma"/>
                <a:ea typeface="Tahoma"/>
              </a:rPr>
              <a:t>2 </a:t>
            </a:r>
            <a:r>
              <a:rPr b="0" lang="en-US" sz="2400" spc="-1" strike="noStrike">
                <a:solidFill>
                  <a:srgbClr val="000000"/>
                </a:solidFill>
                <a:latin typeface="Tahoma"/>
                <a:ea typeface="Tahoma"/>
              </a:rPr>
              <a:t>occurs exactly once in </a:t>
            </a:r>
            <a:r>
              <a:rPr b="0" lang="en-US" sz="2400" spc="-1" strike="noStrike">
                <a:solidFill>
                  <a:srgbClr val="000000"/>
                </a:solidFill>
                <a:latin typeface="Courier New"/>
                <a:ea typeface="Courier New"/>
              </a:rPr>
              <a:t>square </a:t>
            </a:r>
            <a:r>
              <a:rPr b="0" lang="en-US" sz="2400" spc="-1" strike="noStrike">
                <a:solidFill>
                  <a:srgbClr val="000000"/>
                </a:solidFill>
                <a:latin typeface="Tahoma"/>
                <a:ea typeface="Tahoma"/>
              </a:rPr>
              <a:t>and false otherwise. N is the number of rows(and columns) in </a:t>
            </a:r>
            <a:r>
              <a:rPr b="0" lang="en-US" sz="2400" spc="-1" strike="noStrike">
                <a:solidFill>
                  <a:srgbClr val="000000"/>
                </a:solidFill>
                <a:latin typeface="Courier New"/>
                <a:ea typeface="Courier New"/>
              </a:rPr>
              <a:t>square</a:t>
            </a:r>
            <a:r>
              <a:rPr b="0" lang="en-US" sz="2400" spc="-1" strike="noStrike">
                <a:solidFill>
                  <a:srgbClr val="000000"/>
                </a:solidFill>
                <a:latin typeface="Tahoma"/>
                <a:ea typeface="Tahoma"/>
              </a:rPr>
              <a:t>.  Hint: Use a tally array discussed in the array algorithms lecture.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400" spc="-1" strike="noStrike">
                <a:solidFill>
                  <a:srgbClr val="008000"/>
                </a:solidFill>
                <a:latin typeface="Tahoma"/>
                <a:ea typeface="Tahoma"/>
              </a:rPr>
              <a:t>You must use the each of the above methods to write the following isMagic method.</a:t>
            </a:r>
            <a:endParaRPr b="0" lang="en-US" sz="2400" spc="-1" strike="noStrike">
              <a:solidFill>
                <a:srgbClr val="000000"/>
              </a:solidFill>
              <a:latin typeface="Tahoma"/>
            </a:endParaRPr>
          </a:p>
          <a:p>
            <a:pPr indent="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Courier New"/>
                <a:ea typeface="Courier New"/>
              </a:rPr>
              <a:t>public boolean isMagic(){…}</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Returns true if </a:t>
            </a:r>
            <a:r>
              <a:rPr b="0" lang="en-US" sz="2400" spc="-1" strike="noStrike">
                <a:solidFill>
                  <a:srgbClr val="000000"/>
                </a:solidFill>
                <a:latin typeface="Courier New"/>
                <a:ea typeface="Courier New"/>
              </a:rPr>
              <a:t>square</a:t>
            </a:r>
            <a:r>
              <a:rPr b="0" lang="en-US" sz="2400" spc="-1" strike="noStrike">
                <a:solidFill>
                  <a:srgbClr val="000000"/>
                </a:solidFill>
                <a:latin typeface="Tahoma"/>
                <a:ea typeface="Tahoma"/>
              </a:rPr>
              <a:t> is magic and false otherwise.  </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ea typeface="Tahoma"/>
              </a:rPr>
              <a:t>A template can be found on replit for this lab here: (fork the repl)</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u="sng">
                <a:solidFill>
                  <a:srgbClr val="009999"/>
                </a:solidFill>
                <a:uFillTx/>
                <a:latin typeface="Tahoma"/>
                <a:ea typeface="Tahoma"/>
                <a:hlinkClick r:id="rId1"/>
              </a:rPr>
              <a:t>https://repl.it/@LongNguyen18/MagicSquareLab</a:t>
            </a: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indent="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Lab 3(Grid)</a:t>
            </a:r>
            <a:endParaRPr b="1" lang="en-US" sz="4400" spc="-1" strike="noStrike">
              <a:solidFill>
                <a:srgbClr val="ffffff"/>
              </a:solidFill>
              <a:latin typeface="Tahoma"/>
            </a:endParaRPr>
          </a:p>
        </p:txBody>
      </p:sp>
      <p:sp>
        <p:nvSpPr>
          <p:cNvPr id="94"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Implement the Connect 4 game. </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A template is provided on my website if</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2000" spc="-1" strike="noStrike">
                <a:solidFill>
                  <a:srgbClr val="000000"/>
                </a:solidFill>
                <a:latin typeface="Tahoma"/>
              </a:rPr>
              <a:t>you wish to get some help.</a:t>
            </a:r>
            <a:endParaRPr b="0" lang="en-US" sz="2000" spc="-1" strike="noStrike">
              <a:solidFill>
                <a:srgbClr val="000000"/>
              </a:solidFill>
              <a:latin typeface="Tahoma"/>
            </a:endParaRPr>
          </a:p>
        </p:txBody>
      </p:sp>
      <p:pic>
        <p:nvPicPr>
          <p:cNvPr id="95" name="Picture 1" descr=""/>
          <p:cNvPicPr/>
          <p:nvPr/>
        </p:nvPicPr>
        <p:blipFill>
          <a:blip r:embed="rId1"/>
          <a:stretch/>
        </p:blipFill>
        <p:spPr>
          <a:xfrm>
            <a:off x="5257800" y="2819520"/>
            <a:ext cx="3733920" cy="32209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2D Arrays</a:t>
            </a:r>
            <a:endParaRPr b="1" lang="en-US" sz="4400" spc="-1" strike="noStrike">
              <a:solidFill>
                <a:srgbClr val="ffffff"/>
              </a:solidFill>
              <a:latin typeface="Tahoma"/>
            </a:endParaRPr>
          </a:p>
        </p:txBody>
      </p:sp>
      <p:sp>
        <p:nvSpPr>
          <p:cNvPr id="23" name=""/>
          <p:cNvSpPr txBox="1"/>
          <p:nvPr/>
        </p:nvSpPr>
        <p:spPr>
          <a:xfrm>
            <a:off x="151920" y="1294920"/>
            <a:ext cx="8991720" cy="5410440"/>
          </a:xfrm>
          <a:prstGeom prst="rect">
            <a:avLst/>
          </a:prstGeom>
          <a:noFill/>
          <a:ln w="0">
            <a:noFill/>
          </a:ln>
        </p:spPr>
        <p:txBody>
          <a:bodyPr anchor="t">
            <a:normAutofit/>
          </a:bodyPr>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Two dimensional arrays are especially useful when the data is naturally </a:t>
            </a: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organized in rows and columns like in a spreadsheet, bingo, battleship, </a:t>
            </a: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theater seats, classroom seats, connect-four game, or a picture. </a:t>
            </a: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One of our labs, we will implement the Connect Four game. </a:t>
            </a: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a:p>
            <a:pPr>
              <a:lnSpc>
                <a:spcPct val="90000"/>
              </a:lnSpc>
              <a:spcBef>
                <a:spcPts val="550"/>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200" spc="-1" strike="noStrike">
              <a:solidFill>
                <a:srgbClr val="000000"/>
              </a:solidFill>
              <a:latin typeface="Tahoma"/>
            </a:endParaRPr>
          </a:p>
        </p:txBody>
      </p:sp>
      <p:pic>
        <p:nvPicPr>
          <p:cNvPr id="24" name="Picture 1" descr=""/>
          <p:cNvPicPr/>
          <p:nvPr/>
        </p:nvPicPr>
        <p:blipFill>
          <a:blip r:embed="rId1"/>
          <a:stretch/>
        </p:blipFill>
        <p:spPr>
          <a:xfrm>
            <a:off x="2057400" y="3610080"/>
            <a:ext cx="3733920" cy="3222360"/>
          </a:xfrm>
          <a:prstGeom prst="rect">
            <a:avLst/>
          </a:prstGeom>
          <a:ln w="0">
            <a:noFill/>
          </a:ln>
        </p:spPr>
      </p:pic>
    </p:spTree>
  </p:cSld>
  <p:timing>
    <p:tnLst>
      <p:par>
        <p:cTn id="21" dur="indefinite" restart="never" nodeType="tmRoot">
          <p:childTnLst>
            <p:seq>
              <p:cTn id="22" dur="indefinite" nodeType="mainSeq">
                <p:childTnLst>
                  <p:par>
                    <p:cTn id="23" nodeType="clickEffect" fill="hold">
                      <p:stCondLst>
                        <p:cond delay="indefinite"/>
                      </p:stCondLst>
                      <p:childTnLst>
                        <p:par>
                          <p:cTn id="24" nodeType="withEffect" fill="hold">
                            <p:stCondLst>
                              <p:cond delay="0"/>
                            </p:stCondLst>
                            <p:childTnLst>
                              <p:par>
                                <p:cTn id="25" nodeType="clickEffect" fill="hold" presetClass="entr" presetID="1">
                                  <p:stCondLst>
                                    <p:cond delay="0"/>
                                  </p:stCondLst>
                                  <p:childTnLst>
                                    <p:set>
                                      <p:cBhvr>
                                        <p:cTn id="26" dur="1" fill="hold">
                                          <p:stCondLst>
                                            <p:cond delay="0"/>
                                          </p:stCondLst>
                                        </p:cTn>
                                        <p:tgtEl>
                                          <p:spTgt spid="23">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360"/>
            <a:ext cx="8229600" cy="1143000"/>
          </a:xfrm>
          <a:prstGeom prst="rect">
            <a:avLst/>
          </a:prstGeom>
          <a:noFill/>
          <a:ln w="0">
            <a:noFill/>
          </a:ln>
        </p:spPr>
        <p:txBody>
          <a:bodyPr lIns="0" rIns="0" tIns="45720" bIns="0" anchor="b">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2D Arrays</a:t>
            </a:r>
            <a:endParaRPr b="1" lang="en-US" sz="4400" spc="-1" strike="noStrike">
              <a:solidFill>
                <a:srgbClr val="ffffff"/>
              </a:solidFill>
              <a:latin typeface="Tahoma"/>
            </a:endParaRPr>
          </a:p>
        </p:txBody>
      </p:sp>
      <p:sp>
        <p:nvSpPr>
          <p:cNvPr id="26" name=""/>
          <p:cNvSpPr txBox="1"/>
          <p:nvPr/>
        </p:nvSpPr>
        <p:spPr>
          <a:xfrm>
            <a:off x="151920" y="1142640"/>
            <a:ext cx="8991720" cy="5334120"/>
          </a:xfrm>
          <a:prstGeom prst="rect">
            <a:avLst/>
          </a:prstGeom>
          <a:noFill/>
          <a:ln w="0">
            <a:noFill/>
          </a:ln>
        </p:spPr>
        <p:txBody>
          <a:bodyPr anchor="t">
            <a:normAutofit/>
          </a:bodyPr>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Many programming languages actually store two-dimensional array data in a one-dimensional array. The typical way to do this is to store all the data for the first row followed by all the data for the second row and so on. This is called </a:t>
            </a:r>
            <a:r>
              <a:rPr b="1" lang="en-US" sz="2000" spc="-1" strike="noStrike">
                <a:solidFill>
                  <a:srgbClr val="000000"/>
                </a:solidFill>
                <a:latin typeface="Tahoma"/>
              </a:rPr>
              <a:t>row-major</a:t>
            </a:r>
            <a:r>
              <a:rPr b="0" lang="en-US" sz="2000" spc="-1" strike="noStrike">
                <a:solidFill>
                  <a:srgbClr val="000000"/>
                </a:solidFill>
                <a:latin typeface="Tahoma"/>
              </a:rPr>
              <a:t> order. </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Some languages store all the data for the first column followed by all the data for the second column and so on. This called </a:t>
            </a:r>
            <a:r>
              <a:rPr b="1" lang="en-US" sz="2000" spc="-1" strike="noStrike">
                <a:solidFill>
                  <a:srgbClr val="000000"/>
                </a:solidFill>
                <a:latin typeface="Tahoma"/>
              </a:rPr>
              <a:t>column-major</a:t>
            </a:r>
            <a:r>
              <a:rPr b="0" lang="en-US" sz="2000" spc="-1" strike="noStrike">
                <a:solidFill>
                  <a:srgbClr val="000000"/>
                </a:solidFill>
                <a:latin typeface="Tahoma"/>
              </a:rPr>
              <a:t> order.</a:t>
            </a:r>
            <a:endParaRPr b="0" lang="en-US" sz="2000" spc="-1" strike="noStrike">
              <a:solidFill>
                <a:srgbClr val="000000"/>
              </a:solidFill>
              <a:latin typeface="Tahoma"/>
            </a:endParaRPr>
          </a:p>
          <a:p>
            <a:pPr>
              <a:spcBef>
                <a:spcPts val="499"/>
              </a:spcBef>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br>
              <a:rPr sz="2000"/>
            </a:br>
            <a:endParaRPr b="0" lang="en-US" sz="2000" spc="-1" strike="noStrike">
              <a:solidFill>
                <a:srgbClr val="000000"/>
              </a:solidFill>
              <a:latin typeface="Tahoma"/>
            </a:endParaRPr>
          </a:p>
        </p:txBody>
      </p:sp>
      <p:pic>
        <p:nvPicPr>
          <p:cNvPr id="27" name="Picture 1" descr=""/>
          <p:cNvPicPr/>
          <p:nvPr/>
        </p:nvPicPr>
        <p:blipFill>
          <a:blip r:embed="rId1"/>
          <a:stretch/>
        </p:blipFill>
        <p:spPr>
          <a:xfrm>
            <a:off x="1219320" y="3112920"/>
            <a:ext cx="6392880" cy="3745080"/>
          </a:xfrm>
          <a:prstGeom prst="rect">
            <a:avLst/>
          </a:prstGeom>
          <a:ln w="0">
            <a:noFill/>
          </a:ln>
        </p:spPr>
      </p:pic>
    </p:spTree>
  </p:cSld>
  <p:timing>
    <p:tnLst>
      <p:par>
        <p:cTn id="27" dur="indefinite" restart="never" nodeType="tmRoot">
          <p:childTnLst>
            <p:seq>
              <p:cTn id="28" dur="indefinite" nodeType="mainSeq">
                <p:childTnLst>
                  <p:par>
                    <p:cTn id="29" nodeType="clickEffect" fill="hold">
                      <p:stCondLst>
                        <p:cond delay="indefinite"/>
                      </p:stCondLst>
                      <p:childTnLst>
                        <p:par>
                          <p:cTn id="30" nodeType="withEffect" fill="hold">
                            <p:stCondLst>
                              <p:cond delay="0"/>
                            </p:stCondLst>
                            <p:childTnLst>
                              <p:par>
                                <p:cTn id="31" nodeType="clickEffect" fill="hold" presetClass="entr" presetID="1">
                                  <p:stCondLst>
                                    <p:cond delay="0"/>
                                  </p:stCondLst>
                                  <p:childTnLst>
                                    <p:set>
                                      <p:cBhvr>
                                        <p:cTn id="32" dur="1" fill="hold">
                                          <p:stCondLst>
                                            <p:cond delay="0"/>
                                          </p:stCondLst>
                                        </p:cTn>
                                        <p:tgtEl>
                                          <p:spTgt spid="26">
                                            <p:txEl>
                                              <p:pRg st="1" end="1"/>
                                            </p:txEl>
                                          </p:spTgt>
                                        </p:tgtEl>
                                        <p:attrNameLst>
                                          <p:attrName>style.visibility</p:attrName>
                                        </p:attrNameLst>
                                      </p:cBhvr>
                                      <p:to>
                                        <p:strVal val="visible"/>
                                      </p:to>
                                    </p:set>
                                  </p:childTnLst>
                                </p:cTn>
                              </p:par>
                            </p:childTnLst>
                          </p:cTn>
                        </p:par>
                      </p:childTnLst>
                    </p:cTn>
                  </p:par>
                  <p:par>
                    <p:cTn id="33" nodeType="clickEffect" fill="hold">
                      <p:stCondLst>
                        <p:cond delay="indefinite"/>
                      </p:stCondLst>
                      <p:childTnLst>
                        <p:par>
                          <p:cTn id="34" nodeType="withEffect" fill="hold">
                            <p:stCondLst>
                              <p:cond delay="0"/>
                            </p:stCondLst>
                            <p:childTnLst>
                              <p:par>
                                <p:cTn id="35" nodeType="clickEffect" fill="hold" presetClass="entr" presetID="1">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Declare and Initialize</a:t>
            </a:r>
            <a:endParaRPr b="1" lang="en-US" sz="4400" spc="-1" strike="noStrike">
              <a:solidFill>
                <a:srgbClr val="ffffff"/>
              </a:solidFill>
              <a:latin typeface="Tahoma"/>
            </a:endParaRPr>
          </a:p>
        </p:txBody>
      </p:sp>
      <p:sp>
        <p:nvSpPr>
          <p:cNvPr id="29"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To declare </a:t>
            </a:r>
            <a:r>
              <a:rPr b="1" lang="en-US" sz="2000" spc="-1" strike="noStrike">
                <a:solidFill>
                  <a:srgbClr val="000000"/>
                </a:solidFill>
                <a:latin typeface="Tahoma"/>
              </a:rPr>
              <a:t>and</a:t>
            </a:r>
            <a:r>
              <a:rPr b="0" lang="en-US" sz="2000" spc="-1" strike="noStrike">
                <a:solidFill>
                  <a:srgbClr val="000000"/>
                </a:solidFill>
                <a:latin typeface="Tahoma"/>
              </a:rPr>
              <a:t> initialize a 2D array, </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type[][] name = new type[row][col]; </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where row, col is the number of rows/columns. When arrays are created their </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contents are automatically initialized to 0 for numeric types, null for object </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references, and false for type boolean.</a:t>
            </a:r>
            <a:endParaRPr b="0" lang="en-US" sz="20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matrix = new int[3][4]; </a:t>
            </a:r>
            <a:r>
              <a:rPr b="0" lang="en-US" sz="2200" spc="-1" strike="noStrike">
                <a:solidFill>
                  <a:srgbClr val="008000"/>
                </a:solidFill>
                <a:latin typeface="Tahoma"/>
              </a:rPr>
              <a:t>//3 rows, 4 columns</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//all initialized to 0.</a:t>
            </a:r>
            <a:endParaRPr b="0" lang="en-US" sz="2200" spc="-1" strike="noStrike">
              <a:solidFill>
                <a:srgbClr val="000000"/>
              </a:solidFill>
              <a:latin typeface="Tahoma"/>
            </a:endParaRPr>
          </a:p>
        </p:txBody>
      </p:sp>
      <p:graphicFrame>
        <p:nvGraphicFramePr>
          <p:cNvPr id="30" name=""/>
          <p:cNvGraphicFramePr/>
          <p:nvPr/>
        </p:nvGraphicFramePr>
        <p:xfrm>
          <a:off x="1219320" y="5334120"/>
          <a:ext cx="6095880" cy="1108080"/>
        </p:xfrm>
        <a:graphic>
          <a:graphicData uri="http://schemas.openxmlformats.org/drawingml/2006/table">
            <a:tbl>
              <a:tblPr/>
              <a:tblGrid>
                <a:gridCol w="1523880"/>
                <a:gridCol w="1523880"/>
                <a:gridCol w="1524240"/>
                <a:gridCol w="1523880"/>
              </a:tblGrid>
              <a:tr h="3661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37116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37080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bl>
          </a:graphicData>
        </a:graphic>
      </p:graphicFrame>
    </p:spTree>
  </p:cSld>
  <mc:AlternateContent>
    <mc:Choice Requires="p14">
      <p:transition spd="slow" p14:dur="2000"/>
    </mc:Choice>
    <mc:Fallback>
      <p:transition spd="slow"/>
    </mc:Fallback>
  </mc:AlternateContent>
  <p:timing>
    <p:tnLst>
      <p:par>
        <p:cTn id="37" dur="indefinite" restart="never" nodeType="tmRoot">
          <p:childTnLst>
            <p:seq>
              <p:cTn id="38" dur="indefinite" nodeType="mainSeq">
                <p:childTnLst>
                  <p:par>
                    <p:cTn id="39" nodeType="clickEffect" fill="hold">
                      <p:stCondLst>
                        <p:cond delay="indefinite"/>
                      </p:stCondLst>
                      <p:childTnLst>
                        <p:par>
                          <p:cTn id="40" nodeType="withEffect" fill="hold">
                            <p:stCondLst>
                              <p:cond delay="0"/>
                            </p:stCondLst>
                            <p:childTnLst>
                              <p:par>
                                <p:cTn id="41" nodeType="clickEffect" fill="hold" presetClass="entr" presetID="1">
                                  <p:stCondLst>
                                    <p:cond delay="0"/>
                                  </p:stCondLst>
                                  <p:childTnLst>
                                    <p:set>
                                      <p:cBhvr>
                                        <p:cTn id="42" dur="1" fill="hold">
                                          <p:stCondLst>
                                            <p:cond delay="0"/>
                                          </p:stCondLst>
                                        </p:cTn>
                                        <p:tgtEl>
                                          <p:spTgt spid="29">
                                            <p:txEl>
                                              <p:pRg st="4" end="4"/>
                                            </p:txEl>
                                          </p:spTgt>
                                        </p:tgtEl>
                                        <p:attrNameLst>
                                          <p:attrName>style.visibility</p:attrName>
                                        </p:attrNameLst>
                                      </p:cBhvr>
                                      <p:to>
                                        <p:strVal val="visible"/>
                                      </p:to>
                                    </p:set>
                                  </p:childTnLst>
                                </p:cTn>
                              </p:par>
                              <p:par>
                                <p:cTn id="43" nodeType="withEffect" fill="hold" presetClass="entr" presetID="1">
                                  <p:stCondLst>
                                    <p:cond delay="0"/>
                                  </p:stCondLst>
                                  <p:childTnLst>
                                    <p:set>
                                      <p:cBhvr>
                                        <p:cTn id="44" dur="1" fill="hold">
                                          <p:stCondLst>
                                            <p:cond delay="0"/>
                                          </p:stCondLst>
                                        </p:cTn>
                                        <p:tgtEl>
                                          <p:spTgt spid="29">
                                            <p:txEl>
                                              <p:pRg st="5" end="5"/>
                                            </p:txEl>
                                          </p:spTgt>
                                        </p:tgtEl>
                                        <p:attrNameLst>
                                          <p:attrName>style.visibility</p:attrName>
                                        </p:attrNameLst>
                                      </p:cBhvr>
                                      <p:to>
                                        <p:strVal val="visible"/>
                                      </p:to>
                                    </p:set>
                                  </p:childTnLst>
                                </p:cTn>
                              </p:par>
                              <p:par>
                                <p:cTn id="45" nodeType="withEffect" fill="hold" presetClass="entr" presetID="1">
                                  <p:stCondLst>
                                    <p:cond delay="0"/>
                                  </p:stCondLst>
                                  <p:childTnLst>
                                    <p:set>
                                      <p:cBhvr>
                                        <p:cTn id="46" dur="1" fill="hold">
                                          <p:stCondLst>
                                            <p:cond delay="0"/>
                                          </p:stCondLst>
                                        </p:cTn>
                                        <p:tgtEl>
                                          <p:spTgt spid="29">
                                            <p:txEl>
                                              <p:pRg st="6" end="6"/>
                                            </p:txEl>
                                          </p:spTgt>
                                        </p:tgtEl>
                                        <p:attrNameLst>
                                          <p:attrName>style.visibility</p:attrName>
                                        </p:attrNameLst>
                                      </p:cBhvr>
                                      <p:to>
                                        <p:strVal val="visible"/>
                                      </p:to>
                                    </p:set>
                                  </p:childTnLst>
                                </p:cTn>
                              </p:par>
                            </p:childTnLst>
                          </p:cTn>
                        </p:par>
                      </p:childTnLst>
                    </p:cTn>
                  </p:par>
                  <p:par>
                    <p:cTn id="47" nodeType="clickEffect" fill="hold">
                      <p:stCondLst>
                        <p:cond delay="indefinite"/>
                      </p:stCondLst>
                      <p:childTnLst>
                        <p:par>
                          <p:cTn id="48" nodeType="withEffect" fill="hold">
                            <p:stCondLst>
                              <p:cond delay="0"/>
                            </p:stCondLst>
                            <p:childTnLst>
                              <p:par>
                                <p:cTn id="49" nodeType="clickEffect" fill="hold" presetClass="entr" presetID="1">
                                  <p:stCondLst>
                                    <p:cond delay="0"/>
                                  </p:stCondLst>
                                  <p:childTnLst>
                                    <p:set>
                                      <p:cBhvr>
                                        <p:cTn id="50" dur="1" fill="hold">
                                          <p:stCondLst>
                                            <p:cond delay="0"/>
                                          </p:stCondLst>
                                        </p:cTn>
                                        <p:tgtEl>
                                          <p:spTgt spid="29">
                                            <p:txEl>
                                              <p:pRg st="8" end="8"/>
                                            </p:txEl>
                                          </p:spTgt>
                                        </p:tgtEl>
                                        <p:attrNameLst>
                                          <p:attrName>style.visibility</p:attrName>
                                        </p:attrNameLst>
                                      </p:cBhvr>
                                      <p:to>
                                        <p:strVal val="visible"/>
                                      </p:to>
                                    </p:set>
                                  </p:childTnLst>
                                </p:cTn>
                              </p:par>
                              <p:par>
                                <p:cTn id="51" nodeType="withEffect" fill="hold" presetClass="entr" presetID="1">
                                  <p:stCondLst>
                                    <p:cond delay="0"/>
                                  </p:stCondLst>
                                  <p:childTnLst>
                                    <p:set>
                                      <p:cBhvr>
                                        <p:cTn id="52" dur="1" fill="hold">
                                          <p:stCondLst>
                                            <p:cond delay="0"/>
                                          </p:stCondLst>
                                        </p:cTn>
                                        <p:tgtEl>
                                          <p:spTgt spid="29">
                                            <p:txEl>
                                              <p:pRg st="9" end="9"/>
                                            </p:txEl>
                                          </p:spTgt>
                                        </p:tgtEl>
                                        <p:attrNameLst>
                                          <p:attrName>style.visibility</p:attrName>
                                        </p:attrNameLst>
                                      </p:cBhvr>
                                      <p:to>
                                        <p:strVal val="visible"/>
                                      </p:to>
                                    </p:set>
                                  </p:childTnLst>
                                </p:cTn>
                              </p:par>
                            </p:childTnLst>
                          </p:cTn>
                        </p:par>
                      </p:childTnLst>
                    </p:cTn>
                  </p:par>
                  <p:par>
                    <p:cTn id="53" nodeType="clickEffect" fill="hold">
                      <p:stCondLst>
                        <p:cond delay="indefinite"/>
                      </p:stCondLst>
                      <p:childTnLst>
                        <p:par>
                          <p:cTn id="54" nodeType="withEffect" fill="hold">
                            <p:stCondLst>
                              <p:cond delay="0"/>
                            </p:stCondLst>
                            <p:childTnLst>
                              <p:par>
                                <p:cTn id="55" nodeType="clickEffect" fill="hold" presetClass="entr" presetID="1">
                                  <p:stCondLst>
                                    <p:cond delay="0"/>
                                  </p:stCondLst>
                                  <p:childTnLst>
                                    <p:set>
                                      <p:cBhvr>
                                        <p:cTn id="5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2D Array</a:t>
            </a:r>
            <a:endParaRPr b="1" lang="en-US" sz="4400" spc="-1" strike="noStrike">
              <a:solidFill>
                <a:srgbClr val="ffffff"/>
              </a:solidFill>
              <a:latin typeface="Tahoma"/>
            </a:endParaRPr>
          </a:p>
        </p:txBody>
      </p:sp>
      <p:sp>
        <p:nvSpPr>
          <p:cNvPr id="32"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To explicitly put a value in an array, you can use assignment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statements specifying the row and column of the entry.</a:t>
            </a:r>
            <a:endParaRPr b="0" lang="en-US" sz="22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matrix = new int[3][4]; </a:t>
            </a:r>
            <a:r>
              <a:rPr b="0" lang="en-US" sz="2200" spc="-1" strike="noStrike">
                <a:solidFill>
                  <a:srgbClr val="008000"/>
                </a:solidFill>
                <a:latin typeface="Tahoma"/>
              </a:rPr>
              <a:t>//3 rows, 4 columns</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         </a:t>
            </a:r>
            <a:r>
              <a:rPr b="0" lang="en-US" sz="2200" spc="-1" strike="noStrike">
                <a:solidFill>
                  <a:srgbClr val="008000"/>
                </a:solidFill>
                <a:latin typeface="Tahoma"/>
              </a:rPr>
              <a:t>//all initialized to 0.</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matrix[0][0] = 2;</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matrix[1][2] = -6;</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matrix[2][1] = 7;</a:t>
            </a:r>
            <a:endParaRPr b="0" lang="en-US" sz="22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 </a:t>
            </a:r>
            <a:endParaRPr b="0" lang="en-US" sz="2400" spc="-1" strike="noStrike">
              <a:solidFill>
                <a:srgbClr val="000000"/>
              </a:solidFill>
              <a:latin typeface="Tahoma"/>
            </a:endParaRPr>
          </a:p>
        </p:txBody>
      </p:sp>
      <p:graphicFrame>
        <p:nvGraphicFramePr>
          <p:cNvPr id="33" name=""/>
          <p:cNvGraphicFramePr/>
          <p:nvPr/>
        </p:nvGraphicFramePr>
        <p:xfrm>
          <a:off x="1600200" y="5157720"/>
          <a:ext cx="6095880" cy="1114560"/>
        </p:xfrm>
        <a:graphic>
          <a:graphicData uri="http://schemas.openxmlformats.org/drawingml/2006/table">
            <a:tbl>
              <a:tblPr/>
              <a:tblGrid>
                <a:gridCol w="1523880"/>
                <a:gridCol w="1524240"/>
                <a:gridCol w="1523880"/>
                <a:gridCol w="1523880"/>
              </a:tblGrid>
              <a:tr h="3715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2</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3715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-6</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3715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7</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0</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bl>
          </a:graphicData>
        </a:graphic>
      </p:graphicFrame>
    </p:spTree>
  </p:cSld>
  <mc:AlternateContent>
    <mc:Choice Requires="p14">
      <p:transition spd="slow" p14:dur="2000"/>
    </mc:Choice>
    <mc:Fallback>
      <p:transition spd="slow"/>
    </mc:Fallback>
  </mc:AlternateContent>
  <p:timing>
    <p:tnLst>
      <p:par>
        <p:cTn id="57" dur="indefinite" restart="never" nodeType="tmRoot">
          <p:childTnLst>
            <p:seq>
              <p:cTn id="58" dur="indefinite" nodeType="mainSeq">
                <p:childTnLst>
                  <p:par>
                    <p:cTn id="59" nodeType="clickEffect" fill="hold">
                      <p:stCondLst>
                        <p:cond delay="indefinite"/>
                      </p:stCondLst>
                      <p:childTnLst>
                        <p:par>
                          <p:cTn id="60" nodeType="withEffect" fill="hold">
                            <p:stCondLst>
                              <p:cond delay="0"/>
                            </p:stCondLst>
                            <p:childTnLst>
                              <p:par>
                                <p:cTn id="61" nodeType="clickEffect" fill="hold" presetClass="entr" presetID="1">
                                  <p:stCondLst>
                                    <p:cond delay="0"/>
                                  </p:stCondLst>
                                  <p:childTnLst>
                                    <p:set>
                                      <p:cBhvr>
                                        <p:cTn id="62" dur="1" fill="hold">
                                          <p:stCondLst>
                                            <p:cond delay="0"/>
                                          </p:stCondLst>
                                        </p:cTn>
                                        <p:tgtEl>
                                          <p:spTgt spid="32">
                                            <p:txEl>
                                              <p:pRg st="5" end="5"/>
                                            </p:txEl>
                                          </p:spTgt>
                                        </p:tgtEl>
                                        <p:attrNameLst>
                                          <p:attrName>style.visibility</p:attrName>
                                        </p:attrNameLst>
                                      </p:cBhvr>
                                      <p:to>
                                        <p:strVal val="visible"/>
                                      </p:to>
                                    </p:set>
                                  </p:childTnLst>
                                </p:cTn>
                              </p:par>
                              <p:par>
                                <p:cTn id="63" nodeType="withEffect" fill="hold" presetClass="entr" presetID="1">
                                  <p:stCondLst>
                                    <p:cond delay="0"/>
                                  </p:stCondLst>
                                  <p:childTnLst>
                                    <p:set>
                                      <p:cBhvr>
                                        <p:cTn id="64" dur="1" fill="hold">
                                          <p:stCondLst>
                                            <p:cond delay="0"/>
                                          </p:stCondLst>
                                        </p:cTn>
                                        <p:tgtEl>
                                          <p:spTgt spid="32">
                                            <p:txEl>
                                              <p:pRg st="6" end="6"/>
                                            </p:txEl>
                                          </p:spTgt>
                                        </p:tgtEl>
                                        <p:attrNameLst>
                                          <p:attrName>style.visibility</p:attrName>
                                        </p:attrNameLst>
                                      </p:cBhvr>
                                      <p:to>
                                        <p:strVal val="visible"/>
                                      </p:to>
                                    </p:set>
                                  </p:childTnLst>
                                </p:cTn>
                              </p:par>
                              <p:par>
                                <p:cTn id="65" nodeType="withEffect" fill="hold" presetClass="entr" presetID="1">
                                  <p:stCondLst>
                                    <p:cond delay="0"/>
                                  </p:stCondLst>
                                  <p:childTnLst>
                                    <p:set>
                                      <p:cBhvr>
                                        <p:cTn id="66" dur="1" fill="hold">
                                          <p:stCondLst>
                                            <p:cond delay="0"/>
                                          </p:stCondLst>
                                        </p:cTn>
                                        <p:tgtEl>
                                          <p:spTgt spid="32">
                                            <p:txEl>
                                              <p:pRg st="7" end="7"/>
                                            </p:txEl>
                                          </p:spTgt>
                                        </p:tgtEl>
                                        <p:attrNameLst>
                                          <p:attrName>style.visibility</p:attrName>
                                        </p:attrNameLst>
                                      </p:cBhvr>
                                      <p:to>
                                        <p:strVal val="visible"/>
                                      </p:to>
                                    </p:set>
                                  </p:childTnLst>
                                </p:cTn>
                              </p:par>
                            </p:childTnLst>
                          </p:cTn>
                        </p:par>
                      </p:childTnLst>
                    </p:cTn>
                  </p:par>
                  <p:par>
                    <p:cTn id="67" nodeType="clickEffect" fill="hold">
                      <p:stCondLst>
                        <p:cond delay="indefinite"/>
                      </p:stCondLst>
                      <p:childTnLst>
                        <p:par>
                          <p:cTn id="68" nodeType="withEffect" fill="hold">
                            <p:stCondLst>
                              <p:cond delay="0"/>
                            </p:stCondLst>
                            <p:childTnLst>
                              <p:par>
                                <p:cTn id="69" nodeType="clickEffect" fill="hold" presetClass="entr" presetID="1">
                                  <p:stCondLst>
                                    <p:cond delay="0"/>
                                  </p:stCondLst>
                                  <p:childTnLst>
                                    <p:set>
                                      <p:cBhvr>
                                        <p:cTn id="7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Initializer List</a:t>
            </a:r>
            <a:endParaRPr b="1" lang="en-US" sz="4400" spc="-1" strike="noStrike">
              <a:solidFill>
                <a:srgbClr val="ffffff"/>
              </a:solidFill>
              <a:latin typeface="Tahoma"/>
            </a:endParaRPr>
          </a:p>
        </p:txBody>
      </p:sp>
      <p:sp>
        <p:nvSpPr>
          <p:cNvPr id="35"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a:bodyPr>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You can also initialize (set) the values for the array when you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create it. In this case you don’t need to specify the size of the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array, it will be determined from the values you give. This is called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Tahoma"/>
              </a:rPr>
              <a:t>using </a:t>
            </a:r>
            <a:r>
              <a:rPr b="1" lang="en-US" sz="2200" spc="-1" strike="noStrike">
                <a:solidFill>
                  <a:srgbClr val="000000"/>
                </a:solidFill>
                <a:latin typeface="Tahoma"/>
              </a:rPr>
              <a:t>initializer list</a:t>
            </a:r>
            <a:r>
              <a:rPr b="0" lang="en-US" sz="2200" spc="-1" strike="noStrike">
                <a:solidFill>
                  <a:srgbClr val="000000"/>
                </a:solidFill>
                <a:latin typeface="Tahoma"/>
              </a:rPr>
              <a:t>. </a:t>
            </a:r>
            <a:endParaRPr b="0" lang="en-US" sz="2200" spc="-1" strike="noStrike">
              <a:solidFill>
                <a:srgbClr val="000000"/>
              </a:solidFill>
              <a:latin typeface="Tahoma"/>
            </a:endParaRPr>
          </a:p>
          <a:p>
            <a:pPr marL="231840" indent="-231840">
              <a:lnSpc>
                <a:spcPct val="100000"/>
              </a:lnSpc>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array = {1, 4, 3}; </a:t>
            </a:r>
            <a:r>
              <a:rPr b="0" lang="en-US" sz="2200" spc="-1" strike="noStrike">
                <a:solidFill>
                  <a:srgbClr val="008000"/>
                </a:solidFill>
                <a:latin typeface="Tahoma"/>
              </a:rPr>
              <a:t>// 1D array initializer list.</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8000"/>
                </a:solidFill>
                <a:latin typeface="Tahoma"/>
              </a:rPr>
              <a:t>// 2D array initializer list.</a:t>
            </a:r>
            <a:r>
              <a:rPr b="0" lang="en-US" sz="2200" spc="-1" strike="noStrike">
                <a:solidFill>
                  <a:srgbClr val="000000"/>
                </a:solidFill>
                <a:latin typeface="Courier New"/>
              </a:rPr>
              <a:t>	</a:t>
            </a:r>
            <a:r>
              <a:rPr b="0" lang="en-US" sz="2200" spc="-1" strike="noStrike">
                <a:solidFill>
                  <a:srgbClr val="000000"/>
                </a:solidFill>
                <a:latin typeface="Courier New"/>
              </a:rPr>
              <a:t>	</a:t>
            </a:r>
            <a:r>
              <a:rPr b="0" lang="en-US" sz="2200" spc="-1" strike="noStrike">
                <a:solidFill>
                  <a:srgbClr val="000000"/>
                </a:solidFill>
                <a:latin typeface="Courier New"/>
              </a:rPr>
              <a:t>	</a:t>
            </a:r>
            <a:endParaRPr b="0" lang="en-US" sz="2200" spc="-1" strike="noStrike">
              <a:solidFill>
                <a:srgbClr val="000000"/>
              </a:solidFill>
              <a:latin typeface="Tahoma"/>
            </a:endParaRPr>
          </a:p>
          <a:p>
            <a:pPr marL="231840" indent="-231840">
              <a:lnSpc>
                <a:spcPct val="100000"/>
              </a:lnSpc>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0000"/>
                </a:solidFill>
                <a:latin typeface="Courier New"/>
              </a:rPr>
              <a:t>int[][] mat = {{3, 4, 5}, {6, 7, 8}}; </a:t>
            </a:r>
            <a:endParaRPr b="0" lang="en-US" sz="2200" spc="-1" strike="noStrike">
              <a:solidFill>
                <a:srgbClr val="000000"/>
              </a:solidFill>
              <a:latin typeface="Tahoma"/>
            </a:endParaRPr>
          </a:p>
          <a:p>
            <a:pPr marL="231840" indent="-231840">
              <a:spcBef>
                <a:spcPts val="550"/>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200" spc="-1" strike="noStrike">
                <a:solidFill>
                  <a:srgbClr val="008000"/>
                </a:solidFill>
                <a:latin typeface="Tahoma"/>
              </a:rPr>
              <a:t>// 2 rows, 3 columns</a:t>
            </a:r>
            <a:endParaRPr b="0" lang="en-US" sz="22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400" spc="-1" strike="noStrike">
              <a:solidFill>
                <a:srgbClr val="000000"/>
              </a:solidFill>
              <a:latin typeface="Tahoma"/>
            </a:endParaRPr>
          </a:p>
          <a:p>
            <a:pPr marL="231840" indent="-231840">
              <a:spcBef>
                <a:spcPts val="601"/>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400" spc="-1" strike="noStrike">
                <a:solidFill>
                  <a:srgbClr val="000000"/>
                </a:solidFill>
                <a:latin typeface="Tahoma"/>
              </a:rPr>
              <a:t> </a:t>
            </a:r>
            <a:endParaRPr b="0" lang="en-US" sz="2400" spc="-1" strike="noStrike">
              <a:solidFill>
                <a:srgbClr val="000000"/>
              </a:solidFill>
              <a:latin typeface="Tahoma"/>
            </a:endParaRPr>
          </a:p>
        </p:txBody>
      </p:sp>
      <p:graphicFrame>
        <p:nvGraphicFramePr>
          <p:cNvPr id="36" name=""/>
          <p:cNvGraphicFramePr/>
          <p:nvPr/>
        </p:nvGraphicFramePr>
        <p:xfrm>
          <a:off x="1371600" y="5345280"/>
          <a:ext cx="6095880" cy="739440"/>
        </p:xfrm>
        <a:graphic>
          <a:graphicData uri="http://schemas.openxmlformats.org/drawingml/2006/table">
            <a:tbl>
              <a:tblPr/>
              <a:tblGrid>
                <a:gridCol w="2031840"/>
                <a:gridCol w="2032200"/>
                <a:gridCol w="2031840"/>
              </a:tblGrid>
              <a:tr h="3697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3</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4</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5</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r h="369720">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6</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7</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c>
                  <a:txBody>
                    <a:bodyPr lIns="90000" rIns="90000" anchor="t">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1800" spc="-1" strike="noStrike">
                          <a:solidFill>
                            <a:srgbClr val="000000"/>
                          </a:solidFill>
                          <a:latin typeface="Tahoma"/>
                        </a:rPr>
                        <a:t>8</a:t>
                      </a:r>
                      <a:endParaRPr b="0" lang="en-US" sz="1800" spc="-1" strike="noStrike">
                        <a:solidFill>
                          <a:srgbClr val="000000"/>
                        </a:solidFill>
                        <a:latin typeface="Arial"/>
                      </a:endParaRPr>
                    </a:p>
                  </a:txBody>
                  <a:tcPr anchor="t" marL="90000" marR="90000">
                    <a:lnL w="5760">
                      <a:solidFill>
                        <a:srgbClr val="000000"/>
                      </a:solidFill>
                      <a:prstDash val="solid"/>
                    </a:lnL>
                    <a:lnR w="5760">
                      <a:solidFill>
                        <a:srgbClr val="000000"/>
                      </a:solidFill>
                      <a:prstDash val="solid"/>
                    </a:lnR>
                    <a:lnT w="5760">
                      <a:solidFill>
                        <a:srgbClr val="000000"/>
                      </a:solidFill>
                      <a:prstDash val="solid"/>
                    </a:lnT>
                    <a:lnB w="5760">
                      <a:solidFill>
                        <a:srgbClr val="000000"/>
                      </a:solidFill>
                      <a:prstDash val="solid"/>
                    </a:lnB>
                    <a:noFill/>
                  </a:tcPr>
                </a:tc>
              </a:tr>
            </a:tbl>
          </a:graphicData>
        </a:graphic>
      </p:graphicFrame>
    </p:spTree>
  </p:cSld>
  <mc:AlternateContent>
    <mc:Choice Requires="p14">
      <p:transition spd="slow" p14:dur="2000"/>
    </mc:Choice>
    <mc:Fallback>
      <p:transition spd="slow"/>
    </mc:Fallback>
  </mc:AlternateContent>
  <p:timing>
    <p:tnLst>
      <p:par>
        <p:cTn id="71" dur="indefinite" restart="never" nodeType="tmRoot">
          <p:childTnLst>
            <p:seq>
              <p:cTn id="72" dur="indefinite" nodeType="mainSeq">
                <p:childTnLst>
                  <p:par>
                    <p:cTn id="73" nodeType="clickEffect" fill="hold">
                      <p:stCondLst>
                        <p:cond delay="indefinite"/>
                      </p:stCondLst>
                      <p:childTnLst>
                        <p:par>
                          <p:cTn id="74" nodeType="withEffect" fill="hold">
                            <p:stCondLst>
                              <p:cond delay="0"/>
                            </p:stCondLst>
                            <p:childTnLst>
                              <p:par>
                                <p:cTn id="75" nodeType="clickEffect" fill="hold" presetClass="entr" presetID="1">
                                  <p:stCondLst>
                                    <p:cond delay="0"/>
                                  </p:stCondLst>
                                  <p:childTnLst>
                                    <p:set>
                                      <p:cBhvr>
                                        <p:cTn id="76" dur="1" fill="hold">
                                          <p:stCondLst>
                                            <p:cond delay="0"/>
                                          </p:stCondLst>
                                        </p:cTn>
                                        <p:tgtEl>
                                          <p:spTgt spid="35">
                                            <p:txEl>
                                              <p:pRg st="5" end="5"/>
                                            </p:txEl>
                                          </p:spTgt>
                                        </p:tgtEl>
                                        <p:attrNameLst>
                                          <p:attrName>style.visibility</p:attrName>
                                        </p:attrNameLst>
                                      </p:cBhvr>
                                      <p:to>
                                        <p:strVal val="visible"/>
                                      </p:to>
                                    </p:set>
                                  </p:childTnLst>
                                </p:cTn>
                              </p:par>
                            </p:childTnLst>
                          </p:cTn>
                        </p:par>
                      </p:childTnLst>
                    </p:cTn>
                  </p:par>
                  <p:par>
                    <p:cTn id="77" nodeType="clickEffect" fill="hold">
                      <p:stCondLst>
                        <p:cond delay="indefinite"/>
                      </p:stCondLst>
                      <p:childTnLst>
                        <p:par>
                          <p:cTn id="78" nodeType="withEffect" fill="hold">
                            <p:stCondLst>
                              <p:cond delay="0"/>
                            </p:stCondLst>
                            <p:childTnLst>
                              <p:par>
                                <p:cTn id="79" nodeType="clickEffect" fill="hold" presetClass="entr" presetID="1">
                                  <p:stCondLst>
                                    <p:cond delay="0"/>
                                  </p:stCondLst>
                                  <p:childTnLst>
                                    <p:set>
                                      <p:cBhvr>
                                        <p:cTn id="80" dur="1" fill="hold">
                                          <p:stCondLst>
                                            <p:cond delay="0"/>
                                          </p:stCondLst>
                                        </p:cTn>
                                        <p:tgtEl>
                                          <p:spTgt spid="35">
                                            <p:txEl>
                                              <p:pRg st="6" end="6"/>
                                            </p:txEl>
                                          </p:spTgt>
                                        </p:tgtEl>
                                        <p:attrNameLst>
                                          <p:attrName>style.visibility</p:attrName>
                                        </p:attrNameLst>
                                      </p:cBhvr>
                                      <p:to>
                                        <p:strVal val="visible"/>
                                      </p:to>
                                    </p:set>
                                  </p:childTnLst>
                                </p:cTn>
                              </p:par>
                              <p:par>
                                <p:cTn id="81" nodeType="withEffect" fill="hold" presetClass="entr" presetID="1">
                                  <p:stCondLst>
                                    <p:cond delay="0"/>
                                  </p:stCondLst>
                                  <p:childTnLst>
                                    <p:set>
                                      <p:cBhvr>
                                        <p:cTn id="82" dur="1" fill="hold">
                                          <p:stCondLst>
                                            <p:cond delay="0"/>
                                          </p:stCondLst>
                                        </p:cTn>
                                        <p:tgtEl>
                                          <p:spTgt spid="35">
                                            <p:txEl>
                                              <p:pRg st="7" end="7"/>
                                            </p:txEl>
                                          </p:spTgt>
                                        </p:tgtEl>
                                        <p:attrNameLst>
                                          <p:attrName>style.visibility</p:attrName>
                                        </p:attrNameLst>
                                      </p:cBhvr>
                                      <p:to>
                                        <p:strVal val="visible"/>
                                      </p:to>
                                    </p:set>
                                  </p:childTnLst>
                                </p:cTn>
                              </p:par>
                            </p:childTnLst>
                          </p:cTn>
                        </p:par>
                      </p:childTnLst>
                    </p:cTn>
                  </p:par>
                  <p:par>
                    <p:cTn id="83" nodeType="clickEffect" fill="hold">
                      <p:stCondLst>
                        <p:cond delay="indefinite"/>
                      </p:stCondLst>
                      <p:childTnLst>
                        <p:par>
                          <p:cTn id="84" nodeType="withEffect" fill="hold">
                            <p:stCondLst>
                              <p:cond delay="0"/>
                            </p:stCondLst>
                            <p:childTnLst>
                              <p:par>
                                <p:cTn id="85" nodeType="clickEffect" fill="hold" presetClass="entr" presetID="1">
                                  <p:stCondLst>
                                    <p:cond delay="0"/>
                                  </p:stCondLst>
                                  <p:childTnLst>
                                    <p:set>
                                      <p:cBhvr>
                                        <p:cTn id="86" dur="1" fill="hold">
                                          <p:stCondLst>
                                            <p:cond delay="0"/>
                                          </p:stCondLst>
                                        </p:cTn>
                                        <p:tgtEl>
                                          <p:spTgt spid="35">
                                            <p:txEl>
                                              <p:pRg st="8" end="8"/>
                                            </p:txEl>
                                          </p:spTgt>
                                        </p:tgtEl>
                                        <p:attrNameLst>
                                          <p:attrName>style.visibility</p:attrName>
                                        </p:attrNameLst>
                                      </p:cBhvr>
                                      <p:to>
                                        <p:strVal val="visible"/>
                                      </p:to>
                                    </p:set>
                                  </p:childTnLst>
                                </p:cTn>
                              </p:par>
                            </p:childTnLst>
                          </p:cTn>
                        </p:par>
                      </p:childTnLst>
                    </p:cTn>
                  </p:par>
                  <p:par>
                    <p:cTn id="87" nodeType="clickEffect" fill="hold">
                      <p:stCondLst>
                        <p:cond delay="indefinite"/>
                      </p:stCondLst>
                      <p:childTnLst>
                        <p:par>
                          <p:cTn id="88" nodeType="withEffect" fill="hold">
                            <p:stCondLst>
                              <p:cond delay="0"/>
                            </p:stCondLst>
                            <p:childTnLst>
                              <p:par>
                                <p:cTn id="89" nodeType="clickEffect" fill="hold" presetClass="entr" presetID="1">
                                  <p:stCondLst>
                                    <p:cond delay="0"/>
                                  </p:stCondLst>
                                  <p:childTnLst>
                                    <p:set>
                                      <p:cBhvr>
                                        <p:cTn id="9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360"/>
            <a:ext cx="8229600" cy="1143000"/>
          </a:xfrm>
          <a:prstGeom prst="rect">
            <a:avLst/>
          </a:prstGeom>
          <a:noFill/>
          <a:ln w="0">
            <a:noFill/>
          </a:ln>
        </p:spPr>
        <p:txBody>
          <a:bodyPr lIns="91440" rIns="91440" tIns="45720" bIns="45720" anchor="ctr">
            <a:noAutofit/>
          </a:bodyPr>
          <a:p>
            <a:pPr indent="0" algn="ctr">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en-US" sz="4400" spc="-1" strike="noStrike">
                <a:solidFill>
                  <a:srgbClr val="ffffff"/>
                </a:solidFill>
                <a:latin typeface="Tahoma"/>
              </a:rPr>
              <a:t>Declare and Initialize</a:t>
            </a:r>
            <a:endParaRPr b="1" lang="en-US" sz="4400" spc="-1" strike="noStrike">
              <a:solidFill>
                <a:srgbClr val="ffffff"/>
              </a:solidFill>
              <a:latin typeface="Tahoma"/>
            </a:endParaRPr>
          </a:p>
        </p:txBody>
      </p:sp>
      <p:sp>
        <p:nvSpPr>
          <p:cNvPr id="38" name="PlaceHolder 2"/>
          <p:cNvSpPr>
            <a:spLocks noGrp="1"/>
          </p:cNvSpPr>
          <p:nvPr>
            <p:ph/>
          </p:nvPr>
        </p:nvSpPr>
        <p:spPr>
          <a:xfrm>
            <a:off x="0" y="1142640"/>
            <a:ext cx="9144000" cy="5715000"/>
          </a:xfrm>
          <a:prstGeom prst="rect">
            <a:avLst/>
          </a:prstGeom>
          <a:noFill/>
          <a:ln w="0">
            <a:noFill/>
          </a:ln>
        </p:spPr>
        <p:txBody>
          <a:bodyPr lIns="91440" rIns="91440" tIns="45720" bIns="45720" anchor="t">
            <a:normAutofit fontScale="98294" lnSpcReduction="20000"/>
          </a:bodyPr>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Declaring and initializing 2D arrays. </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int[][] table;</a:t>
            </a:r>
            <a:r>
              <a:rPr b="0" lang="en-US" sz="2000" spc="-1" strike="noStrike">
                <a:solidFill>
                  <a:srgbClr val="000000"/>
                </a:solidFill>
                <a:latin typeface="Tahoma"/>
              </a:rPr>
              <a:t> </a:t>
            </a:r>
            <a:r>
              <a:rPr b="0" lang="en-US" sz="2000" spc="-1" strike="noStrike">
                <a:solidFill>
                  <a:srgbClr val="008000"/>
                </a:solidFill>
                <a:latin typeface="Tahoma"/>
              </a:rPr>
              <a:t>//2D array of ints, null reference</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double[][] matrix=new double[4][5]; </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Tahoma"/>
              </a:rPr>
              <a:t>// 4 rows, 5 columns</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Tahoma"/>
              </a:rPr>
              <a:t>// initialized all to 0.0</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String[][] strs=new String[2][5]; </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Tahoma"/>
              </a:rPr>
              <a:t>// strs reference 2x5 array of  String objects. Each element is null.</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	</a:t>
            </a:r>
            <a:r>
              <a:rPr b="0" lang="en-US" sz="2000" spc="-1" strike="noStrike">
                <a:solidFill>
                  <a:srgbClr val="000000"/>
                </a:solidFill>
                <a:latin typeface="Tahoma"/>
              </a:rPr>
              <a:t>	</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8000"/>
                </a:solidFill>
                <a:latin typeface="Tahoma"/>
              </a:rPr>
              <a:t>// Using initializer list.</a:t>
            </a:r>
            <a:r>
              <a:rPr b="0" lang="en-US" sz="2000" spc="-1" strike="noStrike">
                <a:solidFill>
                  <a:srgbClr val="008000"/>
                </a:solidFill>
                <a:latin typeface="Tahoma"/>
              </a:rPr>
              <a:t>	</a:t>
            </a:r>
            <a:r>
              <a:rPr b="0" lang="en-US" sz="2000" spc="-1" strike="noStrike">
                <a:solidFill>
                  <a:srgbClr val="008000"/>
                </a:solidFill>
                <a:latin typeface="Tahoma"/>
              </a:rPr>
              <a:t>	</a:t>
            </a:r>
            <a:r>
              <a:rPr b="0" lang="en-US" sz="2000" spc="-1" strike="noStrike">
                <a:solidFill>
                  <a:srgbClr val="008000"/>
                </a:solidFill>
                <a:latin typeface="Tahoma"/>
              </a:rPr>
              <a:t>	</a:t>
            </a:r>
            <a:r>
              <a:rPr b="0" lang="en-US" sz="2000" spc="-1" strike="noStrike">
                <a:solidFill>
                  <a:srgbClr val="000000"/>
                </a:solidFill>
                <a:latin typeface="Tahoma"/>
              </a:rPr>
              <a:t>	</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String[][] seatingInfo = {{"Jamal", "Maria"}, </a:t>
            </a:r>
            <a:endParaRPr b="0" lang="en-US" sz="2000" spc="-1" strike="noStrike">
              <a:solidFill>
                <a:srgbClr val="000000"/>
              </a:solidFill>
              <a:latin typeface="Tahoma"/>
            </a:endParaRPr>
          </a:p>
          <a:p>
            <a:pPr marL="231840" indent="-231840">
              <a:lnSpc>
                <a:spcPct val="100000"/>
              </a:lnSpc>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	</a:t>
            </a:r>
            <a:r>
              <a:rPr b="0" lang="en-US" sz="2000" spc="-1" strike="noStrike">
                <a:solidFill>
                  <a:srgbClr val="000000"/>
                </a:solidFill>
                <a:latin typeface="Courier New"/>
              </a:rPr>
              <a:t>{"Jake", "Suzy"}, {"Emma", "Luke"}}; </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	</a:t>
            </a:r>
            <a:r>
              <a:rPr b="0" lang="en-US" sz="2000" spc="-1" strike="noStrike">
                <a:solidFill>
                  <a:srgbClr val="000000"/>
                </a:solidFill>
                <a:latin typeface="Tahoma"/>
              </a:rPr>
              <a:t>	</a:t>
            </a:r>
            <a:r>
              <a:rPr b="0" lang="en-US" sz="2000" spc="-1" strike="noStrike">
                <a:solidFill>
                  <a:srgbClr val="000000"/>
                </a:solidFill>
                <a:latin typeface="Tahoma"/>
              </a:rPr>
              <a:t>	</a:t>
            </a: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endParaRPr b="0" lang="en-US" sz="2000" spc="-1" strike="noStrike">
              <a:solidFill>
                <a:srgbClr val="000000"/>
              </a:solidFill>
              <a:latin typeface="Tahoma"/>
            </a:endParaRPr>
          </a:p>
          <a:p>
            <a:pPr marL="231840" indent="-231840">
              <a:spcBef>
                <a:spcPts val="499"/>
              </a:spcBef>
              <a:buNone/>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0" lang="en-US" sz="2000" spc="-1" strike="noStrike">
                <a:solidFill>
                  <a:srgbClr val="000000"/>
                </a:solidFill>
                <a:latin typeface="Tahoma"/>
              </a:rPr>
              <a:t> </a:t>
            </a:r>
            <a:endParaRPr b="0" lang="en-US" sz="2000" spc="-1" strike="noStrike">
              <a:solidFill>
                <a:srgbClr val="000000"/>
              </a:solidFill>
              <a:latin typeface="Tahoma"/>
            </a:endParaRPr>
          </a:p>
        </p:txBody>
      </p:sp>
    </p:spTree>
  </p:cSld>
  <mc:AlternateContent>
    <mc:Choice Requires="p14">
      <p:transition spd="slow" p14:dur="2000"/>
    </mc:Choice>
    <mc:Fallback>
      <p:transition spd="slow"/>
    </mc:Fallback>
  </mc:AlternateContent>
  <p:timing>
    <p:tnLst>
      <p:par>
        <p:cTn id="91" dur="indefinite" restart="never" nodeType="tmRoot">
          <p:childTnLst>
            <p:seq>
              <p:cTn id="92" dur="indefinite" nodeType="mainSeq">
                <p:childTnLst>
                  <p:par>
                    <p:cTn id="93" nodeType="clickEffect" fill="hold">
                      <p:stCondLst>
                        <p:cond delay="indefinite"/>
                      </p:stCondLst>
                      <p:childTnLst>
                        <p:par>
                          <p:cTn id="94" nodeType="withEffect" fill="hold">
                            <p:stCondLst>
                              <p:cond delay="0"/>
                            </p:stCondLst>
                            <p:childTnLst>
                              <p:par>
                                <p:cTn id="95" nodeType="clickEffect" fill="hold" presetClass="entr" presetID="1">
                                  <p:stCondLst>
                                    <p:cond delay="0"/>
                                  </p:stCondLst>
                                  <p:childTnLst>
                                    <p:set>
                                      <p:cBhvr>
                                        <p:cTn id="96" dur="1" fill="hold">
                                          <p:stCondLst>
                                            <p:cond delay="0"/>
                                          </p:stCondLst>
                                        </p:cTn>
                                        <p:tgtEl>
                                          <p:spTgt spid="38">
                                            <p:txEl>
                                              <p:pRg st="3" end="3"/>
                                            </p:txEl>
                                          </p:spTgt>
                                        </p:tgtEl>
                                        <p:attrNameLst>
                                          <p:attrName>style.visibility</p:attrName>
                                        </p:attrNameLst>
                                      </p:cBhvr>
                                      <p:to>
                                        <p:strVal val="visible"/>
                                      </p:to>
                                    </p:set>
                                  </p:childTnLst>
                                </p:cTn>
                              </p:par>
                              <p:par>
                                <p:cTn id="97" nodeType="withEffect" fill="hold" presetClass="entr" presetID="1">
                                  <p:stCondLst>
                                    <p:cond delay="0"/>
                                  </p:stCondLst>
                                  <p:childTnLst>
                                    <p:set>
                                      <p:cBhvr>
                                        <p:cTn id="98" dur="1" fill="hold">
                                          <p:stCondLst>
                                            <p:cond delay="0"/>
                                          </p:stCondLst>
                                        </p:cTn>
                                        <p:tgtEl>
                                          <p:spTgt spid="38">
                                            <p:txEl>
                                              <p:pRg st="4" end="4"/>
                                            </p:txEl>
                                          </p:spTgt>
                                        </p:tgtEl>
                                        <p:attrNameLst>
                                          <p:attrName>style.visibility</p:attrName>
                                        </p:attrNameLst>
                                      </p:cBhvr>
                                      <p:to>
                                        <p:strVal val="visible"/>
                                      </p:to>
                                    </p:set>
                                  </p:childTnLst>
                                </p:cTn>
                              </p:par>
                              <p:par>
                                <p:cTn id="99" nodeType="withEffect" fill="hold" presetClass="entr" presetID="1">
                                  <p:stCondLst>
                                    <p:cond delay="0"/>
                                  </p:stCondLst>
                                  <p:childTnLst>
                                    <p:set>
                                      <p:cBhvr>
                                        <p:cTn id="100" dur="1" fill="hold">
                                          <p:stCondLst>
                                            <p:cond delay="0"/>
                                          </p:stCondLst>
                                        </p:cTn>
                                        <p:tgtEl>
                                          <p:spTgt spid="38">
                                            <p:txEl>
                                              <p:pRg st="5" end="5"/>
                                            </p:txEl>
                                          </p:spTgt>
                                        </p:tgtEl>
                                        <p:attrNameLst>
                                          <p:attrName>style.visibility</p:attrName>
                                        </p:attrNameLst>
                                      </p:cBhvr>
                                      <p:to>
                                        <p:strVal val="visible"/>
                                      </p:to>
                                    </p:set>
                                  </p:childTnLst>
                                </p:cTn>
                              </p:par>
                            </p:childTnLst>
                          </p:cTn>
                        </p:par>
                      </p:childTnLst>
                    </p:cTn>
                  </p:par>
                  <p:par>
                    <p:cTn id="101" nodeType="clickEffect" fill="hold">
                      <p:stCondLst>
                        <p:cond delay="indefinite"/>
                      </p:stCondLst>
                      <p:childTnLst>
                        <p:par>
                          <p:cTn id="102" nodeType="withEffect" fill="hold">
                            <p:stCondLst>
                              <p:cond delay="0"/>
                            </p:stCondLst>
                            <p:childTnLst>
                              <p:par>
                                <p:cTn id="103" nodeType="clickEffect" fill="hold" presetClass="entr" presetID="1">
                                  <p:stCondLst>
                                    <p:cond delay="0"/>
                                  </p:stCondLst>
                                  <p:childTnLst>
                                    <p:set>
                                      <p:cBhvr>
                                        <p:cTn id="104" dur="1" fill="hold">
                                          <p:stCondLst>
                                            <p:cond delay="0"/>
                                          </p:stCondLst>
                                        </p:cTn>
                                        <p:tgtEl>
                                          <p:spTgt spid="38">
                                            <p:txEl>
                                              <p:pRg st="7" end="7"/>
                                            </p:txEl>
                                          </p:spTgt>
                                        </p:tgtEl>
                                        <p:attrNameLst>
                                          <p:attrName>style.visibility</p:attrName>
                                        </p:attrNameLst>
                                      </p:cBhvr>
                                      <p:to>
                                        <p:strVal val="visible"/>
                                      </p:to>
                                    </p:set>
                                  </p:childTnLst>
                                </p:cTn>
                              </p:par>
                              <p:par>
                                <p:cTn id="105" nodeType="withEffect" fill="hold" presetClass="entr" presetID="1">
                                  <p:stCondLst>
                                    <p:cond delay="0"/>
                                  </p:stCondLst>
                                  <p:childTnLst>
                                    <p:set>
                                      <p:cBhvr>
                                        <p:cTn id="106" dur="1" fill="hold">
                                          <p:stCondLst>
                                            <p:cond delay="0"/>
                                          </p:stCondLst>
                                        </p:cTn>
                                        <p:tgtEl>
                                          <p:spTgt spid="38">
                                            <p:txEl>
                                              <p:pRg st="8" end="8"/>
                                            </p:txEl>
                                          </p:spTgt>
                                        </p:tgtEl>
                                        <p:attrNameLst>
                                          <p:attrName>style.visibility</p:attrName>
                                        </p:attrNameLst>
                                      </p:cBhvr>
                                      <p:to>
                                        <p:strVal val="visible"/>
                                      </p:to>
                                    </p:set>
                                  </p:childTnLst>
                                </p:cTn>
                              </p:par>
                            </p:childTnLst>
                          </p:cTn>
                        </p:par>
                      </p:childTnLst>
                    </p:cTn>
                  </p:par>
                  <p:par>
                    <p:cTn id="107" nodeType="clickEffect" fill="hold">
                      <p:stCondLst>
                        <p:cond delay="indefinite"/>
                      </p:stCondLst>
                      <p:childTnLst>
                        <p:par>
                          <p:cTn id="108" nodeType="withEffect" fill="hold">
                            <p:stCondLst>
                              <p:cond delay="0"/>
                            </p:stCondLst>
                            <p:childTnLst>
                              <p:par>
                                <p:cTn id="109" nodeType="clickEffect" fill="hold" presetClass="entr" presetID="1">
                                  <p:stCondLst>
                                    <p:cond delay="0"/>
                                  </p:stCondLst>
                                  <p:childTnLst>
                                    <p:set>
                                      <p:cBhvr>
                                        <p:cTn id="110" dur="1" fill="hold">
                                          <p:stCondLst>
                                            <p:cond delay="0"/>
                                          </p:stCondLst>
                                        </p:cTn>
                                        <p:tgtEl>
                                          <p:spTgt spid="38">
                                            <p:txEl>
                                              <p:pRg st="10" end="10"/>
                                            </p:txEl>
                                          </p:spTgt>
                                        </p:tgtEl>
                                        <p:attrNameLst>
                                          <p:attrName>style.visibility</p:attrName>
                                        </p:attrNameLst>
                                      </p:cBhvr>
                                      <p:to>
                                        <p:strVal val="visible"/>
                                      </p:to>
                                    </p:set>
                                  </p:childTnLst>
                                </p:cTn>
                              </p:par>
                              <p:par>
                                <p:cTn id="111" nodeType="withEffect" fill="hold" presetClass="entr" presetID="1">
                                  <p:stCondLst>
                                    <p:cond delay="0"/>
                                  </p:stCondLst>
                                  <p:childTnLst>
                                    <p:set>
                                      <p:cBhvr>
                                        <p:cTn id="112" dur="1" fill="hold">
                                          <p:stCondLst>
                                            <p:cond delay="0"/>
                                          </p:stCondLst>
                                        </p:cTn>
                                        <p:tgtEl>
                                          <p:spTgt spid="38">
                                            <p:txEl>
                                              <p:pRg st="11" end="11"/>
                                            </p:txEl>
                                          </p:spTgt>
                                        </p:tgtEl>
                                        <p:attrNameLst>
                                          <p:attrName>style.visibility</p:attrName>
                                        </p:attrNameLst>
                                      </p:cBhvr>
                                      <p:to>
                                        <p:strVal val="visible"/>
                                      </p:to>
                                    </p:set>
                                  </p:childTnLst>
                                </p:cTn>
                              </p:par>
                              <p:par>
                                <p:cTn id="113" nodeType="withEffect" fill="hold" presetClass="entr" presetID="1">
                                  <p:stCondLst>
                                    <p:cond delay="0"/>
                                  </p:stCondLst>
                                  <p:childTnLst>
                                    <p:set>
                                      <p:cBhvr>
                                        <p:cTn id="114" dur="1" fill="hold">
                                          <p:stCondLst>
                                            <p:cond delay="0"/>
                                          </p:stCondLst>
                                        </p:cTn>
                                        <p:tgtEl>
                                          <p:spTgt spid="38">
                                            <p:txEl>
                                              <p:pRg st="12" end="1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2.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3655</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2008-06-28T20:57:21Z</dcterms:created>
  <dc:creator>Marty Stepp</dc:creator>
  <dc:description>Slides used in the University of Washington's CSE 142 Python sessions.</dc:description>
  <cp:keywords>Python</cp:keywords>
  <dc:language>en-US</dc:language>
  <cp:lastModifiedBy>Long Nguyen</cp:lastModifiedBy>
  <dcterms:modified xsi:type="dcterms:W3CDTF">2023-02-27T14:46:45Z</dcterms:modified>
  <cp:revision>279</cp:revision>
  <dc:subject/>
  <dc:title>CSE 142 Python Slides</dc:title>
</cp:coreProperties>
</file>