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</p:sldMasterIdLst>
  <p:notesMasterIdLst>
    <p:notesMasterId r:id="rId4"/>
  </p:notesMasterIdLst>
  <p:sldIdLst>
    <p:sldId id="256" r:id="rId5"/>
    <p:sldId id="257" r:id="rId6"/>
    <p:sldId id="258" r:id="rId7"/>
    <p:sldId id="286" r:id="rId36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presProps" Target="presProps.xml"/><Relationship Id="rId36" Type="http://schemas.openxmlformats.org/officeDocument/2006/relationships/slide" Target="slides/slide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 lIns="90000" rIns="90000" tIns="45000" bIns="45000" anchor="ctr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1"/>
          <p:cNvSpPr>
            <a:spLocks noGrp="1"/>
          </p:cNvSpPr>
          <p:nvPr>
            <p:ph type="hdr"/>
          </p:nvPr>
        </p:nvSpPr>
        <p:spPr>
          <a:xfrm>
            <a:off x="-36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dt" idx="1"/>
          </p:nvPr>
        </p:nvSpPr>
        <p:spPr>
          <a:xfrm>
            <a:off x="388440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sldImg"/>
          </p:nvPr>
        </p:nvSpPr>
        <p:spPr>
          <a:xfrm>
            <a:off x="1143000" y="685440"/>
            <a:ext cx="4572000" cy="342900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  <p:txBody>
          <a:bodyPr lIns="90000" rIns="90000" tIns="46800" bIns="46800" anchor="t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move the slide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1" name="PlaceHolder 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Click to edit the notes format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5"/>
          <p:cNvSpPr>
            <a:spLocks noGrp="1"/>
          </p:cNvSpPr>
          <p:nvPr>
            <p:ph type="ftr" idx="2"/>
          </p:nvPr>
        </p:nvSpPr>
        <p:spPr>
          <a:xfrm>
            <a:off x="-3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" name="PlaceHolder 6"/>
          <p:cNvSpPr>
            <a:spLocks noGrp="1"/>
          </p:cNvSpPr>
          <p:nvPr>
            <p:ph type="sldNum" idx="3"/>
          </p:nvPr>
        </p:nvSpPr>
        <p:spPr>
          <a:xfrm>
            <a:off x="388440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lstStyle>
            <a:lvl1pPr marL="216000" indent="0" algn="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marL="216000" indent="0" algn="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88735CD6-BA52-402B-8922-559B5392BE8F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slide" Target="../slides/slide28.xml"/><Relationship Id="rId2" Type="http://schemas.openxmlformats.org/officeDocument/2006/relationships/notesMaster" Target="../notesMasters/notesMaster1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B0A1FCA1-59BA-468A-ADE2-0D4E446B86AA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Rectangle 7"/>
          <p:cNvSpPr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46300716-E033-4481-9690-28AEBBE141B9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x = x + 2;     increases the value stored in variable x by two.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ED38F421-6C9F-4E77-820F-A69FC64A71C4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a variable is also like the MS / MR buttons on a calculator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variables must be declared before they are used, just like methods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Slide Number Placeholder 3"/>
          <p:cNvSpPr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313EE73E-6B4B-4C11-8589-3781AA52B5B9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9256AF6E-6938-4907-B1E8-A02B77A3FA9F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Text Box 2"/>
          <p:cNvSpPr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PlaceHolder 1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776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65B636B5-1A34-4B21-823B-3F4B690E4AA5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32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35F123F6-70FD-4D6E-8F61-159E8E4C86E5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It's also useful to write a program that prompts for multiple values, both on the same line or each on its own line.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83AEB514-8248-434C-98C0-D68A31808A22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It's also useful to write a program that prompts for multiple values, both on the same line or each on its own line.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A14DDFD0-1D76-40C1-8AF6-B4B67AACAAD2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a variable is also like the MS / MR buttons on a calculator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variables must be declared before they are used, just like methods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Slide Number Placeholder 3"/>
          <p:cNvSpPr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609A55E4-15A8-4624-A890-3D4CDB4EA5D8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949592FC-E6F7-4735-8DCF-098442894200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a variable is also like the MS / MR buttons on a calculator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variables must be declared before they are used, just like methods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Slide Number Placeholder 3"/>
          <p:cNvSpPr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8D757579-5C99-4E36-8E02-F53F8E53453B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</file>

<file path=ppt/slideMasters/_rels/slideMaster2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AutoShape 3"/>
          <p:cNvSpPr/>
          <p:nvPr/>
        </p:nvSpPr>
        <p:spPr>
          <a:xfrm>
            <a:off x="0" y="0"/>
            <a:ext cx="9144000" cy="1066680"/>
          </a:xfrm>
          <a:prstGeom prst="roundRect">
            <a:avLst>
              <a:gd name="adj" fmla="val 111"/>
            </a:avLst>
          </a:prstGeom>
          <a:gradFill rotWithShape="0">
            <a:gsLst>
              <a:gs pos="0">
                <a:srgbClr val="244e72"/>
              </a:gs>
              <a:gs pos="100000">
                <a:srgbClr val="5a9fd4"/>
              </a:gs>
            </a:gsLst>
            <a:lin ang="45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anchor="ctr">
            <a:noAutofit/>
          </a:bodyPr>
          <a:p>
            <a:pPr>
              <a:lnSpc>
                <a:spcPct val="93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edit the title text format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Click to edit the outline text format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Second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3" marL="1203480" indent="-1731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Fourth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4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Fifth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5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Sixth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6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Seventh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3" name="Slide Number Placeholder 3"/>
          <p:cNvSpPr/>
          <p:nvPr/>
        </p:nvSpPr>
        <p:spPr>
          <a:xfrm>
            <a:off x="8229600" y="6356520"/>
            <a:ext cx="76212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indent="0" algn="r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A5D260F4-8683-482F-A05B-EA99CD3A1FCA}" type="slidenum">
              <a:rPr b="0" lang="en-US" sz="1200" spc="-1" strike="noStrike">
                <a:solidFill>
                  <a:srgbClr val="424242"/>
                </a:solidFill>
                <a:latin typeface="Verdana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/>
          <p:nvPr/>
        </p:nvSpPr>
        <p:spPr>
          <a:xfrm>
            <a:off x="0" y="0"/>
            <a:ext cx="9144000" cy="1390680"/>
          </a:xfrm>
          <a:prstGeom prst="roundRect">
            <a:avLst>
              <a:gd name="adj" fmla="val 111"/>
            </a:avLst>
          </a:prstGeom>
          <a:gradFill rotWithShape="0">
            <a:gsLst>
              <a:gs pos="0">
                <a:srgbClr val="244e72"/>
              </a:gs>
              <a:gs pos="100000">
                <a:srgbClr val="5a9fd4"/>
              </a:gs>
            </a:gsLst>
            <a:lin ang="45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anchor="ctr">
            <a:noAutofit/>
          </a:bodyPr>
          <a:p>
            <a:pPr>
              <a:lnSpc>
                <a:spcPct val="93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edit the title text format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Click to edit the outline text format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Second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3" marL="1203480" indent="-1731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Fourth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4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Fifth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5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Sixth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6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Seventh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5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7772400" cy="2286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000000"/>
                </a:solidFill>
                <a:latin typeface="Tahoma"/>
              </a:rPr>
              <a:t>Unit 1: Using Objects and Methods </a:t>
            </a:r>
            <a:r>
              <a:rPr b="1" lang="en-US" sz="3400" spc="-1" strike="noStrike">
                <a:solidFill>
                  <a:srgbClr val="000000"/>
                </a:solidFill>
                <a:latin typeface="Tahoma"/>
              </a:rPr>
              <a:t>Variables and Datatypes</a:t>
            </a:r>
            <a:endParaRPr b="1" lang="en-US" sz="3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subTitle"/>
          </p:nvPr>
        </p:nvSpPr>
        <p:spPr>
          <a:xfrm>
            <a:off x="1371600" y="4038120"/>
            <a:ext cx="6400800" cy="1752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Adapted from: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1) Building Java Programs: A Back to Basics Approach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by Stuart Reges and Marty Stepp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2) Runestone CSAwesome Curriculum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 algn="ctr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6" name="TextBox 3"/>
          <p:cNvSpPr/>
          <p:nvPr/>
        </p:nvSpPr>
        <p:spPr>
          <a:xfrm>
            <a:off x="169560" y="6248520"/>
            <a:ext cx="33566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https://longbaonguyen.github.io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TextBox 4"/>
          <p:cNvSpPr/>
          <p:nvPr/>
        </p:nvSpPr>
        <p:spPr>
          <a:xfrm>
            <a:off x="163800" y="5622840"/>
            <a:ext cx="685872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This work is licensed under the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Creative Commons Attribution-NonCommercial-ShareAlike 4.0 International License.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Declaration/initialization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5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272880" indent="-27288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A variable can be declared/initialized in one statement.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Syntax: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224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type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name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=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value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224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2" marL="1143000" indent="-228600">
              <a:spcBef>
                <a:spcPts val="499"/>
              </a:spcBef>
              <a:buClr>
                <a:srgbClr val="000000"/>
              </a:buClr>
              <a:buFont typeface="Tahoma"/>
              <a:buChar char="•"/>
              <a:tabLst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550"/>
              </a:spcBef>
              <a:buClr>
                <a:srgbClr val="000000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550"/>
              </a:spcBef>
              <a:buClr>
                <a:srgbClr val="000000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double myGPA = 3.95;</a:t>
            </a:r>
            <a:br>
              <a:rPr sz="2200"/>
            </a:b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550"/>
              </a:spcBef>
              <a:buClr>
                <a:srgbClr val="000000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550"/>
              </a:spcBef>
              <a:buClr>
                <a:srgbClr val="000000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 x = (12 - 3) * 2;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550"/>
              </a:spcBef>
              <a:buClr>
                <a:srgbClr val="000000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  <p:graphicFrame>
        <p:nvGraphicFramePr>
          <p:cNvPr id="46" name=""/>
          <p:cNvGraphicFramePr/>
          <p:nvPr/>
        </p:nvGraphicFramePr>
        <p:xfrm>
          <a:off x="5562720" y="5388120"/>
          <a:ext cx="1981080" cy="660240"/>
        </p:xfrm>
        <a:graphic>
          <a:graphicData uri="http://schemas.openxmlformats.org/drawingml/2006/table">
            <a:tbl>
              <a:tblPr/>
              <a:tblGrid>
                <a:gridCol w="990360"/>
                <a:gridCol w="990720"/>
              </a:tblGrid>
              <a:tr h="660240">
                <a:tc>
                  <a:txBody>
                    <a:bodyPr lIns="90000" rIns="90000" tIns="46800" bIns="46800" anchor="ctr" anchorCtr="1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x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ctr" anchorCtr="1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18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47" name=""/>
          <p:cNvGraphicFramePr/>
          <p:nvPr/>
        </p:nvGraphicFramePr>
        <p:xfrm>
          <a:off x="5562720" y="4114800"/>
          <a:ext cx="3047760" cy="660240"/>
        </p:xfrm>
        <a:graphic>
          <a:graphicData uri="http://schemas.openxmlformats.org/drawingml/2006/table">
            <a:tbl>
              <a:tblPr/>
              <a:tblGrid>
                <a:gridCol w="990360"/>
                <a:gridCol w="2057400"/>
              </a:tblGrid>
              <a:tr h="660240">
                <a:tc>
                  <a:txBody>
                    <a:bodyPr lIns="90000" rIns="90000" tIns="46800" bIns="46800" anchor="ctr" anchorCtr="1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myGPA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ctr" anchorCtr="1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3.95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timing>
    <p:tnLst>
      <p:par>
        <p:cTn id="116" dur="indefinite" restart="never" nodeType="tmRoot">
          <p:childTnLst>
            <p:seq>
              <p:cTn id="117" dur="indefinite" nodeType="mainSeq">
                <p:childTnLst>
                  <p:par>
                    <p:cTn id="118" nodeType="clickEffect" fill="hold">
                      <p:stCondLst>
                        <p:cond delay="indefinite"/>
                      </p:stCondLst>
                      <p:childTnLst>
                        <p:par>
                          <p:cTn id="11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2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nodeType="clickEffect" fill="hold">
                      <p:stCondLst>
                        <p:cond delay="indefinite"/>
                      </p:stCondLst>
                      <p:childTnLst>
                        <p:par>
                          <p:cTn id="123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2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nodeType="clickEffect" fill="hold">
                      <p:stCondLst>
                        <p:cond delay="indefinite"/>
                      </p:stCondLst>
                      <p:childTnLst>
                        <p:par>
                          <p:cTn id="127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2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nodeType="clickEffect" fill="hold">
                      <p:stCondLst>
                        <p:cond delay="indefinite"/>
                      </p:stCondLst>
                      <p:childTnLst>
                        <p:par>
                          <p:cTn id="131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Assignment and algebra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9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6628"/>
          </a:bodyPr>
          <a:p>
            <a:pPr marL="272880" indent="-272880">
              <a:lnSpc>
                <a:spcPct val="110000"/>
              </a:lnSpc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Assignment uses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=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, but it is not an algebraic equation.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10000"/>
              </a:lnSpc>
              <a:spcBef>
                <a:spcPts val="224"/>
              </a:spcBef>
              <a:tabLst>
                <a:tab algn="l" pos="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10000"/>
              </a:lnSpc>
              <a:spcBef>
                <a:spcPts val="550"/>
              </a:spcBef>
              <a:tabLst>
                <a:tab algn="l" pos="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=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means,  </a:t>
            </a:r>
            <a:r>
              <a:rPr b="0" i="1" lang="en-US" sz="2200" spc="-1" strike="noStrike">
                <a:solidFill>
                  <a:srgbClr val="000000"/>
                </a:solidFill>
                <a:latin typeface="Tahoma"/>
              </a:rPr>
              <a:t>"store the value at right in variable at left"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10000"/>
              </a:lnSpc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2" marL="1143000" indent="-2286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Tahoma"/>
              <a:buChar char="•"/>
              <a:tabLst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The right side expression is evaluated first,</a:t>
            </a:r>
            <a:br>
              <a:rPr sz="2000"/>
            </a:b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and then its result is stored in the variable at left.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10000"/>
              </a:lnSpc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10000"/>
              </a:lnSpc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What happens here?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10000"/>
              </a:lnSpc>
              <a:spcBef>
                <a:spcPts val="224"/>
              </a:spcBef>
              <a:tabLst>
                <a:tab algn="l" pos="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int x = 3;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x = x + 2;  </a:t>
            </a:r>
            <a:r>
              <a:rPr b="1" lang="en-US" sz="2200" spc="-1" strike="noStrike">
                <a:solidFill>
                  <a:srgbClr val="008080"/>
                </a:solidFill>
                <a:latin typeface="Courier New"/>
                <a:ea typeface="Courier New"/>
              </a:rPr>
              <a:t>// no solutions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8080"/>
                </a:solidFill>
                <a:latin typeface="Courier New"/>
                <a:ea typeface="Courier New"/>
              </a:rPr>
              <a:t>	</a:t>
            </a:r>
            <a:r>
              <a:rPr b="1" lang="en-US" sz="2200" spc="-1" strike="noStrike">
                <a:solidFill>
                  <a:srgbClr val="008080"/>
                </a:solidFill>
                <a:latin typeface="Courier New"/>
                <a:ea typeface="Courier New"/>
              </a:rPr>
              <a:t>	</a:t>
            </a:r>
            <a:r>
              <a:rPr b="1" lang="en-US" sz="2200" spc="-1" strike="noStrike">
                <a:solidFill>
                  <a:srgbClr val="008080"/>
                </a:solidFill>
                <a:latin typeface="Courier New"/>
                <a:ea typeface="Courier New"/>
              </a:rPr>
              <a:t>   </a:t>
            </a:r>
            <a:r>
              <a:rPr b="1" lang="en-US" sz="2200" spc="-1" strike="noStrike">
                <a:solidFill>
                  <a:srgbClr val="008080"/>
                </a:solidFill>
                <a:latin typeface="Courier New"/>
                <a:ea typeface="Courier New"/>
              </a:rPr>
              <a:t>// mathematically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8080"/>
                </a:solidFill>
                <a:latin typeface="Courier New"/>
                <a:ea typeface="Courier New"/>
              </a:rPr>
              <a:t>	</a:t>
            </a:r>
            <a:r>
              <a:rPr b="1" lang="en-US" sz="2200" spc="-1" strike="noStrike">
                <a:solidFill>
                  <a:srgbClr val="008080"/>
                </a:solidFill>
                <a:latin typeface="Courier New"/>
                <a:ea typeface="Courier New"/>
              </a:rPr>
              <a:t>	</a:t>
            </a:r>
            <a:r>
              <a:rPr b="1" lang="en-US" sz="2200" spc="-1" strike="noStrike">
                <a:solidFill>
                  <a:srgbClr val="008080"/>
                </a:solidFill>
                <a:latin typeface="Courier New"/>
                <a:ea typeface="Courier New"/>
              </a:rPr>
              <a:t>   </a:t>
            </a:r>
            <a:r>
              <a:rPr b="1" lang="en-US" sz="2200" spc="-1" strike="noStrike">
                <a:solidFill>
                  <a:srgbClr val="008080"/>
                </a:solidFill>
                <a:latin typeface="Courier New"/>
                <a:ea typeface="Courier New"/>
              </a:rPr>
              <a:t>// not an equation!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  <p:graphicFrame>
        <p:nvGraphicFramePr>
          <p:cNvPr id="50" name=""/>
          <p:cNvGraphicFramePr/>
          <p:nvPr/>
        </p:nvGraphicFramePr>
        <p:xfrm>
          <a:off x="5791320" y="4638600"/>
          <a:ext cx="1981080" cy="660600"/>
        </p:xfrm>
        <a:graphic>
          <a:graphicData uri="http://schemas.openxmlformats.org/drawingml/2006/table">
            <a:tbl>
              <a:tblPr/>
              <a:tblGrid>
                <a:gridCol w="990360"/>
                <a:gridCol w="990720"/>
              </a:tblGrid>
              <a:tr h="660600">
                <a:tc>
                  <a:txBody>
                    <a:bodyPr lIns="90000" rIns="90000" tIns="46800" bIns="46800" anchor="ctr" anchorCtr="1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x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ctr" anchorCtr="1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3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51" name=""/>
          <p:cNvGraphicFramePr/>
          <p:nvPr/>
        </p:nvGraphicFramePr>
        <p:xfrm>
          <a:off x="5791320" y="4648320"/>
          <a:ext cx="1981080" cy="660240"/>
        </p:xfrm>
        <a:graphic>
          <a:graphicData uri="http://schemas.openxmlformats.org/drawingml/2006/table">
            <a:tbl>
              <a:tblPr/>
              <a:tblGrid>
                <a:gridCol w="990360"/>
                <a:gridCol w="990720"/>
              </a:tblGrid>
              <a:tr h="660240">
                <a:tc>
                  <a:txBody>
                    <a:bodyPr lIns="90000" rIns="90000" tIns="46800" bIns="46800" anchor="ctr" anchorCtr="1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x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 anchorCtr="1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2000" spc="-1" strike="noStrike">
                          <a:solidFill>
                            <a:srgbClr val="003399"/>
                          </a:solidFill>
                          <a:latin typeface="Courier New"/>
                        </a:rPr>
                        <a:t>5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timing>
    <p:tnLst>
      <p:par>
        <p:cTn id="134" dur="indefinite" restart="never" nodeType="tmRoot">
          <p:childTnLst>
            <p:seq>
              <p:cTn id="135" dur="indefinite" nodeType="mainSeq">
                <p:childTnLst>
                  <p:par>
                    <p:cTn id="136" nodeType="clickEffect" fill="hold">
                      <p:stCondLst>
                        <p:cond delay="indefinite"/>
                      </p:stCondLst>
                      <p:childTnLst>
                        <p:par>
                          <p:cTn id="137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nodeType="clickEffect" fill="hold">
                      <p:stCondLst>
                        <p:cond delay="indefinite"/>
                      </p:stCondLst>
                      <p:childTnLst>
                        <p:par>
                          <p:cTn id="143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4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nodeType="clickEffect" fill="hold">
                      <p:stCondLst>
                        <p:cond delay="indefinite"/>
                      </p:stCondLst>
                      <p:childTnLst>
                        <p:par>
                          <p:cTn id="147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4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nodeType="clickEffect" fill="hold">
                      <p:stCondLst>
                        <p:cond delay="indefinite"/>
                      </p:stCondLst>
                      <p:childTnLst>
                        <p:par>
                          <p:cTn id="151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5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nodeType="clickEffect" fill="hold">
                      <p:stCondLst>
                        <p:cond delay="indefinite"/>
                      </p:stCondLst>
                      <p:childTnLst>
                        <p:par>
                          <p:cTn id="155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5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nodeType="clickEffect" fill="hold">
                      <p:stCondLst>
                        <p:cond delay="indefinite"/>
                      </p:stCondLst>
                      <p:childTnLst>
                        <p:par>
                          <p:cTn id="15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6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Multiple Variables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3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272880" indent="-27288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Multiple variables of the same type can be declared and initialized at the same time.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45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45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Syntax: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45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type name1, name 2, name3;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 x, y, z;  </a:t>
            </a:r>
            <a:r>
              <a:rPr b="0" lang="en-US" sz="2200" spc="-1" strike="noStrike">
                <a:solidFill>
                  <a:srgbClr val="00b050"/>
                </a:solidFill>
                <a:latin typeface="Courier New"/>
              </a:rPr>
              <a:t>// declare three integers.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type name1 = value1, name2 = value2, name3 = value3;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 a = 1, b = 2, c = 3; 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// declare and initialize 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// three integers.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62" dur="indefinite" restart="never" nodeType="tmRoot">
          <p:childTnLst>
            <p:seq>
              <p:cTn id="163" dur="indefinite" nodeType="mainSeq">
                <p:childTnLst>
                  <p:par>
                    <p:cTn id="164" nodeType="clickEffect" fill="hold">
                      <p:stCondLst>
                        <p:cond delay="indefinite"/>
                      </p:stCondLst>
                      <p:childTnLst>
                        <p:par>
                          <p:cTn id="165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6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nodeType="clickEffect" fill="hold">
                      <p:stCondLst>
                        <p:cond delay="indefinite"/>
                      </p:stCondLst>
                      <p:childTnLst>
                        <p:par>
                          <p:cTn id="16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7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nodeType="clickEffect" fill="hold">
                      <p:stCondLst>
                        <p:cond delay="indefinite"/>
                      </p:stCondLst>
                      <p:childTnLst>
                        <p:par>
                          <p:cTn id="173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7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Assignment and types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5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343080" indent="-34308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229068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A variable can only store a value of its own type.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100000"/>
              </a:lnSpc>
              <a:spcBef>
                <a:spcPts val="224"/>
              </a:spcBef>
              <a:tabLst>
                <a:tab algn="l" pos="0"/>
                <a:tab algn="l" pos="229068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100000"/>
              </a:lnSpc>
              <a:spcBef>
                <a:spcPts val="550"/>
              </a:spcBef>
              <a:buClr>
                <a:srgbClr val="800000"/>
              </a:buClr>
              <a:buFont typeface="Courier New"/>
              <a:buChar char="–"/>
              <a:tabLst>
                <a:tab algn="l" pos="229068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800000"/>
                </a:solidFill>
                <a:latin typeface="Courier New"/>
              </a:rPr>
              <a:t>int x = 2.5;    </a:t>
            </a:r>
            <a:r>
              <a:rPr b="1" lang="en-US" sz="2200" spc="-1" strike="noStrike">
                <a:solidFill>
                  <a:srgbClr val="800000"/>
                </a:solidFill>
                <a:latin typeface="Courier New"/>
              </a:rPr>
              <a:t>// ERROR: incompatible types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spcBef>
                <a:spcPts val="550"/>
              </a:spcBef>
              <a:tabLst>
                <a:tab algn="l" pos="0"/>
                <a:tab algn="l" pos="229068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spcBef>
                <a:spcPts val="550"/>
              </a:spcBef>
              <a:tabLst>
                <a:tab algn="l" pos="0"/>
                <a:tab algn="l" pos="229068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343080" indent="-34308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229068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An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int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value can be stored in a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double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variable.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229068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The value is converted into the equivalent real number.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spcBef>
                <a:spcPts val="550"/>
              </a:spcBef>
              <a:tabLst>
                <a:tab algn="l" pos="0"/>
                <a:tab algn="l" pos="229068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100000"/>
              </a:lnSpc>
              <a:spcBef>
                <a:spcPts val="550"/>
              </a:spcBef>
              <a:buClr>
                <a:srgbClr val="000000"/>
              </a:buClr>
              <a:buFont typeface="Courier New"/>
              <a:buChar char="–"/>
              <a:tabLst>
                <a:tab algn="l" pos="229068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double myGPA = 4;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70000"/>
              </a:lnSpc>
              <a:spcBef>
                <a:spcPts val="550"/>
              </a:spcBef>
              <a:buClr>
                <a:srgbClr val="000000"/>
              </a:buClr>
              <a:buFont typeface="Courier New"/>
              <a:buChar char="–"/>
              <a:tabLst>
                <a:tab algn="l" pos="229068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  <p:graphicFrame>
        <p:nvGraphicFramePr>
          <p:cNvPr id="56" name=""/>
          <p:cNvGraphicFramePr/>
          <p:nvPr/>
        </p:nvGraphicFramePr>
        <p:xfrm>
          <a:off x="5791320" y="4216320"/>
          <a:ext cx="3047760" cy="660600"/>
        </p:xfrm>
        <a:graphic>
          <a:graphicData uri="http://schemas.openxmlformats.org/drawingml/2006/table">
            <a:tbl>
              <a:tblPr/>
              <a:tblGrid>
                <a:gridCol w="990360"/>
                <a:gridCol w="2057400"/>
              </a:tblGrid>
              <a:tr h="660600">
                <a:tc>
                  <a:txBody>
                    <a:bodyPr lIns="90000" rIns="90000" tIns="46800" bIns="46800" anchor="ctr" anchorCtr="1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myGPA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ctr" anchorCtr="1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4.0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timing>
    <p:tnLst>
      <p:par>
        <p:cTn id="176" dur="indefinite" restart="never" nodeType="tmRoot">
          <p:childTnLst>
            <p:seq>
              <p:cTn id="177" dur="indefinite" nodeType="mainSeq">
                <p:childTnLst>
                  <p:par>
                    <p:cTn id="178" nodeType="clickEffect" fill="hold">
                      <p:stCondLst>
                        <p:cond delay="indefinite"/>
                      </p:stCondLst>
                      <p:childTnLst>
                        <p:par>
                          <p:cTn id="17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8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nodeType="clickEffect" fill="hold">
                      <p:stCondLst>
                        <p:cond delay="indefinite"/>
                      </p:stCondLst>
                      <p:childTnLst>
                        <p:par>
                          <p:cTn id="187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8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Compiler errors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8" name=""/>
          <p:cNvSpPr txBox="1"/>
          <p:nvPr/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272880" indent="-27288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Order matters.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int x;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  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  <a:ea typeface="Courier New"/>
              </a:rPr>
              <a:t>7 = x; </a:t>
            </a:r>
            <a:r>
              <a:rPr b="1" lang="en-US" sz="2400" spc="-1" strike="noStrike">
                <a:solidFill>
                  <a:srgbClr val="800000"/>
                </a:solidFill>
                <a:latin typeface="Courier New"/>
              </a:rPr>
              <a:t>// ERROR: should be x = 7;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A variable can't be used until it is assigned a value.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224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x;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8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800000"/>
                </a:solidFill>
                <a:latin typeface="Courier New"/>
              </a:rPr>
              <a:t>System.out.println(x);   </a:t>
            </a:r>
            <a:r>
              <a:rPr b="1" lang="en-US" sz="2000" spc="-1" strike="noStrike">
                <a:solidFill>
                  <a:srgbClr val="800000"/>
                </a:solidFill>
                <a:latin typeface="Courier New"/>
              </a:rPr>
              <a:t>// ERROR: x has no value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90000"/>
              </a:lnSpc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You may not declare the same variable twice.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90000"/>
              </a:lnSpc>
              <a:spcBef>
                <a:spcPts val="224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x;</a:t>
            </a:r>
            <a:br>
              <a:rPr sz="2000"/>
            </a:br>
            <a:r>
              <a:rPr b="0" lang="en-US" sz="2000" spc="-1" strike="noStrike">
                <a:solidFill>
                  <a:srgbClr val="800000"/>
                </a:solidFill>
                <a:latin typeface="Courier New"/>
              </a:rPr>
              <a:t>int x;</a:t>
            </a:r>
            <a:r>
              <a:rPr b="0" lang="en-US" sz="2000" spc="-1" strike="noStrike">
                <a:solidFill>
                  <a:srgbClr val="a50021"/>
                </a:solidFill>
                <a:latin typeface="Courier New"/>
              </a:rPr>
              <a:t>                   </a:t>
            </a:r>
            <a:r>
              <a:rPr b="1" lang="en-US" sz="2000" spc="-1" strike="noStrike">
                <a:solidFill>
                  <a:srgbClr val="800000"/>
                </a:solidFill>
                <a:latin typeface="Courier New"/>
              </a:rPr>
              <a:t>// ERROR: x already exists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9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x = 3;</a:t>
            </a:r>
            <a:br>
              <a:rPr sz="2000"/>
            </a:br>
            <a:r>
              <a:rPr b="0" lang="en-US" sz="2000" spc="-1" strike="noStrike">
                <a:solidFill>
                  <a:srgbClr val="800000"/>
                </a:solidFill>
                <a:latin typeface="Courier New"/>
              </a:rPr>
              <a:t>int x = 5;               </a:t>
            </a:r>
            <a:r>
              <a:rPr b="1" lang="en-US" sz="2000" spc="-1" strike="noStrike">
                <a:solidFill>
                  <a:srgbClr val="800000"/>
                </a:solidFill>
                <a:latin typeface="Courier New"/>
              </a:rPr>
              <a:t>// ERROR: x already exists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2" marL="1143000" indent="-228600">
              <a:spcBef>
                <a:spcPts val="201"/>
              </a:spcBef>
              <a:buClr>
                <a:srgbClr val="000000"/>
              </a:buClr>
              <a:buFont typeface="Tahoma"/>
              <a:buChar char="•"/>
              <a:tabLst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Tahoma"/>
            </a:endParaRPr>
          </a:p>
          <a:p>
            <a:pPr lvl="2" marL="1143000" indent="-228600">
              <a:spcBef>
                <a:spcPts val="499"/>
              </a:spcBef>
              <a:buClr>
                <a:srgbClr val="000000"/>
              </a:buClr>
              <a:buFont typeface="Tahoma"/>
              <a:buChar char="•"/>
              <a:tabLst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How can this code be fixed?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2" marL="1143000" indent="-228600">
              <a:spcBef>
                <a:spcPts val="499"/>
              </a:spcBef>
              <a:buClr>
                <a:srgbClr val="000000"/>
              </a:buClr>
              <a:buFont typeface="Tahoma"/>
              <a:buChar char="•"/>
              <a:tabLst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90" dur="indefinite" restart="never" nodeType="tmRoot">
          <p:childTnLst>
            <p:seq>
              <p:cTn id="191" dur="indefinite" nodeType="mainSeq">
                <p:childTnLst>
                  <p:par>
                    <p:cTn id="192" nodeType="clickEffect" fill="hold">
                      <p:stCondLst>
                        <p:cond delay="indefinite"/>
                      </p:stCondLst>
                      <p:childTnLst>
                        <p:par>
                          <p:cTn id="193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9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nodeType="clickEffect" fill="hold">
                      <p:stCondLst>
                        <p:cond delay="indefinite"/>
                      </p:stCondLst>
                      <p:childTnLst>
                        <p:par>
                          <p:cTn id="201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0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Printing a variable's value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0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272880" indent="-272880">
              <a:lnSpc>
                <a:spcPct val="110000"/>
              </a:lnSpc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Use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+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to print a string and a variable's value on one line.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224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double grade = (95.1 + 71.9 + 82.6) / 3.0;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System.out.println(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"Your grade was " + grade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 students = 11 + 17 + 4 + 19 + 14;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System.out.println(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"There are " + students +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                   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" students in the course."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10000"/>
              </a:lnSpc>
              <a:spcBef>
                <a:spcPts val="550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Output: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224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Your grade was 83.2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There are 65 students in the course.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210" dur="indefinite" restart="never" nodeType="tmRoot">
          <p:childTnLst>
            <p:seq>
              <p:cTn id="211" dur="indefinite" nodeType="mainSeq">
                <p:childTnLst>
                  <p:par>
                    <p:cTn id="212" nodeType="clickEffect" fill="hold">
                      <p:stCondLst>
                        <p:cond delay="indefinite"/>
                      </p:stCondLst>
                      <p:childTnLst>
                        <p:par>
                          <p:cTn id="213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Receipt question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>
              <a:lnSpc>
                <a:spcPct val="9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  <a:ea typeface="Courier New"/>
              </a:rPr>
              <a:t>Improve the receipt program using variables.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public class Receipt {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public static void main(String[] args) {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8080"/>
                </a:solidFill>
                <a:latin typeface="Courier New"/>
                <a:ea typeface="Courier New"/>
              </a:rPr>
              <a:t>        </a:t>
            </a:r>
            <a:r>
              <a:rPr b="1" lang="en-US" sz="1800" spc="-1" strike="noStrike">
                <a:solidFill>
                  <a:srgbClr val="008080"/>
                </a:solidFill>
                <a:latin typeface="Courier New"/>
                <a:ea typeface="Courier New"/>
              </a:rPr>
              <a:t>// Calculate total owed, assuming 8% tax / 15% tip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System.out.println("Subtotal:");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System.out.println(38 + 40 + 30);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System.out.println("Tax:");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System.out.println((38 + 40 + 30) * .08);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System.out.println("Tip:");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System.out.println((38 + 40 + 30) * .15);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System.out.println("Total:");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System.out.println(38 + 40 + 30 +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                   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(38 + 40 + 30) * .15 +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                   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(38 + 40 + 30) * .08);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}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}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Receipt answer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>
              <a:lnSpc>
                <a:spcPct val="9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public class Receipt {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public static void main(String[] args) {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8080"/>
                </a:solidFill>
                <a:latin typeface="Courier New"/>
              </a:rPr>
              <a:t>        </a:t>
            </a:r>
            <a:r>
              <a:rPr b="1" lang="en-US" sz="1800" spc="-1" strike="noStrike">
                <a:solidFill>
                  <a:srgbClr val="008080"/>
                </a:solidFill>
                <a:latin typeface="Courier New"/>
              </a:rPr>
              <a:t>// Calculate total owed, assuming 8% tax / 15% tip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int subtotal = 38 + 40 + 30;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double tax = subtotal * .08;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double tip = subtotal * .15;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double total = subtotal + tax + tip;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System.out.println("Subtotal: " </a:t>
            </a: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+ subtotal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System.out.println("Tax: " </a:t>
            </a: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+ tax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System.out.println("Tip: " </a:t>
            </a: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+ tip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System.out.println("Total: " </a:t>
            </a: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+ total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Type </a:t>
            </a: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boolean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Courier New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Courier New"/>
              </a:rPr>
              <a:t>boolean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: A logical type whose values are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true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and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false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 age = 22;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boolean minor    = 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(age &lt; 21)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boolean lovesAPCS = 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true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System.out.println(minor); </a:t>
            </a:r>
            <a:r>
              <a:rPr b="0" lang="en-US" sz="2200" spc="-1" strike="noStrike">
                <a:solidFill>
                  <a:srgbClr val="00b050"/>
                </a:solidFill>
                <a:latin typeface="Courier New"/>
              </a:rPr>
              <a:t>// false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System.out.println(lovesAPCS); </a:t>
            </a:r>
            <a:r>
              <a:rPr b="0" lang="en-US" sz="2200" spc="-1" strike="noStrike">
                <a:solidFill>
                  <a:srgbClr val="00b050"/>
                </a:solidFill>
                <a:latin typeface="Courier New"/>
              </a:rPr>
              <a:t>// true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System.out.println(4 &lt;= 5); </a:t>
            </a:r>
            <a:r>
              <a:rPr b="0" lang="en-US" sz="2200" spc="-1" strike="noStrike">
                <a:solidFill>
                  <a:srgbClr val="00b050"/>
                </a:solidFill>
                <a:latin typeface="Courier New"/>
              </a:rPr>
              <a:t>// true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8080"/>
                </a:solidFill>
                <a:latin typeface="Courier New"/>
              </a:rPr>
              <a:t>	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220" dur="indefinite" restart="never" nodeType="tmRoot">
          <p:childTnLst>
            <p:seq>
              <p:cTn id="221" dur="indefinite" nodeType="mainSeq">
                <p:childTnLst>
                  <p:par>
                    <p:cTn id="222" nodeType="clickEffect" fill="hold">
                      <p:stCondLst>
                        <p:cond delay="indefinite"/>
                      </p:stCondLst>
                      <p:childTnLst>
                        <p:par>
                          <p:cTn id="223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2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nodeType="clickEffect" fill="hold">
                      <p:stCondLst>
                        <p:cond delay="indefinite"/>
                      </p:stCondLst>
                      <p:childTnLst>
                        <p:par>
                          <p:cTn id="227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2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nodeType="clickEffect" fill="hold">
                      <p:stCondLst>
                        <p:cond delay="indefinite"/>
                      </p:stCondLst>
                      <p:childTnLst>
                        <p:par>
                          <p:cTn id="231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3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nodeType="clickEffect" fill="hold">
                      <p:stCondLst>
                        <p:cond delay="indefinite"/>
                      </p:stCondLst>
                      <p:childTnLst>
                        <p:par>
                          <p:cTn id="235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3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nodeType="clickEffect" fill="hold">
                      <p:stCondLst>
                        <p:cond delay="indefinite"/>
                      </p:stCondLst>
                      <p:childTnLst>
                        <p:par>
                          <p:cTn id="23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4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final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72880" indent="-27288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The keyword </a:t>
            </a: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final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 can be used in front of a variable declaration to make it a constant that cannot be changed. Constants are traditionally capitalized.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class TestFinal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static void main(String[] args)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final double PI = 3.14;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System.out.println(PI);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PI = 4.2; 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// This will cause a syntax error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393840" indent="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	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242" dur="indefinite" restart="never" nodeType="tmRoot">
          <p:childTnLst>
            <p:seq>
              <p:cTn id="243" dur="indefinite" nodeType="mainSeq">
                <p:childTnLst>
                  <p:par>
                    <p:cTn id="244" nodeType="clickEffect" fill="hold">
                      <p:stCondLst>
                        <p:cond delay="indefinite"/>
                      </p:stCondLst>
                      <p:childTnLst>
                        <p:par>
                          <p:cTn id="245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4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Data Types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6628"/>
          </a:bodyPr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A </a:t>
            </a: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type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is a set of values (e.g. integers, floats, etc..) and a set of operations (e.g. +, -, *, /, etc..)  on them.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Data types can be categorized as either </a:t>
            </a: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primitive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or </a:t>
            </a: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reference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The primitive data types used in this course define the set of operations for numbers and Boolean(true or false) values.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Reference variables or object variables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 hold a reference(or address) to an object of a class(more on this in a future lecture).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nodeType="clickEffect" fill="hold">
                      <p:stCondLst>
                        <p:cond delay="indefinite"/>
                      </p:stCondLst>
                      <p:childTnLst>
                        <p:par>
                          <p:cTn id="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Naming variables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The name of the variable should describe the data it holds. A name like 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score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 helps make your code easier to read.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A name like x is not a good variable name in programming, because it gives no clues as to what kind of data it holds.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Do not name your variables crazy things like 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thisIsAReallyLongName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, especially on the AP exam. You want to make your code easy to understand, not harder.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266" dur="indefinite" restart="never" nodeType="tmRoot">
          <p:childTnLst>
            <p:seq>
              <p:cTn id="267" dur="indefinite" nodeType="mainSeq">
                <p:childTnLst>
                  <p:par>
                    <p:cTn id="268" nodeType="clickEffect" fill="hold">
                      <p:stCondLst>
                        <p:cond delay="indefinite"/>
                      </p:stCondLst>
                      <p:childTnLst>
                        <p:par>
                          <p:cTn id="26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7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nodeType="clickEffect" fill="hold">
                      <p:stCondLst>
                        <p:cond delay="indefinite"/>
                      </p:stCondLst>
                      <p:childTnLst>
                        <p:par>
                          <p:cTn id="273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7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Naming variables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3713"/>
          </a:bodyPr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The convention in Java and many programming languages is to always start a variable name with a lower case letter and then uppercase the first letter of each additional word.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Variable names 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can not include spaces 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so uppercasing the first letter of each additional word makes it easier to read the name. Uppercasing the first letter of each additional word is called 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camel case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numOfLives = 3; 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// camel case to highlight words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Another option is to use underscore symbol _ to separate words, but you cannot have spaces in a variable name. Java is case sensitive so playerScore and playerscore are not the same.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num_of_lives = 3;  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// use _ to highlight words.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276" dur="indefinite" restart="never" nodeType="tmRoot">
          <p:childTnLst>
            <p:seq>
              <p:cTn id="277" dur="indefinite" nodeType="mainSeq">
                <p:childTnLst>
                  <p:par>
                    <p:cTn id="278" nodeType="clickEffect" fill="hold">
                      <p:stCondLst>
                        <p:cond delay="indefinite"/>
                      </p:stCondLst>
                      <p:childTnLst>
                        <p:par>
                          <p:cTn id="27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8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nodeType="clickEffect" fill="hold">
                      <p:stCondLst>
                        <p:cond delay="indefinite"/>
                      </p:stCondLst>
                      <p:childTnLst>
                        <p:par>
                          <p:cTn id="283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8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nodeType="clickEffect" fill="hold">
                      <p:stCondLst>
                        <p:cond delay="indefinite"/>
                      </p:stCondLst>
                      <p:childTnLst>
                        <p:par>
                          <p:cTn id="287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8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nodeType="clickEffect" fill="hold">
                      <p:stCondLst>
                        <p:cond delay="indefinite"/>
                      </p:stCondLst>
                      <p:childTnLst>
                        <p:par>
                          <p:cTn id="291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GB" sz="4400" spc="-1" strike="noStrike">
                <a:solidFill>
                  <a:srgbClr val="ffffff"/>
                </a:solidFill>
                <a:latin typeface="Tahoma"/>
              </a:rPr>
              <a:t>Keywords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GB" sz="2400" spc="-1" strike="noStrike">
                <a:solidFill>
                  <a:srgbClr val="000000"/>
                </a:solidFill>
                <a:latin typeface="Tahoma"/>
              </a:rPr>
              <a:t>keyword</a:t>
            </a:r>
            <a:r>
              <a:rPr b="0" lang="en-GB" sz="2400" spc="-1" strike="noStrike">
                <a:solidFill>
                  <a:srgbClr val="000000"/>
                </a:solidFill>
                <a:latin typeface="Tahoma"/>
              </a:rPr>
              <a:t>: An identifier that you cannot use to name a variable because it already has a reserved meaning in Java.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spcBef>
                <a:spcPts val="4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GB" sz="18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GB" sz="1800" spc="-1" strike="noStrike">
                <a:solidFill>
                  <a:srgbClr val="000000"/>
                </a:solidFill>
                <a:latin typeface="Courier New"/>
              </a:rPr>
              <a:t>abstract    default    if           private      this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spcBef>
                <a:spcPts val="4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GB" sz="18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GB" sz="1800" spc="-1" strike="noStrike">
                <a:solidFill>
                  <a:srgbClr val="000000"/>
                </a:solidFill>
                <a:latin typeface="Courier New"/>
              </a:rPr>
              <a:t>boolean     do         implements   protected    throw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spcBef>
                <a:spcPts val="4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GB" sz="18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GB" sz="1800" spc="-1" strike="noStrike">
                <a:solidFill>
                  <a:srgbClr val="000000"/>
                </a:solidFill>
                <a:latin typeface="Courier New"/>
              </a:rPr>
              <a:t>break       double     import       </a:t>
            </a:r>
            <a:r>
              <a:rPr b="1" lang="en-GB" sz="1800" spc="-1" strike="noStrike">
                <a:solidFill>
                  <a:srgbClr val="000000"/>
                </a:solidFill>
                <a:latin typeface="Courier New"/>
              </a:rPr>
              <a:t>public</a:t>
            </a:r>
            <a:r>
              <a:rPr b="0" lang="en-GB" sz="1800" spc="-1" strike="noStrike">
                <a:solidFill>
                  <a:srgbClr val="000000"/>
                </a:solidFill>
                <a:latin typeface="Courier New"/>
              </a:rPr>
              <a:t>       throws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spcBef>
                <a:spcPts val="4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GB" sz="18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GB" sz="1800" spc="-1" strike="noStrike">
                <a:solidFill>
                  <a:srgbClr val="000000"/>
                </a:solidFill>
                <a:latin typeface="Courier New"/>
              </a:rPr>
              <a:t>byte        else       instanceof   return       transient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spcBef>
                <a:spcPts val="4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GB" sz="18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GB" sz="1800" spc="-1" strike="noStrike">
                <a:solidFill>
                  <a:srgbClr val="000000"/>
                </a:solidFill>
                <a:latin typeface="Courier New"/>
              </a:rPr>
              <a:t>case        extends    int          short        try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spcBef>
                <a:spcPts val="4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GB" sz="18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GB" sz="1800" spc="-1" strike="noStrike">
                <a:solidFill>
                  <a:srgbClr val="000000"/>
                </a:solidFill>
                <a:latin typeface="Courier New"/>
              </a:rPr>
              <a:t>catch       final      interface    </a:t>
            </a:r>
            <a:r>
              <a:rPr b="1" lang="en-GB" sz="1800" spc="-1" strike="noStrike">
                <a:solidFill>
                  <a:srgbClr val="000000"/>
                </a:solidFill>
                <a:latin typeface="Courier New"/>
              </a:rPr>
              <a:t>static</a:t>
            </a:r>
            <a:r>
              <a:rPr b="0" lang="en-GB" sz="1800" spc="-1" strike="noStrike">
                <a:solidFill>
                  <a:srgbClr val="000000"/>
                </a:solidFill>
                <a:latin typeface="Courier New"/>
              </a:rPr>
              <a:t>       </a:t>
            </a:r>
            <a:r>
              <a:rPr b="1" lang="en-GB" sz="1800" spc="-1" strike="noStrike">
                <a:solidFill>
                  <a:srgbClr val="000000"/>
                </a:solidFill>
                <a:latin typeface="Courier New"/>
              </a:rPr>
              <a:t>void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spcBef>
                <a:spcPts val="4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GB" sz="18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GB" sz="1800" spc="-1" strike="noStrike">
                <a:solidFill>
                  <a:srgbClr val="000000"/>
                </a:solidFill>
                <a:latin typeface="Courier New"/>
              </a:rPr>
              <a:t>char        finally    long         strictfp     volatile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spcBef>
                <a:spcPts val="4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GB" sz="18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1" lang="en-GB" sz="1800" spc="-1" strike="noStrike">
                <a:solidFill>
                  <a:srgbClr val="000000"/>
                </a:solidFill>
                <a:latin typeface="Courier New"/>
              </a:rPr>
              <a:t>class</a:t>
            </a:r>
            <a:r>
              <a:rPr b="0" lang="en-GB" sz="1800" spc="-1" strike="noStrike">
                <a:solidFill>
                  <a:srgbClr val="000000"/>
                </a:solidFill>
                <a:latin typeface="Courier New"/>
              </a:rPr>
              <a:t>       float      native       super        while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spcBef>
                <a:spcPts val="4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GB" sz="18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GB" sz="1800" spc="-1" strike="noStrike">
                <a:solidFill>
                  <a:srgbClr val="000000"/>
                </a:solidFill>
                <a:latin typeface="Courier New"/>
              </a:rPr>
              <a:t>const       for        new          switch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spcBef>
                <a:spcPts val="4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GB" sz="18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GB" sz="1800" spc="-1" strike="noStrike">
                <a:solidFill>
                  <a:srgbClr val="000000"/>
                </a:solidFill>
                <a:latin typeface="Courier New"/>
              </a:rPr>
              <a:t>continue    goto       package      synchronized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Input and </a:t>
            </a: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System.in (not on AP)</a:t>
            </a:r>
            <a:br>
              <a:rPr sz="4400"/>
            </a:br>
            <a:r>
              <a:rPr b="1" lang="en-US" sz="4400" spc="-1" strike="noStrike">
                <a:solidFill>
                  <a:srgbClr val="ff0000"/>
                </a:solidFill>
                <a:latin typeface="Courier New"/>
              </a:rPr>
              <a:t/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3713" lnSpcReduction="10000"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interactive program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: Reads input from the console.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spcBef>
                <a:spcPts val="224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While the program runs, it asks the user to type input.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The input typed by the user is stored in variables in the code.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spcBef>
                <a:spcPts val="224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spcBef>
                <a:spcPts val="224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Can be tricky; users are unpredictable and misbehave.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But interactive programs have more interesting behavior.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Courier New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Courier New"/>
              </a:rPr>
              <a:t>Scanner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: An object that can read input from many sources.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spcBef>
                <a:spcPts val="224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Communicates with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System.in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 (the opposite of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)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Can also read from files, web sites, databases, ...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294" dur="indefinite" restart="never" nodeType="tmRoot">
          <p:childTnLst>
            <p:seq>
              <p:cTn id="295" dur="indefinite" nodeType="mainSeq">
                <p:childTnLst>
                  <p:par>
                    <p:cTn id="296" nodeType="clickEffect" fill="hold">
                      <p:stCondLst>
                        <p:cond delay="indefinite"/>
                      </p:stCondLst>
                      <p:childTnLst>
                        <p:par>
                          <p:cTn id="297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nodeType="clickEffect" fill="hold">
                      <p:stCondLst>
                        <p:cond delay="indefinite"/>
                      </p:stCondLst>
                      <p:childTnLst>
                        <p:par>
                          <p:cTn id="303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0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nodeType="clickEffect" fill="hold">
                      <p:stCondLst>
                        <p:cond delay="indefinite"/>
                      </p:stCondLst>
                      <p:childTnLst>
                        <p:par>
                          <p:cTn id="307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0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Scanner</a:t>
            </a: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 syntax (not on AP)</a:t>
            </a:r>
            <a:br>
              <a:rPr sz="4400"/>
            </a:br>
            <a:r>
              <a:rPr b="1" lang="en-US" sz="4400" spc="-1" strike="noStrike">
                <a:solidFill>
                  <a:srgbClr val="ff0000"/>
                </a:solidFill>
                <a:latin typeface="Courier New"/>
              </a:rPr>
              <a:t/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The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Scanner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class is found in the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java.util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package.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import java.util.*;   </a:t>
            </a:r>
            <a:r>
              <a:rPr b="1" lang="en-US" sz="2200" spc="-1" strike="noStrike">
                <a:solidFill>
                  <a:srgbClr val="008080"/>
                </a:solidFill>
                <a:latin typeface="Courier New"/>
              </a:rPr>
              <a:t>// so you can use Scanner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Constructing a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Scanner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object to read console input: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Scanner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name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= new Scanner(System.in);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Example: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Scanner console = new Scanner(System.in);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12" dur="indefinite" restart="never" nodeType="tmRoot">
          <p:childTnLst>
            <p:seq>
              <p:cTn id="313" dur="indefinite" nodeType="mainSeq">
                <p:childTnLst>
                  <p:par>
                    <p:cTn id="314" nodeType="clickEffect" fill="hold">
                      <p:stCondLst>
                        <p:cond delay="indefinite"/>
                      </p:stCondLst>
                      <p:childTnLst>
                        <p:par>
                          <p:cTn id="315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1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nodeType="clickEffect" fill="hold">
                      <p:stCondLst>
                        <p:cond delay="indefinite"/>
                      </p:stCondLst>
                      <p:childTnLst>
                        <p:par>
                          <p:cTn id="321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2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Scanner</a:t>
            </a: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 methods (not on AP)</a:t>
            </a:r>
            <a:br>
              <a:rPr sz="4400"/>
            </a:br>
            <a:r>
              <a:rPr b="1" lang="en-US" sz="4400" spc="-1" strike="noStrike">
                <a:solidFill>
                  <a:srgbClr val="ff0000"/>
                </a:solidFill>
                <a:latin typeface="Courier New"/>
              </a:rPr>
              <a:t/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2880"/>
          </a:bodyPr>
          <a:p>
            <a:pPr lvl="1" marL="625320" indent="0">
              <a:lnSpc>
                <a:spcPct val="85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85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85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85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85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85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85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Each method waits until the user presses Enter.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The value typed by the user is returned.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0">
              <a:lnSpc>
                <a:spcPct val="90000"/>
              </a:lnSpc>
              <a:spcBef>
                <a:spcPts val="601"/>
              </a:spcBef>
              <a:buNone/>
              <a:tabLst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System.out.print("How old are you? ");  </a:t>
            </a: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// prompt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age = </a:t>
            </a:r>
            <a:r>
              <a:rPr b="1" lang="en-US" sz="2000" spc="-1" strike="noStrike">
                <a:solidFill>
                  <a:srgbClr val="003399"/>
                </a:solidFill>
                <a:latin typeface="Courier New"/>
              </a:rPr>
              <a:t>console.nextInt()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System.out.println("You typed " + age);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lnSpc>
                <a:spcPct val="90000"/>
              </a:lnSpc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prompt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: A message telling the user what input to type.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  <p:graphicFrame>
        <p:nvGraphicFramePr>
          <p:cNvPr id="81" name=""/>
          <p:cNvGraphicFramePr/>
          <p:nvPr/>
        </p:nvGraphicFramePr>
        <p:xfrm>
          <a:off x="569880" y="1339920"/>
          <a:ext cx="8001000" cy="1981080"/>
        </p:xfrm>
        <a:graphic>
          <a:graphicData uri="http://schemas.openxmlformats.org/drawingml/2006/table">
            <a:tbl>
              <a:tblPr/>
              <a:tblGrid>
                <a:gridCol w="2133720"/>
                <a:gridCol w="5867280"/>
              </a:tblGrid>
              <a:tr h="39888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Method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Description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98880"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nextInt()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reads an </a:t>
                      </a: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int</a:t>
                      </a: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 from the user and returns it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98880"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nextDouble()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reads a </a:t>
                      </a: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double</a:t>
                      </a: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 from the user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98880"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next()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reads a one-word </a:t>
                      </a: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String</a:t>
                      </a: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 from the user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98880"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nextLine()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reads a one-</a:t>
                      </a:r>
                      <a:r>
                        <a:rPr b="0" i="1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line</a:t>
                      </a: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 </a:t>
                      </a: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String</a:t>
                      </a: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 from the user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timing>
    <p:tnLst>
      <p:par>
        <p:cTn id="326" dur="indefinite" restart="never" nodeType="tmRoot">
          <p:childTnLst>
            <p:seq>
              <p:cTn id="327" dur="indefinite" nodeType="mainSeq">
                <p:childTnLst>
                  <p:par>
                    <p:cTn id="328" nodeType="clickEffect" fill="hold">
                      <p:stCondLst>
                        <p:cond delay="indefinite"/>
                      </p:stCondLst>
                      <p:childTnLst>
                        <p:par>
                          <p:cTn id="32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3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6" nodeType="clickEffect" fill="hold">
                      <p:stCondLst>
                        <p:cond delay="indefinite"/>
                      </p:stCondLst>
                      <p:childTnLst>
                        <p:par>
                          <p:cTn id="337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3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Scanner</a:t>
            </a: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 example (not on AP)</a:t>
            </a:r>
            <a:br>
              <a:rPr sz="4400"/>
            </a:br>
            <a:r>
              <a:rPr b="1" lang="en-US" sz="4400" spc="-1" strike="noStrike">
                <a:solidFill>
                  <a:srgbClr val="ff0000"/>
                </a:solidFill>
                <a:latin typeface="Courier New"/>
              </a:rPr>
              <a:t/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import java.util.*;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</a:t>
            </a:r>
            <a:r>
              <a:rPr b="1" lang="en-US" sz="1800" spc="-1" strike="noStrike">
                <a:solidFill>
                  <a:srgbClr val="008080"/>
                </a:solidFill>
                <a:latin typeface="Courier New"/>
              </a:rPr>
              <a:t>// so that I can use Scanner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public class UserInputExample {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public static void main(String[] args) {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Scanner console = new Scanner(System.in);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System.out.print("How old are you? ");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int age = </a:t>
            </a:r>
            <a:r>
              <a:rPr b="1" lang="en-US" sz="1800" spc="-1" strike="noStrike">
                <a:solidFill>
                  <a:srgbClr val="003399"/>
                </a:solidFill>
                <a:latin typeface="Courier New"/>
              </a:rPr>
              <a:t>console.nextInt()</a:t>
            </a: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int years = 65 - age;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System.out.println(years + " years to retirement!");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0">
              <a:lnSpc>
                <a:spcPct val="90000"/>
              </a:lnSpc>
              <a:spcBef>
                <a:spcPts val="201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Console (user input underlined):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9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9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How old are you? 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9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36 years until retirement!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84" name="Line 4"/>
          <p:cNvSpPr/>
          <p:nvPr/>
        </p:nvSpPr>
        <p:spPr>
          <a:xfrm>
            <a:off x="1407960" y="2971800"/>
            <a:ext cx="228600" cy="0"/>
          </a:xfrm>
          <a:prstGeom prst="line">
            <a:avLst/>
          </a:prstGeom>
          <a:ln w="25560">
            <a:solidFill>
              <a:srgbClr val="800000"/>
            </a:solidFill>
            <a:miter/>
            <a:tailEnd len="lg" type="triangle" w="lg"/>
          </a:ln>
        </p:spPr>
        <p:style>
          <a:lnRef idx="0"/>
          <a:fillRef idx="0"/>
          <a:effectRef idx="0"/>
          <a:fontRef idx="minor"/>
        </p:style>
        <p:txBody>
          <a:bodyPr lIns="90000" rIns="90000" tIns="-46800" bIns="-468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Line 5"/>
          <p:cNvSpPr/>
          <p:nvPr/>
        </p:nvSpPr>
        <p:spPr>
          <a:xfrm>
            <a:off x="1407960" y="3224160"/>
            <a:ext cx="228600" cy="0"/>
          </a:xfrm>
          <a:prstGeom prst="line">
            <a:avLst/>
          </a:prstGeom>
          <a:ln w="25560">
            <a:solidFill>
              <a:srgbClr val="800000"/>
            </a:solidFill>
            <a:miter/>
            <a:tailEnd len="lg" type="triangle" w="lg"/>
          </a:ln>
        </p:spPr>
        <p:style>
          <a:lnRef idx="0"/>
          <a:fillRef idx="0"/>
          <a:effectRef idx="0"/>
          <a:fontRef idx="minor"/>
        </p:style>
        <p:txBody>
          <a:bodyPr lIns="90000" rIns="90000" tIns="-46800" bIns="-468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Line 6"/>
          <p:cNvSpPr/>
          <p:nvPr/>
        </p:nvSpPr>
        <p:spPr>
          <a:xfrm>
            <a:off x="1407960" y="3886200"/>
            <a:ext cx="228600" cy="0"/>
          </a:xfrm>
          <a:prstGeom prst="line">
            <a:avLst/>
          </a:prstGeom>
          <a:ln w="25560">
            <a:solidFill>
              <a:srgbClr val="800000"/>
            </a:solidFill>
            <a:miter/>
            <a:tailEnd len="lg" type="triangle" w="lg"/>
          </a:ln>
        </p:spPr>
        <p:style>
          <a:lnRef idx="0"/>
          <a:fillRef idx="0"/>
          <a:effectRef idx="0"/>
          <a:fontRef idx="minor"/>
        </p:style>
        <p:txBody>
          <a:bodyPr lIns="90000" rIns="90000" tIns="-46800" bIns="-468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Text Box 7"/>
          <p:cNvSpPr/>
          <p:nvPr/>
        </p:nvSpPr>
        <p:spPr>
          <a:xfrm>
            <a:off x="2538000" y="5765760"/>
            <a:ext cx="10202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marL="282600" indent="-282600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 u="sng">
                <a:solidFill>
                  <a:srgbClr val="000000"/>
                </a:solidFill>
                <a:uFillTx/>
                <a:latin typeface="Courier New"/>
                <a:ea typeface="Times New Roman"/>
              </a:rPr>
              <a:t>29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88" name="Group 8"/>
          <p:cNvGrpSpPr/>
          <p:nvPr/>
        </p:nvGrpSpPr>
        <p:grpSpPr>
          <a:xfrm>
            <a:off x="3276720" y="5867280"/>
            <a:ext cx="2367000" cy="961920"/>
            <a:chOff x="3276720" y="5867280"/>
            <a:chExt cx="2367000" cy="961920"/>
          </a:xfrm>
        </p:grpSpPr>
        <p:pic>
          <p:nvPicPr>
            <p:cNvPr id="89" name="Picture 9" descr=""/>
            <p:cNvPicPr/>
            <p:nvPr/>
          </p:nvPicPr>
          <p:blipFill>
            <a:blip r:embed="rId1"/>
            <a:srcRect l="0" t="0" r="5017" b="0"/>
            <a:stretch/>
          </p:blipFill>
          <p:spPr>
            <a:xfrm>
              <a:off x="4648320" y="5867280"/>
              <a:ext cx="995400" cy="9619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90" name="Line 10"/>
            <p:cNvSpPr/>
            <p:nvPr/>
          </p:nvSpPr>
          <p:spPr>
            <a:xfrm flipH="1" flipV="1">
              <a:off x="3276720" y="5927040"/>
              <a:ext cx="1371600" cy="304920"/>
            </a:xfrm>
            <a:prstGeom prst="line">
              <a:avLst/>
            </a:prstGeom>
            <a:ln w="19080">
              <a:solidFill>
                <a:srgbClr val="000000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91" name="Line 11"/>
          <p:cNvSpPr/>
          <p:nvPr/>
        </p:nvSpPr>
        <p:spPr>
          <a:xfrm flipV="1">
            <a:off x="3076560" y="3352680"/>
            <a:ext cx="961920" cy="2362320"/>
          </a:xfrm>
          <a:prstGeom prst="line">
            <a:avLst/>
          </a:prstGeom>
          <a:ln w="19080">
            <a:solidFill>
              <a:srgbClr val="0000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92" name="Group 12"/>
          <p:cNvGrpSpPr/>
          <p:nvPr/>
        </p:nvGrpSpPr>
        <p:grpSpPr>
          <a:xfrm>
            <a:off x="5672160" y="3200400"/>
            <a:ext cx="576000" cy="474840"/>
            <a:chOff x="5672160" y="3200400"/>
            <a:chExt cx="576000" cy="474840"/>
          </a:xfrm>
        </p:grpSpPr>
        <p:pic>
          <p:nvPicPr>
            <p:cNvPr id="93" name="Picture 13" descr=""/>
            <p:cNvPicPr/>
            <p:nvPr/>
          </p:nvPicPr>
          <p:blipFill>
            <a:blip r:embed="rId2"/>
            <a:stretch/>
          </p:blipFill>
          <p:spPr>
            <a:xfrm>
              <a:off x="5672160" y="3200400"/>
              <a:ext cx="392760" cy="4748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94" name="Text Box 14"/>
            <p:cNvSpPr/>
            <p:nvPr/>
          </p:nvSpPr>
          <p:spPr>
            <a:xfrm>
              <a:off x="6064920" y="3338280"/>
              <a:ext cx="183240" cy="33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 anchor="t">
              <a:spAutoFit/>
            </a:bodyPr>
            <a:p>
              <a:pPr marL="282600" indent="-282600">
                <a:lnSpc>
                  <a:spcPct val="100000"/>
                </a:lnSpc>
                <a:spcBef>
                  <a:spcPts val="499"/>
                </a:spcBef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endParaRPr b="0" lang="en-U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graphicFrame>
        <p:nvGraphicFramePr>
          <p:cNvPr id="95" name=""/>
          <p:cNvGraphicFramePr/>
          <p:nvPr/>
        </p:nvGraphicFramePr>
        <p:xfrm>
          <a:off x="7543800" y="2743200"/>
          <a:ext cx="1295280" cy="396720"/>
        </p:xfrm>
        <a:graphic>
          <a:graphicData uri="http://schemas.openxmlformats.org/drawingml/2006/table">
            <a:tbl>
              <a:tblPr/>
              <a:tblGrid>
                <a:gridCol w="647640"/>
                <a:gridCol w="647640"/>
              </a:tblGrid>
              <a:tr h="39672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age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29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6" name=""/>
          <p:cNvGraphicFramePr/>
          <p:nvPr/>
        </p:nvGraphicFramePr>
        <p:xfrm>
          <a:off x="7238880" y="3262320"/>
          <a:ext cx="1594080" cy="396720"/>
        </p:xfrm>
        <a:graphic>
          <a:graphicData uri="http://schemas.openxmlformats.org/drawingml/2006/table">
            <a:tbl>
              <a:tblPr/>
              <a:tblGrid>
                <a:gridCol w="946440"/>
                <a:gridCol w="647640"/>
              </a:tblGrid>
              <a:tr h="39672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years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36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timing>
    <p:tnLst>
      <p:par>
        <p:cTn id="340" dur="indefinite" restart="never" nodeType="tmRoot">
          <p:childTnLst>
            <p:seq>
              <p:cTn id="341" dur="indefinite" nodeType="mainSeq">
                <p:childTnLst>
                  <p:par>
                    <p:cTn id="342" nodeType="clickEffect" fill="hold">
                      <p:stCondLst>
                        <p:cond delay="indefinite"/>
                      </p:stCondLst>
                      <p:childTnLst>
                        <p:par>
                          <p:cTn id="343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44" nodeType="clickEffect" fill="hold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4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4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34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9" nodeType="afterEffect" fill="hold">
                            <p:stCondLst>
                              <p:cond delay="500"/>
                            </p:stCondLst>
                            <p:childTnLst>
                              <p:par>
                                <p:cTn id="350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352" dur="1000"/>
                                        <p:tgtEl>
                                          <p:spTgt spid="8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3" nodeType="clickEffect" fill="hold">
                      <p:stCondLst>
                        <p:cond delay="indefinite"/>
                      </p:stCondLst>
                      <p:childTnLst>
                        <p:par>
                          <p:cTn id="35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55" nodeType="clickEffect" fill="hold" presetClass="exit" presetID="53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356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57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out">
                                      <p:cBhvr additive="repl">
                                        <p:cTn id="35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nodeType="afterEffect" fill="hold">
                            <p:stCondLst>
                              <p:cond delay="500"/>
                            </p:stCondLst>
                            <p:childTnLst>
                              <p:par>
                                <p:cTn id="361" nodeType="afterEffect" fill="hold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6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6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36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6" nodeType="afterEffect" fill="hold">
                            <p:stCondLst>
                              <p:cond delay="1000"/>
                            </p:stCondLst>
                            <p:childTnLst>
                              <p:par>
                                <p:cTn id="367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69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0" nodeType="clickEffect" fill="hold">
                      <p:stCondLst>
                        <p:cond delay="indefinite"/>
                      </p:stCondLst>
                      <p:childTnLst>
                        <p:par>
                          <p:cTn id="371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72" nodeType="clickEffect" fill="hold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7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7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37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7" nodeType="afterEffect" fill="hold">
                            <p:stCondLst>
                              <p:cond delay="500"/>
                            </p:stCondLst>
                            <p:childTnLst>
                              <p:par>
                                <p:cTn id="378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380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1" nodeType="clickEffect" fill="hold">
                      <p:stCondLst>
                        <p:cond delay="indefinite"/>
                      </p:stCondLst>
                      <p:childTnLst>
                        <p:par>
                          <p:cTn id="38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83" nodeType="click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8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8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7" nodeType="afterEffect" fill="hold">
                            <p:stCondLst>
                              <p:cond delay="500"/>
                            </p:stCondLst>
                            <p:childTnLst>
                              <p:par>
                                <p:cTn id="388" nodeType="afterEffect" fill="hold" presetClass="exit" presetID="53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389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90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out">
                                      <p:cBhvr additive="repl">
                                        <p:cTn id="39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3" nodeType="afterEffect" fill="hold">
                            <p:stCondLst>
                              <p:cond delay="1000"/>
                            </p:stCondLst>
                            <p:childTnLst>
                              <p:par>
                                <p:cTn id="394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96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7" nodeType="clickEffect" fill="hold">
                      <p:stCondLst>
                        <p:cond delay="indefinite"/>
                      </p:stCondLst>
                      <p:childTnLst>
                        <p:par>
                          <p:cTn id="39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99" nodeType="clickEffect" fill="hold" presetClass="exit" presetID="53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400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01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out">
                                      <p:cBhvr additive="repl">
                                        <p:cTn id="40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4" nodeType="afterEffect" fill="hold">
                            <p:stCondLst>
                              <p:cond delay="500"/>
                            </p:stCondLst>
                            <p:childTnLst>
                              <p:par>
                                <p:cTn id="405" nodeType="afterEffect" fill="hold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0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0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40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0" nodeType="clickEffect" fill="hold">
                      <p:stCondLst>
                        <p:cond delay="indefinite"/>
                      </p:stCondLst>
                      <p:childTnLst>
                        <p:par>
                          <p:cTn id="411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412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413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5" nodeType="with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416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8" nodeType="afterEffect" fill="hold">
                            <p:stCondLst>
                              <p:cond delay="1000"/>
                            </p:stCondLst>
                            <p:childTnLst>
                              <p:par>
                                <p:cTn id="419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21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2" nodeType="afterEffect" fill="hold">
                            <p:stCondLst>
                              <p:cond delay="2000"/>
                            </p:stCondLst>
                            <p:childTnLst>
                              <p:par>
                                <p:cTn id="423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425" dur="1000"/>
                                        <p:tgtEl>
                                          <p:spTgt spid="8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Input tokens (not on AP)</a:t>
            </a:r>
            <a:br>
              <a:rPr sz="4400"/>
            </a:br>
            <a:r>
              <a:rPr b="1" lang="en-US" sz="4400" spc="-1" strike="noStrike">
                <a:solidFill>
                  <a:srgbClr val="ff0000"/>
                </a:solidFill>
                <a:latin typeface="Courier New"/>
              </a:rPr>
              <a:t/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3713" lnSpcReduction="10000"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token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: A unit of user input, as read by the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Scanner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Tokens are separated by </a:t>
            </a:r>
            <a:r>
              <a:rPr b="0" i="1" lang="en-US" sz="2200" spc="-1" strike="noStrike">
                <a:solidFill>
                  <a:srgbClr val="000000"/>
                </a:solidFill>
                <a:latin typeface="Tahoma"/>
              </a:rPr>
              <a:t>whitespace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(spaces, tabs, new lines).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How many tokens appear on the following line of input?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23  John Smith   42.0  "Hello world"  $2.50  "  19"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spcBef>
                <a:spcPts val="4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When a token is not the type you ask for, it crashes.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900" spc="-1" strike="noStrike">
                <a:solidFill>
                  <a:srgbClr val="000000"/>
                </a:solidFill>
                <a:latin typeface="Courier New"/>
              </a:rPr>
              <a:t>	</a:t>
            </a: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System.out.print("What is your age? ");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age = </a:t>
            </a:r>
            <a:r>
              <a:rPr b="1" lang="en-US" sz="2000" spc="-1" strike="noStrike">
                <a:solidFill>
                  <a:srgbClr val="800000"/>
                </a:solidFill>
                <a:latin typeface="Courier New"/>
              </a:rPr>
              <a:t>console.nextInt()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Output: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900" spc="-1" strike="noStrike">
                <a:solidFill>
                  <a:srgbClr val="000000"/>
                </a:solidFill>
                <a:latin typeface="Courier New"/>
              </a:rPr>
              <a:t>	</a:t>
            </a: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What is your age? </a:t>
            </a:r>
            <a:r>
              <a:rPr b="1" lang="en-US" sz="2000" spc="-1" strike="noStrike" u="sng">
                <a:solidFill>
                  <a:srgbClr val="000000"/>
                </a:solidFill>
                <a:uFillTx/>
                <a:latin typeface="Courier New"/>
              </a:rPr>
              <a:t>Timmy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8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800000"/>
                </a:solidFill>
                <a:latin typeface="Courier New"/>
              </a:rPr>
              <a:t>java.util.InputMismatchException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8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800000"/>
                </a:solidFill>
                <a:latin typeface="Courier New"/>
              </a:rPr>
              <a:t>        </a:t>
            </a:r>
            <a:r>
              <a:rPr b="0" lang="en-US" sz="2000" spc="-1" strike="noStrike">
                <a:solidFill>
                  <a:srgbClr val="800000"/>
                </a:solidFill>
                <a:latin typeface="Courier New"/>
              </a:rPr>
              <a:t>at java.util.Scanner.next(Unknown Source)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8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800000"/>
                </a:solidFill>
                <a:latin typeface="Courier New"/>
              </a:rPr>
              <a:t>        </a:t>
            </a:r>
            <a:r>
              <a:rPr b="0" lang="en-US" sz="2000" spc="-1" strike="noStrike">
                <a:solidFill>
                  <a:srgbClr val="800000"/>
                </a:solidFill>
                <a:latin typeface="Courier New"/>
              </a:rPr>
              <a:t>at java.util.Scanner.nextInt(Unknown Source)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...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426" dur="indefinite" restart="never" nodeType="tmRoot">
          <p:childTnLst>
            <p:seq>
              <p:cTn id="427" dur="indefinite" nodeType="mainSeq">
                <p:childTnLst>
                  <p:par>
                    <p:cTn id="428" nodeType="clickEffect" fill="hold">
                      <p:stCondLst>
                        <p:cond delay="indefinite"/>
                      </p:stCondLst>
                      <p:childTnLst>
                        <p:par>
                          <p:cTn id="42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43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32" dur="1000"/>
                                        <p:tgtEl>
                                          <p:spTgt spid="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3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35" dur="1000"/>
                                        <p:tgtEl>
                                          <p:spTgt spid="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6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38" dur="1000"/>
                                        <p:tgtEl>
                                          <p:spTgt spid="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9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41" dur="1000"/>
                                        <p:tgtEl>
                                          <p:spTgt spid="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2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44" dur="1000"/>
                                        <p:tgtEl>
                                          <p:spTgt spid="9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5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47" dur="1000"/>
                                        <p:tgtEl>
                                          <p:spTgt spid="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8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50" dur="1000"/>
                                        <p:tgtEl>
                                          <p:spTgt spid="9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1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53" dur="1000"/>
                                        <p:tgtEl>
                                          <p:spTgt spid="9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4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56" dur="1000"/>
                                        <p:tgtEl>
                                          <p:spTgt spid="9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7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59" dur="1000"/>
                                        <p:tgtEl>
                                          <p:spTgt spid="9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0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62" dur="1000"/>
                                        <p:tgtEl>
                                          <p:spTgt spid="9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3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65" dur="1000"/>
                                        <p:tgtEl>
                                          <p:spTgt spid="9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Scanner</a:t>
            </a: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 example 2 (not on AP)</a:t>
            </a:r>
            <a:br>
              <a:rPr sz="4400"/>
            </a:br>
            <a:r>
              <a:rPr b="1" lang="en-US" sz="4400" spc="-1" strike="noStrike">
                <a:solidFill>
                  <a:srgbClr val="ff0000"/>
                </a:solidFill>
                <a:latin typeface="Courier New"/>
              </a:rPr>
              <a:t/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import java.util.*;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</a:t>
            </a:r>
            <a:r>
              <a:rPr b="1" lang="en-US" sz="1800" spc="-1" strike="noStrike">
                <a:solidFill>
                  <a:srgbClr val="008080"/>
                </a:solidFill>
                <a:latin typeface="Courier New"/>
              </a:rPr>
              <a:t>// so that I can use Scanner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public class ScannerMultiply {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public static void main(String[] args) {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Scanner console = new Scanner(System.in);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System.out.print("Please type two numbers: ");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int num1 = </a:t>
            </a: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console.nextInt();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int num2 = </a:t>
            </a: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console.nextInt();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int product = num1 * num2;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System.out.println("The product is " + product);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2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Valid Outputs (user input underlined):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" name="TextBox 1"/>
          <p:cNvSpPr/>
          <p:nvPr/>
        </p:nvSpPr>
        <p:spPr>
          <a:xfrm>
            <a:off x="-152280" y="3048120"/>
            <a:ext cx="183960" cy="36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TextBox 2"/>
          <p:cNvSpPr/>
          <p:nvPr/>
        </p:nvSpPr>
        <p:spPr>
          <a:xfrm>
            <a:off x="4178160" y="5562720"/>
            <a:ext cx="5423040" cy="146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lvl="1" marL="457200">
              <a:lnSpc>
                <a:spcPct val="8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  <a:ea typeface="ＭＳ Ｐゴシック"/>
              </a:rPr>
              <a:t>Please type two numbers: </a:t>
            </a:r>
            <a:r>
              <a:rPr b="1" lang="en-US" sz="1800" spc="-1" strike="noStrike" u="sng">
                <a:solidFill>
                  <a:srgbClr val="000000"/>
                </a:solidFill>
                <a:uFillTx/>
                <a:latin typeface="Courier New"/>
                <a:ea typeface="ＭＳ Ｐゴシック"/>
              </a:rPr>
              <a:t>8 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457200">
              <a:lnSpc>
                <a:spcPct val="8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 u="sng">
                <a:solidFill>
                  <a:srgbClr val="000000"/>
                </a:solidFill>
                <a:uFillTx/>
                <a:latin typeface="Courier New"/>
                <a:ea typeface="ＭＳ Ｐゴシック"/>
              </a:rPr>
              <a:t>6    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457200">
              <a:lnSpc>
                <a:spcPct val="8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  <a:ea typeface="ＭＳ Ｐゴシック"/>
              </a:rPr>
              <a:t>The product is 48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457200">
              <a:lnSpc>
                <a:spcPct val="8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b050"/>
                </a:solidFill>
                <a:latin typeface="Courier New"/>
                <a:ea typeface="ＭＳ Ｐゴシック"/>
              </a:rPr>
              <a:t>// 2 tokens separated by new 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457200">
              <a:lnSpc>
                <a:spcPct val="8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b050"/>
                </a:solidFill>
                <a:latin typeface="Courier New"/>
                <a:ea typeface="ＭＳ Ｐゴシック"/>
              </a:rPr>
              <a:t>// line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TextBox 5"/>
          <p:cNvSpPr/>
          <p:nvPr/>
        </p:nvSpPr>
        <p:spPr>
          <a:xfrm>
            <a:off x="-152280" y="5562720"/>
            <a:ext cx="4876560" cy="146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lvl="1" marL="457200">
              <a:lnSpc>
                <a:spcPct val="8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  <a:ea typeface="ＭＳ Ｐゴシック"/>
              </a:rPr>
              <a:t>Please type two numbers: </a:t>
            </a:r>
            <a:r>
              <a:rPr b="1" lang="en-US" sz="1800" spc="-1" strike="noStrike" u="sng">
                <a:solidFill>
                  <a:srgbClr val="000000"/>
                </a:solidFill>
                <a:uFillTx/>
                <a:latin typeface="Courier New"/>
                <a:ea typeface="ＭＳ Ｐゴシック"/>
              </a:rPr>
              <a:t>8 6    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457200">
              <a:lnSpc>
                <a:spcPct val="8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  <a:ea typeface="ＭＳ Ｐゴシック"/>
              </a:rPr>
              <a:t>The product is 48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457200">
              <a:lnSpc>
                <a:spcPct val="8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457200">
              <a:lnSpc>
                <a:spcPct val="8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b050"/>
                </a:solidFill>
                <a:latin typeface="Courier New"/>
                <a:ea typeface="ＭＳ Ｐゴシック"/>
              </a:rPr>
              <a:t>// 2 tokens separated by space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iming>
    <p:tnLst>
      <p:par>
        <p:cTn id="466" dur="indefinite" restart="never" nodeType="tmRoot">
          <p:childTnLst>
            <p:seq>
              <p:cTn id="467" dur="indefinite" nodeType="mainSeq">
                <p:childTnLst>
                  <p:par>
                    <p:cTn id="468" nodeType="clickEffect" fill="hold">
                      <p:stCondLst>
                        <p:cond delay="indefinite"/>
                      </p:stCondLst>
                      <p:childTnLst>
                        <p:par>
                          <p:cTn id="46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47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2" nodeType="clickEffect" fill="hold">
                      <p:stCondLst>
                        <p:cond delay="indefinite"/>
                      </p:stCondLst>
                      <p:childTnLst>
                        <p:par>
                          <p:cTn id="473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47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6" nodeType="clickEffect" fill="hold">
                      <p:stCondLst>
                        <p:cond delay="indefinite"/>
                      </p:stCondLst>
                      <p:childTnLst>
                        <p:par>
                          <p:cTn id="477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47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Lab 1: String Concatenation 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05" name=""/>
          <p:cNvSpPr txBox="1"/>
          <p:nvPr/>
        </p:nvSpPr>
        <p:spPr>
          <a:xfrm>
            <a:off x="151920" y="1295280"/>
            <a:ext cx="8991720" cy="55627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Create a new repl on replit.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Create two integer variables: pens and pencils. Initialize it to some positive values. Use print statements and String concatenation to have the following output: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Output: (Assuming that the initialized values for pens=18, pencils = 10)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There are 18 pens.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There are 10 pencils.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Total is 28 pens and pencils.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Primitive types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1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The primitive types on the Advanced Placement Computer Science A exam are: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int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- which store integers (whole numbers like 3, -76, 20393)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double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- which store floating point numbers (decimal numbers like 6.3, -0.9, and 60293.93032)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boolean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- which store Boolean values (either true or false).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5" dur="indefinite" restart="never" nodeType="tmRoot">
          <p:childTnLst>
            <p:seq>
              <p:cTn id="16" dur="indefinite" nodeType="mainSeq">
                <p:childTnLst>
                  <p:par>
                    <p:cTn id="17" nodeType="clickEffect" fill="hold">
                      <p:stCondLst>
                        <p:cond delay="indefinite"/>
                      </p:stCondLst>
                      <p:childTnLst>
                        <p:par>
                          <p:cTn id="1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nodeType="clickEffect" fill="hold">
                      <p:stCondLst>
                        <p:cond delay="indefinite"/>
                      </p:stCondLst>
                      <p:childTnLst>
                        <p:par>
                          <p:cTn id="2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nodeType="clickEffect" fill="hold">
                      <p:stCondLst>
                        <p:cond delay="indefinite"/>
                      </p:stCondLst>
                      <p:childTnLst>
                        <p:par>
                          <p:cTn id="2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Lab 2: String Concatenation 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07" name=""/>
          <p:cNvSpPr txBox="1"/>
          <p:nvPr/>
        </p:nvSpPr>
        <p:spPr>
          <a:xfrm>
            <a:off x="151920" y="1295280"/>
            <a:ext cx="8991720" cy="55627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ff0000"/>
                </a:solidFill>
                <a:latin typeface="Tahoma"/>
              </a:rPr>
              <a:t>Use the SAME repl as from Lab 1 String Concatenation.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Modify your previous lab 1 to ask the user to enter the number pens and pencils rather than hard coding the values. Use print statements and String concatenation to have the following output: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Output: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Enter the number of pens: 10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Enter the number of pencils: 18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Total is 28 pens and pencils.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References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09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For more tutorials/lecture notes in Java, Python, game programming, artificial intelligence with neural networks: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https://longbaonguyen.github.io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10" name="Rectangle 1"/>
          <p:cNvSpPr/>
          <p:nvPr/>
        </p:nvSpPr>
        <p:spPr>
          <a:xfrm>
            <a:off x="228600" y="1447920"/>
            <a:ext cx="8458200" cy="146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marL="343080" indent="-343080">
              <a:buClr>
                <a:srgbClr val="000000"/>
              </a:buClr>
              <a:buFont typeface="Arial"/>
              <a:buAutoNum type="arabicParenR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Building Java Programs: A Back to Basics Approach by Stuart Reges and Marty Stepp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2) Runestone CSAwesome Curriculum: https://runestone.academy/runestone/books/published/csawesome/index.html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The Range of int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5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6628"/>
          </a:bodyPr>
          <a:p>
            <a:pPr marL="272880" indent="-272880" lvl="0">
              <a:lnSpc>
                <a:spcPct val="110000"/>
              </a:lnSpc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25146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An int uses 32 bits of memory, and one bit stores the sign. So an int cannot hold every whole number, only the values from Integer.MIN_VALUE to Integer.MAX_VALUE: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 lvl="0">
              <a:lnSpc>
                <a:spcPct val="110000"/>
              </a:lnSpc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25146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Integer.MIN_VALUE = -2147483648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 lvl="0">
              <a:lnSpc>
                <a:spcPct val="110000"/>
              </a:lnSpc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25146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Integer.MAX_VALUE =  2147483647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 lvl="0">
              <a:lnSpc>
                <a:spcPct val="110000"/>
              </a:lnSpc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25146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Going past the maximum does not give an error. The value wraps around to the minimum. This is called overflow: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 lvl="0">
              <a:lnSpc>
                <a:spcPct val="110000"/>
              </a:lnSpc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25146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int big = Integer.MAX_VALUE;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 lvl="0">
              <a:lnSpc>
                <a:spcPct val="110000"/>
              </a:lnSpc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25146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System.out.println(big + 1);   // prints -2147483648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 lvl="0">
              <a:lnSpc>
                <a:spcPct val="110000"/>
              </a:lnSpc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25146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double has a far larger range, but stores only about 15 significant digits, so double arithmetic is not exact.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42" dur="indefinite" restart="never" nodeType="tmRoot">
          <p:childTnLst>
            <p:seq>
              <p:cTn id="43" dur="indefinite" nodeType="mainSeq">
                <p:childTnLst>
                  <p:par>
                    <p:cTn id="44" nodeType="clickEffect" fill="hold">
                      <p:stCondLst>
                        <p:cond delay="indefinite"/>
                      </p:stCondLst>
                      <p:childTnLst>
                        <p:par>
                          <p:cTn id="45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4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nodeType="clickEffect" fill="hold">
                      <p:stCondLst>
                        <p:cond delay="indefinite"/>
                      </p:stCondLst>
                      <p:childTnLst>
                        <p:par>
                          <p:cTn id="4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nodeType="clickEffect" fill="hold">
                      <p:stCondLst>
                        <p:cond delay="indefinite"/>
                      </p:stCondLst>
                      <p:childTnLst>
                        <p:par>
                          <p:cTn id="53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nodeType="clickEffect" fill="hold">
                      <p:stCondLst>
                        <p:cond delay="indefinite"/>
                      </p:stCondLst>
                      <p:childTnLst>
                        <p:par>
                          <p:cTn id="57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Receipt example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562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500" spc="-1" strike="noStrike">
                <a:solidFill>
                  <a:srgbClr val="000000"/>
                </a:solidFill>
                <a:latin typeface="Tahoma"/>
              </a:rPr>
              <a:t>What's bad about the following code?</a:t>
            </a:r>
            <a:endParaRPr b="0" lang="en-US" sz="25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public class Receipt {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public static void main(String[] args) {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1" lang="en-US" sz="1800" spc="-1" strike="noStrike">
                <a:solidFill>
                  <a:srgbClr val="009900"/>
                </a:solidFill>
                <a:latin typeface="Courier New"/>
              </a:rPr>
              <a:t>// Calculate total owed, assuming 8% tax / 15% tip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System.out.println("Subtotal:");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System.out.println(38 + 40 + 30);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System.out.println("Tax:");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System.out.println((38 + 40 + 30) * .08);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System.out.println("Tip:");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System.out.println((38 + 40 + 30) * .15);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System.out.println("Total:");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System.out.println(38 + 40 + 30 +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               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(38 + 40 + 30) * .08 +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               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(38 + 40 + 30) * .15);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The subtotal expression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(38 + 40 + 30)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is repeated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So many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println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statements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We will use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variables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to solve the above problems.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9" dur="indefinite" restart="never" nodeType="tmRoot">
          <p:childTnLst>
            <p:seq>
              <p:cTn id="30" dur="indefinite" nodeType="mainSeq">
                <p:childTnLst>
                  <p:par>
                    <p:cTn id="31" nodeType="clickEffect" fill="hold">
                      <p:stCondLst>
                        <p:cond delay="indefinite"/>
                      </p:stCondLst>
                      <p:childTnLst>
                        <p:par>
                          <p:cTn id="3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3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5" dur="1000"/>
                                        <p:tgtEl>
                                          <p:spTgt spid="2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8" dur="1000"/>
                                        <p:tgtEl>
                                          <p:spTgt spid="2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1" dur="1000"/>
                                        <p:tgtEl>
                                          <p:spTgt spid="2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Variables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5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6628"/>
          </a:bodyPr>
          <a:p>
            <a:pPr marL="272880" indent="-272880">
              <a:lnSpc>
                <a:spcPct val="110000"/>
              </a:lnSpc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25146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variable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: A piece of the computer's memory that is given a name and type, and can store a value.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10000"/>
              </a:lnSpc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25146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Like preset stations on a car stereo, or cell phone speed dial: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25146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25146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25146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25146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25146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25146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10000"/>
              </a:lnSpc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25146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Steps for using a variable: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24624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Tahoma"/>
              <a:buChar char="•"/>
              <a:tabLst>
                <a:tab algn="l" pos="25146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i="1" lang="en-US" sz="2000" spc="-1" strike="noStrike">
                <a:solidFill>
                  <a:srgbClr val="000000"/>
                </a:solidFill>
                <a:latin typeface="Tahoma"/>
              </a:rPr>
              <a:t>Declare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 it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- state its name and type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24624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Tahoma"/>
              <a:buChar char="•"/>
              <a:tabLst>
                <a:tab algn="l" pos="25146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i="1" lang="en-US" sz="2000" spc="-1" strike="noStrike">
                <a:solidFill>
                  <a:srgbClr val="000000"/>
                </a:solidFill>
                <a:latin typeface="Tahoma"/>
              </a:rPr>
              <a:t>Initialize 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it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- store a value into it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24624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Tahoma"/>
              <a:buChar char="•"/>
              <a:tabLst>
                <a:tab algn="l" pos="25146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i="1" lang="en-US" sz="2000" spc="-1" strike="noStrike">
                <a:solidFill>
                  <a:srgbClr val="000000"/>
                </a:solidFill>
                <a:latin typeface="Tahoma"/>
              </a:rPr>
              <a:t>Use 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it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- print it or use it as part of an expression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  <p:grpSp>
        <p:nvGrpSpPr>
          <p:cNvPr id="26" name="Group 4"/>
          <p:cNvGrpSpPr/>
          <p:nvPr/>
        </p:nvGrpSpPr>
        <p:grpSpPr>
          <a:xfrm>
            <a:off x="1066680" y="3162240"/>
            <a:ext cx="4826160" cy="1181160"/>
            <a:chOff x="1066680" y="3162240"/>
            <a:chExt cx="4826160" cy="1181160"/>
          </a:xfrm>
        </p:grpSpPr>
        <p:pic>
          <p:nvPicPr>
            <p:cNvPr id="27" name="Picture 5" descr="car_stereo"/>
            <p:cNvPicPr/>
            <p:nvPr/>
          </p:nvPicPr>
          <p:blipFill>
            <a:blip r:embed="rId1"/>
            <a:srcRect l="0" t="33199" r="0" b="35405"/>
            <a:stretch/>
          </p:blipFill>
          <p:spPr>
            <a:xfrm>
              <a:off x="1066680" y="3162240"/>
              <a:ext cx="4826160" cy="11811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28" name="Oval 6"/>
            <p:cNvSpPr/>
            <p:nvPr/>
          </p:nvSpPr>
          <p:spPr>
            <a:xfrm>
              <a:off x="2456280" y="3929400"/>
              <a:ext cx="2258640" cy="361080"/>
            </a:xfrm>
            <a:prstGeom prst="ellipse">
              <a:avLst/>
            </a:prstGeom>
            <a:noFill/>
            <a:ln w="6336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 anchor="ctr">
              <a:noAutofit/>
            </a:bodyPr>
            <a:p>
              <a:pPr>
                <a:lnSpc>
                  <a:spcPct val="100000"/>
                </a:lnSpc>
                <a:spcBef>
                  <a:spcPts val="499"/>
                </a:spcBef>
                <a:buClr>
                  <a:srgbClr val="800080"/>
                </a:buClr>
                <a:buSzPct val="55000"/>
                <a:buFont typeface="Wingdings" charset="2"/>
                <a:buChar char=""/>
                <a:tabLst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endParaRPr b="0" lang="en-U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pic>
        <p:nvPicPr>
          <p:cNvPr id="29" name="Picture 7" descr=""/>
          <p:cNvPicPr/>
          <p:nvPr/>
        </p:nvPicPr>
        <p:blipFill>
          <a:blip r:embed="rId2"/>
          <a:srcRect l="0" t="0" r="3169" b="0"/>
          <a:stretch/>
        </p:blipFill>
        <p:spPr>
          <a:xfrm>
            <a:off x="6705720" y="2984400"/>
            <a:ext cx="1504800" cy="1676520"/>
          </a:xfrm>
          <a:prstGeom prst="rect">
            <a:avLst/>
          </a:prstGeom>
          <a:ln w="0">
            <a:noFill/>
          </a:ln>
        </p:spPr>
      </p:pic>
    </p:spTree>
  </p:cSld>
  <p:timing>
    <p:tnLst>
      <p:par>
        <p:cTn id="42" dur="indefinite" restart="never" nodeType="tmRoot">
          <p:childTnLst>
            <p:seq>
              <p:cTn id="43" dur="indefinite" nodeType="mainSeq">
                <p:childTnLst>
                  <p:par>
                    <p:cTn id="44" nodeType="clickEffect" fill="hold">
                      <p:stCondLst>
                        <p:cond delay="indefinite"/>
                      </p:stCondLst>
                      <p:childTnLst>
                        <p:par>
                          <p:cTn id="45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4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nodeType="clickEffect" fill="hold">
                      <p:stCondLst>
                        <p:cond delay="indefinite"/>
                      </p:stCondLst>
                      <p:childTnLst>
                        <p:par>
                          <p:cTn id="4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nodeType="clickEffect" fill="hold">
                      <p:stCondLst>
                        <p:cond delay="indefinite"/>
                      </p:stCondLst>
                      <p:childTnLst>
                        <p:par>
                          <p:cTn id="53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nodeType="clickEffect" fill="hold">
                      <p:stCondLst>
                        <p:cond delay="indefinite"/>
                      </p:stCondLst>
                      <p:childTnLst>
                        <p:par>
                          <p:cTn id="57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Declaration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1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272880" indent="-272880">
              <a:spcBef>
                <a:spcPts val="550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variable declaration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: 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Sets aside memory for storing a value.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Variables must be declared</a:t>
            </a:r>
            <a:r>
              <a:rPr b="0" i="1" lang="en-US" sz="2200" spc="-1" strike="noStrike">
                <a:solidFill>
                  <a:srgbClr val="000000"/>
                </a:solidFill>
                <a:latin typeface="Tahoma"/>
              </a:rPr>
              <a:t> 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before they can be used.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Syntax: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224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type</a:t>
            </a:r>
            <a:r>
              <a:rPr b="1" i="1" lang="en-US" sz="2200" spc="-1" strike="noStrike">
                <a:solidFill>
                  <a:srgbClr val="000000"/>
                </a:solidFill>
                <a:latin typeface="Courier New"/>
              </a:rPr>
              <a:t>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name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224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2" marL="1143000" indent="-228600">
              <a:spcBef>
                <a:spcPts val="499"/>
              </a:spcBef>
              <a:buClr>
                <a:srgbClr val="000000"/>
              </a:buClr>
              <a:buFont typeface="Tahoma"/>
              <a:buChar char="•"/>
              <a:tabLst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The name is an </a:t>
            </a:r>
            <a:r>
              <a:rPr b="0" i="1" lang="en-US" sz="2000" spc="-1" strike="noStrike">
                <a:solidFill>
                  <a:srgbClr val="000000"/>
                </a:solidFill>
                <a:latin typeface="Tahoma"/>
              </a:rPr>
              <a:t>identifier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550"/>
              </a:spcBef>
              <a:buClr>
                <a:srgbClr val="000000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550"/>
              </a:spcBef>
              <a:buClr>
                <a:srgbClr val="000000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 x;</a:t>
            </a:r>
            <a:br>
              <a:rPr sz="2200"/>
            </a:b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550"/>
              </a:spcBef>
              <a:buClr>
                <a:srgbClr val="000000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550"/>
              </a:spcBef>
              <a:buClr>
                <a:srgbClr val="000000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double myGPA;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550"/>
              </a:spcBef>
              <a:buClr>
                <a:srgbClr val="000000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  <p:graphicFrame>
        <p:nvGraphicFramePr>
          <p:cNvPr id="32" name=""/>
          <p:cNvGraphicFramePr/>
          <p:nvPr/>
        </p:nvGraphicFramePr>
        <p:xfrm>
          <a:off x="5562720" y="4114800"/>
          <a:ext cx="1981080" cy="660240"/>
        </p:xfrm>
        <a:graphic>
          <a:graphicData uri="http://schemas.openxmlformats.org/drawingml/2006/table">
            <a:tbl>
              <a:tblPr/>
              <a:tblGrid>
                <a:gridCol w="990360"/>
                <a:gridCol w="990720"/>
              </a:tblGrid>
              <a:tr h="660240">
                <a:tc>
                  <a:txBody>
                    <a:bodyPr lIns="90000" rIns="90000" tIns="46800" bIns="46800" anchor="ctr" anchorCtr="1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x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ctr" anchorCtr="1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3" name=""/>
          <p:cNvGraphicFramePr/>
          <p:nvPr/>
        </p:nvGraphicFramePr>
        <p:xfrm>
          <a:off x="5562720" y="5384880"/>
          <a:ext cx="3047760" cy="660240"/>
        </p:xfrm>
        <a:graphic>
          <a:graphicData uri="http://schemas.openxmlformats.org/drawingml/2006/table">
            <a:tbl>
              <a:tblPr/>
              <a:tblGrid>
                <a:gridCol w="990360"/>
                <a:gridCol w="2057400"/>
              </a:tblGrid>
              <a:tr h="660240">
                <a:tc>
                  <a:txBody>
                    <a:bodyPr lIns="90000" rIns="90000" tIns="46800" bIns="46800" anchor="ctr" anchorCtr="1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myGPA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ctr" anchorCtr="1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timing>
    <p:tnLst>
      <p:par>
        <p:cTn id="60" dur="indefinite" restart="never" nodeType="tmRoot">
          <p:childTnLst>
            <p:seq>
              <p:cTn id="61" dur="indefinite" nodeType="mainSeq">
                <p:childTnLst>
                  <p:par>
                    <p:cTn id="62" nodeType="clickEffect" fill="hold">
                      <p:stCondLst>
                        <p:cond delay="indefinite"/>
                      </p:stCondLst>
                      <p:childTnLst>
                        <p:par>
                          <p:cTn id="63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6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nodeType="clickEffect" fill="hold">
                      <p:stCondLst>
                        <p:cond delay="indefinite"/>
                      </p:stCondLst>
                      <p:childTnLst>
                        <p:par>
                          <p:cTn id="71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7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nodeType="clickEffect" fill="hold">
                      <p:stCondLst>
                        <p:cond delay="indefinite"/>
                      </p:stCondLst>
                      <p:childTnLst>
                        <p:par>
                          <p:cTn id="75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7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nodeType="clickEffect" fill="hold">
                      <p:stCondLst>
                        <p:cond delay="indefinite"/>
                      </p:stCondLst>
                      <p:childTnLst>
                        <p:par>
                          <p:cTn id="7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8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nodeType="clickEffect" fill="hold">
                      <p:stCondLst>
                        <p:cond delay="indefinite"/>
                      </p:stCondLst>
                      <p:childTnLst>
                        <p:par>
                          <p:cTn id="83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8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Assignment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5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3713"/>
          </a:bodyPr>
          <a:p>
            <a:pPr marL="272880" indent="-27288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assignment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: Stores a value into a variable.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The value can be an expression; the variable stores its result.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Syntax: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224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en-US" sz="22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name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=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expression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224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2" marL="1143000" indent="-22860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Courier New"/>
              <a:buChar char="•"/>
              <a:tabLst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550"/>
              </a:spcBef>
              <a:buClr>
                <a:srgbClr val="000000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550"/>
              </a:spcBef>
              <a:buClr>
                <a:srgbClr val="000000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int x;</a:t>
            </a:r>
            <a:br>
              <a:rPr sz="2200"/>
            </a:br>
            <a:r>
              <a:rPr b="1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x = 3;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550"/>
              </a:spcBef>
              <a:buClr>
                <a:srgbClr val="000000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550"/>
              </a:spcBef>
              <a:buClr>
                <a:srgbClr val="000000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double myGPA;</a:t>
            </a:r>
            <a:br>
              <a:rPr sz="2200"/>
            </a:br>
            <a:r>
              <a:rPr b="1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myGPA = 1.0 + 2.25;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  <p:graphicFrame>
        <p:nvGraphicFramePr>
          <p:cNvPr id="36" name=""/>
          <p:cNvGraphicFramePr/>
          <p:nvPr/>
        </p:nvGraphicFramePr>
        <p:xfrm>
          <a:off x="5562720" y="4114800"/>
          <a:ext cx="1981080" cy="660240"/>
        </p:xfrm>
        <a:graphic>
          <a:graphicData uri="http://schemas.openxmlformats.org/drawingml/2006/table">
            <a:tbl>
              <a:tblPr/>
              <a:tblGrid>
                <a:gridCol w="990360"/>
                <a:gridCol w="990720"/>
              </a:tblGrid>
              <a:tr h="660240">
                <a:tc>
                  <a:txBody>
                    <a:bodyPr lIns="90000" rIns="90000" tIns="46800" bIns="46800" anchor="ctr" anchorCtr="1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x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ctr" anchorCtr="1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2000" spc="-1" strike="noStrike">
                          <a:solidFill>
                            <a:srgbClr val="003399"/>
                          </a:solidFill>
                          <a:latin typeface="Courier New"/>
                        </a:rPr>
                        <a:t>3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7" name=""/>
          <p:cNvGraphicFramePr/>
          <p:nvPr/>
        </p:nvGraphicFramePr>
        <p:xfrm>
          <a:off x="5562720" y="5410080"/>
          <a:ext cx="3047760" cy="660600"/>
        </p:xfrm>
        <a:graphic>
          <a:graphicData uri="http://schemas.openxmlformats.org/drawingml/2006/table">
            <a:tbl>
              <a:tblPr/>
              <a:tblGrid>
                <a:gridCol w="990360"/>
                <a:gridCol w="2057400"/>
              </a:tblGrid>
              <a:tr h="660600">
                <a:tc>
                  <a:txBody>
                    <a:bodyPr lIns="90000" rIns="90000" tIns="46800" bIns="46800" anchor="ctr" anchorCtr="1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myGPA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ctr" anchorCtr="1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2000" spc="-1" strike="noStrike">
                          <a:solidFill>
                            <a:srgbClr val="003399"/>
                          </a:solidFill>
                          <a:latin typeface="Courier New"/>
                        </a:rPr>
                        <a:t>3.25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Using variables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9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6628"/>
          </a:bodyPr>
          <a:p>
            <a:pPr marL="272880" indent="-272880">
              <a:lnSpc>
                <a:spcPct val="110000"/>
              </a:lnSpc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Once given a value, a variable can be used in expressions: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224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x;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x = 3;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System.out.println("x is " + 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x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);     </a:t>
            </a: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// x is 3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2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System.out.println(5 * 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x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- 1);       </a:t>
            </a: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// 14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90000"/>
              </a:lnSpc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You can assign a value more than once: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br>
              <a:rPr sz="800"/>
            </a:b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x;</a:t>
            </a:r>
            <a:br>
              <a:rPr sz="2000"/>
            </a:b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x = 3;</a:t>
            </a:r>
            <a:br>
              <a:rPr sz="2000"/>
            </a:b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System.out.println(x + " here");     </a:t>
            </a: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// 3 here</a:t>
            </a:r>
            <a:br>
              <a:rPr sz="2000"/>
            </a:br>
            <a:br>
              <a:rPr sz="2000"/>
            </a:b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x = 4 + 7;</a:t>
            </a:r>
            <a:br>
              <a:rPr sz="2000"/>
            </a:b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System.out.println("now x is " + x); </a:t>
            </a: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// now x is 11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  <p:graphicFrame>
        <p:nvGraphicFramePr>
          <p:cNvPr id="40" name=""/>
          <p:cNvGraphicFramePr/>
          <p:nvPr/>
        </p:nvGraphicFramePr>
        <p:xfrm>
          <a:off x="6705720" y="3962520"/>
          <a:ext cx="1981080" cy="660240"/>
        </p:xfrm>
        <a:graphic>
          <a:graphicData uri="http://schemas.openxmlformats.org/drawingml/2006/table">
            <a:tbl>
              <a:tblPr/>
              <a:tblGrid>
                <a:gridCol w="990360"/>
                <a:gridCol w="990720"/>
              </a:tblGrid>
              <a:tr h="660240">
                <a:tc>
                  <a:txBody>
                    <a:bodyPr lIns="90000" rIns="90000" tIns="46800" bIns="46800" anchor="ctr" anchorCtr="1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x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ctr" anchorCtr="1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3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41" name=""/>
          <p:cNvGraphicFramePr/>
          <p:nvPr/>
        </p:nvGraphicFramePr>
        <p:xfrm>
          <a:off x="6705720" y="3962520"/>
          <a:ext cx="1981080" cy="660240"/>
        </p:xfrm>
        <a:graphic>
          <a:graphicData uri="http://schemas.openxmlformats.org/drawingml/2006/table">
            <a:tbl>
              <a:tblPr/>
              <a:tblGrid>
                <a:gridCol w="990360"/>
                <a:gridCol w="990720"/>
              </a:tblGrid>
              <a:tr h="660240">
                <a:tc>
                  <a:txBody>
                    <a:bodyPr lIns="90000" rIns="90000" tIns="46800" bIns="46800" anchor="ctr" anchorCtr="1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x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 anchorCtr="1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2000" spc="-1" strike="noStrike">
                          <a:solidFill>
                            <a:srgbClr val="003399"/>
                          </a:solidFill>
                          <a:latin typeface="Courier New"/>
                        </a:rPr>
                        <a:t>11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2" name="TextBox 5"/>
          <p:cNvSpPr/>
          <p:nvPr/>
        </p:nvSpPr>
        <p:spPr>
          <a:xfrm>
            <a:off x="3733920" y="1652760"/>
            <a:ext cx="3962160" cy="82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600" spc="-1" strike="noStrike">
                <a:solidFill>
                  <a:srgbClr val="ff0000"/>
                </a:solidFill>
                <a:latin typeface="Arial"/>
              </a:rPr>
              <a:t>string concatenation: 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600" spc="-1" strike="noStrike">
                <a:solidFill>
                  <a:srgbClr val="ff0000"/>
                </a:solidFill>
                <a:latin typeface="Arial"/>
              </a:rPr>
              <a:t>string + number = concatenated string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600" spc="-1" strike="noStrike">
                <a:solidFill>
                  <a:srgbClr val="ff0000"/>
                </a:solidFill>
                <a:latin typeface="Arial"/>
              </a:rPr>
              <a:t>(more on this later)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43" name="Straight Arrow Connector 6"/>
          <p:cNvCxnSpPr/>
          <p:nvPr/>
        </p:nvCxnSpPr>
        <p:spPr>
          <a:xfrm>
            <a:off x="4952880" y="2437920"/>
            <a:ext cx="76680" cy="229320"/>
          </a:xfrm>
          <a:prstGeom prst="straightConnector1">
            <a:avLst/>
          </a:prstGeom>
          <a:ln w="38160">
            <a:solidFill>
              <a:srgbClr val="000000"/>
            </a:solidFill>
            <a:miter/>
            <a:tailEnd len="med" type="triangle" w="med"/>
          </a:ln>
        </p:spPr>
      </p:cxnSp>
    </p:spTree>
  </p:cSld>
  <p:timing>
    <p:tnLst>
      <p:par>
        <p:cTn id="86" dur="indefinite" restart="never" nodeType="tmRoot">
          <p:childTnLst>
            <p:seq>
              <p:cTn id="87" dur="indefinite" nodeType="mainSeq">
                <p:childTnLst>
                  <p:par>
                    <p:cTn id="88" nodeType="clickEffect" fill="hold">
                      <p:stCondLst>
                        <p:cond delay="indefinite"/>
                      </p:stCondLst>
                      <p:childTnLst>
                        <p:par>
                          <p:cTn id="8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9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nodeType="clickEffect" fill="hold">
                      <p:stCondLst>
                        <p:cond delay="indefinite"/>
                      </p:stCondLst>
                      <p:childTnLst>
                        <p:par>
                          <p:cTn id="93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9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nodeType="clickEffect" fill="hold">
                      <p:stCondLst>
                        <p:cond delay="indefinite"/>
                      </p:stCondLst>
                      <p:childTnLst>
                        <p:par>
                          <p:cTn id="97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9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nodeType="clickEffect" fill="hold">
                      <p:stCondLst>
                        <p:cond delay="indefinite"/>
                      </p:stCondLst>
                      <p:childTnLst>
                        <p:par>
                          <p:cTn id="101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0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nodeType="clickEffect" fill="hold">
                      <p:stCondLst>
                        <p:cond delay="indefinite"/>
                      </p:stCondLst>
                      <p:childTnLst>
                        <p:par>
                          <p:cTn id="105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0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nodeType="clickEffect" fill="hold">
                      <p:stCondLst>
                        <p:cond delay="indefinite"/>
                      </p:stCondLst>
                      <p:childTnLst>
                        <p:par>
                          <p:cTn id="10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1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nodeType="clickEffect" fill="hold">
                      <p:stCondLst>
                        <p:cond delay="indefinite"/>
                      </p:stCondLst>
                      <p:childTnLst>
                        <p:par>
                          <p:cTn id="113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1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3344</TotalTime>
  <Application>LibreOffice/24.2.7.2$Linux_X86_64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2008-06-28T20:57:21Z</dcterms:created>
  <dc:creator>Marty Stepp</dc:creator>
  <dc:description>Slides used in the University of Washington's CSE 142 Python sessions.</dc:description>
  <cp:keywords>Python</cp:keywords>
  <dc:language>en-US</dc:language>
  <cp:lastModifiedBy>Long B Nguyen</cp:lastModifiedBy>
  <cp:lastPrinted>2019-09-09T12:31:50Z</cp:lastPrinted>
  <dcterms:modified xsi:type="dcterms:W3CDTF">2021-09-15T12:19:59Z</dcterms:modified>
  <cp:revision>227</cp:revision>
  <dc:subject/>
  <dc:title>CSE 142 Python Slides</dc:title>
</cp:coreProperties>
</file>