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025D52EC-2974-40E3-B8E6-FCF362EC4C4E}"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2AF9C97B-E7C4-412F-9941-FE595C31D1F4}"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85" name="PlaceHolder 1"/>
          <p:cNvSpPr>
            <a:spLocks noGrp="1"/>
          </p:cNvSpPr>
          <p:nvPr>
            <p:ph type="sldImg"/>
          </p:nvPr>
        </p:nvSpPr>
        <p:spPr>
          <a:xfrm>
            <a:off x="1143000" y="685800"/>
            <a:ext cx="4572000" cy="3429000"/>
          </a:xfrm>
          <a:prstGeom prst="rect">
            <a:avLst/>
          </a:prstGeom>
          <a:ln w="0">
            <a:noFill/>
          </a:ln>
        </p:spPr>
      </p:sp>
      <p:sp>
        <p:nvSpPr>
          <p:cNvPr id="86" name="PlaceHolder 2"/>
          <p:cNvSpPr>
            <a:spLocks noGrp="1"/>
          </p:cNvSpPr>
          <p:nvPr>
            <p:ph type="body"/>
          </p:nvPr>
        </p:nvSpPr>
        <p:spPr>
          <a:xfrm>
            <a:off x="685800" y="4343400"/>
            <a:ext cx="54864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A lot of 143 students implement a kind of insertion sort on their SortedIntList add operation.</a:t>
            </a:r>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46534506-481F-46CB-AA2F-6B85CC8A9171}"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hyperlink" Target="https://longbaonguyen.github.io/" TargetMode="External"/><Relationship Id="rId2"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4: Data Collections</a:t>
            </a:r>
            <a:br>
              <a:rPr sz="4400"/>
            </a:br>
            <a:r>
              <a:rPr b="1" lang="en-US" sz="3400" spc="-1" strike="noStrike">
                <a:solidFill>
                  <a:srgbClr val="000000"/>
                </a:solidFill>
                <a:latin typeface="Tahoma"/>
              </a:rPr>
              <a:t>Searching and Sorting</a:t>
            </a:r>
            <a:endParaRPr b="1" lang="en-US" sz="3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u="sng">
                <a:solidFill>
                  <a:srgbClr val="009999"/>
                </a:solidFill>
                <a:uFillTx/>
                <a:latin typeface="Arial"/>
                <a:hlinkClick r:id="rId1"/>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Selection Sort</a:t>
            </a:r>
            <a:endParaRPr b="1" lang="en-US" sz="4400" spc="-1" strike="noStrike">
              <a:solidFill>
                <a:srgbClr val="ffffff"/>
              </a:solidFill>
              <a:latin typeface="Tahoma"/>
            </a:endParaRPr>
          </a:p>
        </p:txBody>
      </p:sp>
      <p:sp>
        <p:nvSpPr>
          <p:cNvPr id="52"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fontScale="98294" lnSpcReduction="20000"/>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Implement selection sort. </a:t>
            </a:r>
            <a:endParaRPr b="0" lang="en-US" sz="22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selectionSort(int[] elements){</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j = 0; j &lt; elements.length - 1; j++){</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minIndex = j;</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k = j + 1; k &lt; elements.length; k++){</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if (elements[k] &lt; elements[minIndex])</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minIndex = k;</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if (j != minIndex){ </a:t>
            </a:r>
            <a:r>
              <a:rPr b="0" lang="en-US" sz="2000" spc="-1" strike="noStrike">
                <a:solidFill>
                  <a:srgbClr val="00b050"/>
                </a:solidFill>
                <a:latin typeface="Courier New"/>
              </a:rPr>
              <a:t>// swap only if different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temp = elements[j];</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elements[j] = elements[minIndex];</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elements[minIndex] = temp;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Insertion Sort</a:t>
            </a:r>
            <a:endParaRPr b="1" lang="en-US" sz="4400" spc="-1" strike="noStrike">
              <a:solidFill>
                <a:srgbClr val="ffffff"/>
              </a:solidFill>
              <a:latin typeface="Tahoma"/>
            </a:endParaRPr>
          </a:p>
        </p:txBody>
      </p:sp>
      <p:sp>
        <p:nvSpPr>
          <p:cNvPr id="54" name="PlaceHolder 2"/>
          <p:cNvSpPr>
            <a:spLocks noGrp="1"/>
          </p:cNvSpPr>
          <p:nvPr>
            <p:ph/>
          </p:nvPr>
        </p:nvSpPr>
        <p:spPr>
          <a:xfrm>
            <a:off x="15048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insertion sort</a:t>
            </a:r>
            <a:r>
              <a:rPr b="0" lang="en-US" sz="2400" spc="-1" strike="noStrike">
                <a:solidFill>
                  <a:srgbClr val="000000"/>
                </a:solidFill>
                <a:latin typeface="Tahoma"/>
              </a:rPr>
              <a:t>: Shift each element into a sorted sub-array</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algorithm: To sort a list of n elements.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Loop through indices i from 1 to n – 1:</a:t>
            </a:r>
            <a:endParaRPr b="0" lang="en-US" sz="2400" spc="-1" strike="noStrike">
              <a:solidFill>
                <a:srgbClr val="000000"/>
              </a:solidFill>
              <a:latin typeface="Tahoma"/>
            </a:endParaRPr>
          </a:p>
          <a:p>
            <a:pPr lvl="1" marL="393840"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For each value at position i, inserted into correct position in the sorted list from index 0 to i – 1.</a:t>
            </a: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graphicFrame>
        <p:nvGraphicFramePr>
          <p:cNvPr id="55" name=""/>
          <p:cNvGraphicFramePr/>
          <p:nvPr/>
        </p:nvGraphicFramePr>
        <p:xfrm>
          <a:off x="195120" y="4014720"/>
          <a:ext cx="8753760" cy="792360"/>
        </p:xfrm>
        <a:graphic>
          <a:graphicData uri="http://schemas.openxmlformats.org/drawingml/2006/table">
            <a:tbl>
              <a:tblPr/>
              <a:tblGrid>
                <a:gridCol w="782640"/>
                <a:gridCol w="460440"/>
                <a:gridCol w="460440"/>
                <a:gridCol w="460440"/>
                <a:gridCol w="507960"/>
                <a:gridCol w="460440"/>
                <a:gridCol w="460440"/>
                <a:gridCol w="460080"/>
                <a:gridCol w="462240"/>
                <a:gridCol w="507960"/>
                <a:gridCol w="460440"/>
                <a:gridCol w="460080"/>
                <a:gridCol w="460440"/>
                <a:gridCol w="507960"/>
                <a:gridCol w="460440"/>
                <a:gridCol w="460440"/>
                <a:gridCol w="460440"/>
                <a:gridCol w="460440"/>
              </a:tblGrid>
              <a:tr h="701640">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1440" marR="9144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1440" marR="9144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1440" marR="9144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27</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91</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98</a:t>
                      </a:r>
                      <a:endParaRPr b="0" lang="en-US" sz="2000" spc="-1" strike="noStrike">
                        <a:solidFill>
                          <a:srgbClr val="000000"/>
                        </a:solidFill>
                        <a:latin typeface="Arial"/>
                      </a:endParaRPr>
                    </a:p>
                  </a:txBody>
                  <a:tcPr anchor="t" marL="91440" marR="9144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1440" marR="9144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sp>
        <p:nvSpPr>
          <p:cNvPr id="56" name="Text Box 191"/>
          <p:cNvSpPr/>
          <p:nvPr/>
        </p:nvSpPr>
        <p:spPr>
          <a:xfrm>
            <a:off x="747000" y="4878360"/>
            <a:ext cx="405612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sorted sub-array (indexes 0-7)</a:t>
            </a:r>
            <a:endParaRPr b="0" lang="en-US" sz="2000" spc="-1" strike="noStrike">
              <a:solidFill>
                <a:srgbClr val="000000"/>
              </a:solidFill>
              <a:latin typeface="Arial"/>
            </a:endParaRPr>
          </a:p>
        </p:txBody>
      </p:sp>
      <p:sp>
        <p:nvSpPr>
          <p:cNvPr id="57" name="Line 190"/>
          <p:cNvSpPr/>
          <p:nvPr/>
        </p:nvSpPr>
        <p:spPr>
          <a:xfrm flipH="1">
            <a:off x="1142640" y="5410080"/>
            <a:ext cx="2971800" cy="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81" dur="indefinite" restart="never" nodeType="tmRoot">
          <p:childTnLst>
            <p:seq>
              <p:cTn id="182" dur="indefinite" nodeType="mainSeq">
                <p:childTnLst>
                  <p:par>
                    <p:cTn id="183" nodeType="clickEffect" fill="hold">
                      <p:stCondLst>
                        <p:cond delay="indefinite"/>
                      </p:stCondLst>
                      <p:childTnLst>
                        <p:par>
                          <p:cTn id="184" nodeType="withEffect" fill="hold">
                            <p:stCondLst>
                              <p:cond delay="0"/>
                            </p:stCondLst>
                            <p:childTnLst>
                              <p:par>
                                <p:cTn id="185" nodeType="clickEffect" fill="hold" presetClass="entr" presetID="1">
                                  <p:stCondLst>
                                    <p:cond delay="0"/>
                                  </p:stCondLst>
                                  <p:childTnLst>
                                    <p:set>
                                      <p:cBhvr>
                                        <p:cTn id="186" dur="1" fill="hold">
                                          <p:stCondLst>
                                            <p:cond delay="0"/>
                                          </p:stCondLst>
                                        </p:cTn>
                                        <p:tgtEl>
                                          <p:spTgt spid="54">
                                            <p:txEl>
                                              <p:pRg st="0" end="0"/>
                                            </p:txEl>
                                          </p:spTgt>
                                        </p:tgtEl>
                                        <p:attrNameLst>
                                          <p:attrName>style.visibility</p:attrName>
                                        </p:attrNameLst>
                                      </p:cBhvr>
                                      <p:to>
                                        <p:strVal val="visible"/>
                                      </p:to>
                                    </p:set>
                                  </p:childTnLst>
                                </p:cTn>
                              </p:par>
                              <p:par>
                                <p:cTn id="187" nodeType="withEffect" fill="hold" presetClass="entr" presetID="1">
                                  <p:stCondLst>
                                    <p:cond delay="0"/>
                                  </p:stCondLst>
                                  <p:childTnLst>
                                    <p:set>
                                      <p:cBhvr>
                                        <p:cTn id="188" dur="1" fill="hold">
                                          <p:stCondLst>
                                            <p:cond delay="0"/>
                                          </p:stCondLst>
                                        </p:cTn>
                                        <p:tgtEl>
                                          <p:spTgt spid="54">
                                            <p:txEl>
                                              <p:pRg st="2" end="2"/>
                                            </p:txEl>
                                          </p:spTgt>
                                        </p:tgtEl>
                                        <p:attrNameLst>
                                          <p:attrName>style.visibility</p:attrName>
                                        </p:attrNameLst>
                                      </p:cBhvr>
                                      <p:to>
                                        <p:strVal val="visible"/>
                                      </p:to>
                                    </p:set>
                                  </p:childTnLst>
                                </p:cTn>
                              </p:par>
                              <p:par>
                                <p:cTn id="189" nodeType="withEffect" fill="hold" presetClass="entr" presetID="1">
                                  <p:stCondLst>
                                    <p:cond delay="0"/>
                                  </p:stCondLst>
                                  <p:childTnLst>
                                    <p:set>
                                      <p:cBhvr>
                                        <p:cTn id="190" dur="1" fill="hold">
                                          <p:stCondLst>
                                            <p:cond delay="0"/>
                                          </p:stCondLst>
                                        </p:cTn>
                                        <p:tgtEl>
                                          <p:spTgt spid="54">
                                            <p:txEl>
                                              <p:pRg st="3" end="3"/>
                                            </p:txEl>
                                          </p:spTgt>
                                        </p:tgtEl>
                                        <p:attrNameLst>
                                          <p:attrName>style.visibility</p:attrName>
                                        </p:attrNameLst>
                                      </p:cBhvr>
                                      <p:to>
                                        <p:strVal val="visible"/>
                                      </p:to>
                                    </p:set>
                                  </p:childTnLst>
                                </p:cTn>
                              </p:par>
                              <p:par>
                                <p:cTn id="191" nodeType="withEffect" fill="hold" presetClass="entr" presetID="1">
                                  <p:stCondLst>
                                    <p:cond delay="0"/>
                                  </p:stCondLst>
                                  <p:childTnLst>
                                    <p:set>
                                      <p:cBhvr>
                                        <p:cTn id="192" dur="1" fill="hold">
                                          <p:stCondLst>
                                            <p:cond delay="0"/>
                                          </p:stCondLst>
                                        </p:cTn>
                                        <p:tgtEl>
                                          <p:spTgt spid="54">
                                            <p:txEl>
                                              <p:pRg st="4" end="4"/>
                                            </p:txEl>
                                          </p:spTgt>
                                        </p:tgtEl>
                                        <p:attrNameLst>
                                          <p:attrName>style.visibility</p:attrName>
                                        </p:attrNameLst>
                                      </p:cBhvr>
                                      <p:to>
                                        <p:strVal val="visible"/>
                                      </p:to>
                                    </p:set>
                                  </p:childTnLst>
                                </p:cTn>
                              </p:par>
                              <p:par>
                                <p:cTn id="193" nodeType="withEffect" fill="hold" presetClass="entr" presetID="1">
                                  <p:stCondLst>
                                    <p:cond delay="0"/>
                                  </p:stCondLst>
                                  <p:childTnLst>
                                    <p:set>
                                      <p:cBhvr>
                                        <p:cTn id="194" dur="1" fill="hold">
                                          <p:stCondLst>
                                            <p:cond delay="0"/>
                                          </p:stCondLst>
                                        </p:cTn>
                                        <p:tgtEl>
                                          <p:spTgt spid="55"/>
                                        </p:tgtEl>
                                        <p:attrNameLst>
                                          <p:attrName>style.visibility</p:attrName>
                                        </p:attrNameLst>
                                      </p:cBhvr>
                                      <p:to>
                                        <p:strVal val="visible"/>
                                      </p:to>
                                    </p:set>
                                  </p:childTnLst>
                                </p:cTn>
                              </p:par>
                              <p:par>
                                <p:cTn id="195" nodeType="withEffect" fill="hold" presetClass="entr" presetID="1">
                                  <p:stCondLst>
                                    <p:cond delay="0"/>
                                  </p:stCondLst>
                                  <p:childTnLst>
                                    <p:set>
                                      <p:cBhvr>
                                        <p:cTn id="196" dur="1" fill="hold">
                                          <p:stCondLst>
                                            <p:cond delay="0"/>
                                          </p:stCondLst>
                                        </p:cTn>
                                        <p:tgtEl>
                                          <p:spTgt spid="56"/>
                                        </p:tgtEl>
                                        <p:attrNameLst>
                                          <p:attrName>style.visibility</p:attrName>
                                        </p:attrNameLst>
                                      </p:cBhvr>
                                      <p:to>
                                        <p:strVal val="visible"/>
                                      </p:to>
                                    </p:set>
                                  </p:childTnLst>
                                </p:cTn>
                              </p:par>
                              <p:par>
                                <p:cTn id="197" nodeType="withEffect" fill="hold" presetClass="entr" presetID="1">
                                  <p:stCondLst>
                                    <p:cond delay="0"/>
                                  </p:stCondLst>
                                  <p:childTnLst>
                                    <p:set>
                                      <p:cBhvr>
                                        <p:cTn id="19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Insertion Sort Algorithm</a:t>
            </a:r>
            <a:endParaRPr b="1" lang="en-US" sz="4400" spc="-1" strike="noStrike">
              <a:solidFill>
                <a:srgbClr val="ffffff"/>
              </a:solidFill>
              <a:latin typeface="Tahoma"/>
            </a:endParaRPr>
          </a:p>
        </p:txBody>
      </p:sp>
      <p:sp>
        <p:nvSpPr>
          <p:cNvPr id="59" name=""/>
          <p:cNvSpPr txBox="1"/>
          <p:nvPr/>
        </p:nvSpPr>
        <p:spPr>
          <a:xfrm>
            <a:off x="151920" y="1295280"/>
            <a:ext cx="4419720" cy="5181840"/>
          </a:xfrm>
          <a:prstGeom prst="rect">
            <a:avLst/>
          </a:prstGeom>
          <a:noFill/>
          <a:ln w="0">
            <a:noFill/>
          </a:ln>
        </p:spPr>
        <p:txBody>
          <a:bodyPr anchor="t">
            <a:normAutofit/>
          </a:bodyPr>
          <a:p>
            <a:pPr marL="231840" indent="-231840">
              <a:spcBef>
                <a:spcPts val="70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Tahoma"/>
              </a:rPr>
              <a:t>64 </a:t>
            </a:r>
            <a:r>
              <a:rPr b="1" lang="en-US" sz="2800" spc="-1" strike="noStrike">
                <a:solidFill>
                  <a:srgbClr val="000000"/>
                </a:solidFill>
                <a:latin typeface="Tahoma"/>
              </a:rPr>
              <a:t>54</a:t>
            </a:r>
            <a:r>
              <a:rPr b="0" lang="en-US" sz="2800" spc="-1" strike="noStrike">
                <a:solidFill>
                  <a:srgbClr val="000000"/>
                </a:solidFill>
                <a:latin typeface="Tahoma"/>
              </a:rPr>
              <a:t> 58 87 55</a:t>
            </a:r>
            <a:endParaRPr b="0" lang="en-US" sz="28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54 less than 64</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Insert 54 before 64</a:t>
            </a:r>
            <a:endParaRPr b="0" lang="en-US" sz="2400" spc="-1" strike="noStrike">
              <a:solidFill>
                <a:srgbClr val="000000"/>
              </a:solidFill>
              <a:latin typeface="Tahoma"/>
            </a:endParaRPr>
          </a:p>
          <a:p>
            <a:pPr marL="231840" indent="-231840">
              <a:spcBef>
                <a:spcPts val="70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Tahoma"/>
              </a:rPr>
              <a:t>54 64 </a:t>
            </a:r>
            <a:r>
              <a:rPr b="1" lang="en-US" sz="2800" spc="-1" strike="noStrike">
                <a:solidFill>
                  <a:srgbClr val="000000"/>
                </a:solidFill>
                <a:latin typeface="Tahoma"/>
              </a:rPr>
              <a:t>58</a:t>
            </a:r>
            <a:r>
              <a:rPr b="0" lang="en-US" sz="2800" spc="-1" strike="noStrike">
                <a:solidFill>
                  <a:srgbClr val="000000"/>
                </a:solidFill>
                <a:latin typeface="Tahoma"/>
              </a:rPr>
              <a:t> 87 55</a:t>
            </a:r>
            <a:endParaRPr b="0" lang="en-US" sz="28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58 less than 64</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58 greater than 54</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Insert 58 before 64</a:t>
            </a:r>
            <a:endParaRPr b="0" lang="en-US" sz="2400" spc="-1" strike="noStrike">
              <a:solidFill>
                <a:srgbClr val="000000"/>
              </a:solidFill>
              <a:latin typeface="Tahoma"/>
            </a:endParaRPr>
          </a:p>
          <a:p>
            <a:pPr marL="231840" indent="-231840">
              <a:spcBef>
                <a:spcPts val="70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Tahoma"/>
              </a:rPr>
              <a:t>54 58 64 </a:t>
            </a:r>
            <a:r>
              <a:rPr b="1" lang="en-US" sz="2800" spc="-1" strike="noStrike">
                <a:solidFill>
                  <a:srgbClr val="000000"/>
                </a:solidFill>
                <a:latin typeface="Tahoma"/>
              </a:rPr>
              <a:t>87</a:t>
            </a:r>
            <a:r>
              <a:rPr b="0" lang="en-US" sz="2800" spc="-1" strike="noStrike">
                <a:solidFill>
                  <a:srgbClr val="000000"/>
                </a:solidFill>
                <a:latin typeface="Tahoma"/>
              </a:rPr>
              <a:t> 55</a:t>
            </a:r>
            <a:endParaRPr b="0" lang="en-US" sz="28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87 greater than 64</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Go to next element</a:t>
            </a:r>
            <a:endParaRPr b="0" lang="en-US" sz="2400" spc="-1" strike="noStrike">
              <a:solidFill>
                <a:srgbClr val="000000"/>
              </a:solidFill>
              <a:latin typeface="Tahoma"/>
            </a:endParaRPr>
          </a:p>
        </p:txBody>
      </p:sp>
      <p:sp>
        <p:nvSpPr>
          <p:cNvPr id="60" name=""/>
          <p:cNvSpPr txBox="1"/>
          <p:nvPr/>
        </p:nvSpPr>
        <p:spPr>
          <a:xfrm>
            <a:off x="4723920" y="1295280"/>
            <a:ext cx="4419720" cy="5181840"/>
          </a:xfrm>
          <a:prstGeom prst="rect">
            <a:avLst/>
          </a:prstGeom>
          <a:noFill/>
          <a:ln w="0">
            <a:noFill/>
          </a:ln>
        </p:spPr>
        <p:txBody>
          <a:bodyPr anchor="t">
            <a:normAutofit/>
          </a:bodyPr>
          <a:p>
            <a:pPr marL="231840" indent="-231840">
              <a:spcBef>
                <a:spcPts val="70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Tahoma"/>
              </a:rPr>
              <a:t>54 58 64 87 </a:t>
            </a:r>
            <a:r>
              <a:rPr b="1" lang="en-US" sz="2800" spc="-1" strike="noStrike">
                <a:solidFill>
                  <a:srgbClr val="000000"/>
                </a:solidFill>
                <a:latin typeface="Tahoma"/>
              </a:rPr>
              <a:t>55</a:t>
            </a:r>
            <a:endParaRPr b="0" lang="en-US" sz="28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55 less than 87</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55 less than 64</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55 less than 58</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55 greater than 54</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Insert 55 before 58 </a:t>
            </a:r>
            <a:endParaRPr b="0" lang="en-US" sz="2400" spc="-1" strike="noStrike">
              <a:solidFill>
                <a:srgbClr val="000000"/>
              </a:solidFill>
              <a:latin typeface="Tahoma"/>
            </a:endParaRPr>
          </a:p>
          <a:p>
            <a:pPr marL="231840" indent="-231840">
              <a:spcBef>
                <a:spcPts val="70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800" spc="-1" strike="noStrike">
                <a:solidFill>
                  <a:srgbClr val="000000"/>
                </a:solidFill>
                <a:latin typeface="Tahoma"/>
              </a:rPr>
              <a:t>54 55 58 64 87</a:t>
            </a:r>
            <a:endParaRPr b="0" lang="en-US" sz="2800" spc="-1" strike="noStrike">
              <a:solidFill>
                <a:srgbClr val="000000"/>
              </a:solidFill>
              <a:latin typeface="Tahoma"/>
            </a:endParaRPr>
          </a:p>
        </p:txBody>
      </p:sp>
      <p:pic>
        <p:nvPicPr>
          <p:cNvPr id="61" name="Picture 2" descr=""/>
          <p:cNvPicPr/>
          <p:nvPr/>
        </p:nvPicPr>
        <p:blipFill>
          <a:blip r:embed="rId1"/>
          <a:stretch/>
        </p:blipFill>
        <p:spPr>
          <a:xfrm>
            <a:off x="7238880" y="5162400"/>
            <a:ext cx="1905120" cy="1695600"/>
          </a:xfrm>
          <a:prstGeom prst="rect">
            <a:avLst/>
          </a:prstGeom>
          <a:ln w="0">
            <a:noFill/>
          </a:ln>
        </p:spPr>
      </p:pic>
    </p:spTree>
  </p:cSld>
  <mc:AlternateContent>
    <mc:Choice Requires="p14">
      <p:transition spd="slow" p14:dur="2000"/>
    </mc:Choice>
    <mc:Fallback>
      <p:transition spd="slow"/>
    </mc:Fallback>
  </mc:AlternateContent>
  <p:timing>
    <p:tnLst>
      <p:par>
        <p:cTn id="199" dur="indefinite" restart="never" nodeType="tmRoot">
          <p:childTnLst>
            <p:seq>
              <p:cTn id="200" dur="indefinite" nodeType="mainSeq">
                <p:childTnLst>
                  <p:par>
                    <p:cTn id="201" nodeType="clickEffect" fill="hold">
                      <p:stCondLst>
                        <p:cond delay="indefinite"/>
                      </p:stCondLst>
                      <p:childTnLst>
                        <p:par>
                          <p:cTn id="202" nodeType="withEffect" fill="hold">
                            <p:stCondLst>
                              <p:cond delay="0"/>
                            </p:stCondLst>
                            <p:childTnLst>
                              <p:par>
                                <p:cTn id="203" nodeType="clickEffect" fill="hold" presetClass="entr" presetID="1">
                                  <p:stCondLst>
                                    <p:cond delay="0"/>
                                  </p:stCondLst>
                                  <p:childTnLst>
                                    <p:set>
                                      <p:cBhvr>
                                        <p:cTn id="204" dur="1" fill="hold">
                                          <p:stCondLst>
                                            <p:cond delay="0"/>
                                          </p:stCondLst>
                                        </p:cTn>
                                        <p:tgtEl>
                                          <p:spTgt spid="59">
                                            <p:txEl>
                                              <p:pRg st="1" end="1"/>
                                            </p:txEl>
                                          </p:spTgt>
                                        </p:tgtEl>
                                        <p:attrNameLst>
                                          <p:attrName>style.visibility</p:attrName>
                                        </p:attrNameLst>
                                      </p:cBhvr>
                                      <p:to>
                                        <p:strVal val="visible"/>
                                      </p:to>
                                    </p:set>
                                  </p:childTnLst>
                                </p:cTn>
                              </p:par>
                            </p:childTnLst>
                          </p:cTn>
                        </p:par>
                      </p:childTnLst>
                    </p:cTn>
                  </p:par>
                  <p:par>
                    <p:cTn id="205" nodeType="clickEffect" fill="hold">
                      <p:stCondLst>
                        <p:cond delay="indefinite"/>
                      </p:stCondLst>
                      <p:childTnLst>
                        <p:par>
                          <p:cTn id="206" nodeType="withEffect" fill="hold">
                            <p:stCondLst>
                              <p:cond delay="0"/>
                            </p:stCondLst>
                            <p:childTnLst>
                              <p:par>
                                <p:cTn id="207" nodeType="clickEffect" fill="hold" presetClass="entr" presetID="1">
                                  <p:stCondLst>
                                    <p:cond delay="0"/>
                                  </p:stCondLst>
                                  <p:childTnLst>
                                    <p:set>
                                      <p:cBhvr>
                                        <p:cTn id="208" dur="1" fill="hold">
                                          <p:stCondLst>
                                            <p:cond delay="0"/>
                                          </p:stCondLst>
                                        </p:cTn>
                                        <p:tgtEl>
                                          <p:spTgt spid="59">
                                            <p:txEl>
                                              <p:pRg st="2" end="2"/>
                                            </p:txEl>
                                          </p:spTgt>
                                        </p:tgtEl>
                                        <p:attrNameLst>
                                          <p:attrName>style.visibility</p:attrName>
                                        </p:attrNameLst>
                                      </p:cBhvr>
                                      <p:to>
                                        <p:strVal val="visible"/>
                                      </p:to>
                                    </p:set>
                                  </p:childTnLst>
                                </p:cTn>
                              </p:par>
                            </p:childTnLst>
                          </p:cTn>
                        </p:par>
                      </p:childTnLst>
                    </p:cTn>
                  </p:par>
                  <p:par>
                    <p:cTn id="209" nodeType="clickEffect" fill="hold">
                      <p:stCondLst>
                        <p:cond delay="indefinite"/>
                      </p:stCondLst>
                      <p:childTnLst>
                        <p:par>
                          <p:cTn id="210" nodeType="withEffect" fill="hold">
                            <p:stCondLst>
                              <p:cond delay="0"/>
                            </p:stCondLst>
                            <p:childTnLst>
                              <p:par>
                                <p:cTn id="211" nodeType="clickEffect" fill="hold" presetClass="entr" presetID="1">
                                  <p:stCondLst>
                                    <p:cond delay="0"/>
                                  </p:stCondLst>
                                  <p:childTnLst>
                                    <p:set>
                                      <p:cBhvr>
                                        <p:cTn id="212" dur="1" fill="hold">
                                          <p:stCondLst>
                                            <p:cond delay="0"/>
                                          </p:stCondLst>
                                        </p:cTn>
                                        <p:tgtEl>
                                          <p:spTgt spid="59">
                                            <p:txEl>
                                              <p:pRg st="3" end="3"/>
                                            </p:txEl>
                                          </p:spTgt>
                                        </p:tgtEl>
                                        <p:attrNameLst>
                                          <p:attrName>style.visibility</p:attrName>
                                        </p:attrNameLst>
                                      </p:cBhvr>
                                      <p:to>
                                        <p:strVal val="visible"/>
                                      </p:to>
                                    </p:set>
                                  </p:childTnLst>
                                </p:cTn>
                              </p:par>
                            </p:childTnLst>
                          </p:cTn>
                        </p:par>
                      </p:childTnLst>
                    </p:cTn>
                  </p:par>
                  <p:par>
                    <p:cTn id="213" nodeType="clickEffect" fill="hold">
                      <p:stCondLst>
                        <p:cond delay="indefinite"/>
                      </p:stCondLst>
                      <p:childTnLst>
                        <p:par>
                          <p:cTn id="214" nodeType="withEffect" fill="hold">
                            <p:stCondLst>
                              <p:cond delay="0"/>
                            </p:stCondLst>
                            <p:childTnLst>
                              <p:par>
                                <p:cTn id="215" nodeType="clickEffect" fill="hold" presetClass="entr" presetID="1">
                                  <p:stCondLst>
                                    <p:cond delay="0"/>
                                  </p:stCondLst>
                                  <p:childTnLst>
                                    <p:set>
                                      <p:cBhvr>
                                        <p:cTn id="216" dur="1" fill="hold">
                                          <p:stCondLst>
                                            <p:cond delay="0"/>
                                          </p:stCondLst>
                                        </p:cTn>
                                        <p:tgtEl>
                                          <p:spTgt spid="59">
                                            <p:txEl>
                                              <p:pRg st="4" end="4"/>
                                            </p:txEl>
                                          </p:spTgt>
                                        </p:tgtEl>
                                        <p:attrNameLst>
                                          <p:attrName>style.visibility</p:attrName>
                                        </p:attrNameLst>
                                      </p:cBhvr>
                                      <p:to>
                                        <p:strVal val="visible"/>
                                      </p:to>
                                    </p:set>
                                  </p:childTnLst>
                                </p:cTn>
                              </p:par>
                            </p:childTnLst>
                          </p:cTn>
                        </p:par>
                      </p:childTnLst>
                    </p:cTn>
                  </p:par>
                  <p:par>
                    <p:cTn id="217" nodeType="clickEffect" fill="hold">
                      <p:stCondLst>
                        <p:cond delay="indefinite"/>
                      </p:stCondLst>
                      <p:childTnLst>
                        <p:par>
                          <p:cTn id="218" nodeType="withEffect" fill="hold">
                            <p:stCondLst>
                              <p:cond delay="0"/>
                            </p:stCondLst>
                            <p:childTnLst>
                              <p:par>
                                <p:cTn id="219" nodeType="clickEffect" fill="hold" presetClass="entr" presetID="1">
                                  <p:stCondLst>
                                    <p:cond delay="0"/>
                                  </p:stCondLst>
                                  <p:childTnLst>
                                    <p:set>
                                      <p:cBhvr>
                                        <p:cTn id="220" dur="1" fill="hold">
                                          <p:stCondLst>
                                            <p:cond delay="0"/>
                                          </p:stCondLst>
                                        </p:cTn>
                                        <p:tgtEl>
                                          <p:spTgt spid="59">
                                            <p:txEl>
                                              <p:pRg st="5" end="5"/>
                                            </p:txEl>
                                          </p:spTgt>
                                        </p:tgtEl>
                                        <p:attrNameLst>
                                          <p:attrName>style.visibility</p:attrName>
                                        </p:attrNameLst>
                                      </p:cBhvr>
                                      <p:to>
                                        <p:strVal val="visible"/>
                                      </p:to>
                                    </p:set>
                                  </p:childTnLst>
                                </p:cTn>
                              </p:par>
                            </p:childTnLst>
                          </p:cTn>
                        </p:par>
                      </p:childTnLst>
                    </p:cTn>
                  </p:par>
                  <p:par>
                    <p:cTn id="221" nodeType="clickEffect" fill="hold">
                      <p:stCondLst>
                        <p:cond delay="indefinite"/>
                      </p:stCondLst>
                      <p:childTnLst>
                        <p:par>
                          <p:cTn id="222" nodeType="withEffect" fill="hold">
                            <p:stCondLst>
                              <p:cond delay="0"/>
                            </p:stCondLst>
                            <p:childTnLst>
                              <p:par>
                                <p:cTn id="223" nodeType="clickEffect" fill="hold" presetClass="entr" presetID="1">
                                  <p:stCondLst>
                                    <p:cond delay="0"/>
                                  </p:stCondLst>
                                  <p:childTnLst>
                                    <p:set>
                                      <p:cBhvr>
                                        <p:cTn id="224" dur="1" fill="hold">
                                          <p:stCondLst>
                                            <p:cond delay="0"/>
                                          </p:stCondLst>
                                        </p:cTn>
                                        <p:tgtEl>
                                          <p:spTgt spid="59">
                                            <p:txEl>
                                              <p:pRg st="6" end="6"/>
                                            </p:txEl>
                                          </p:spTgt>
                                        </p:tgtEl>
                                        <p:attrNameLst>
                                          <p:attrName>style.visibility</p:attrName>
                                        </p:attrNameLst>
                                      </p:cBhvr>
                                      <p:to>
                                        <p:strVal val="visible"/>
                                      </p:to>
                                    </p:set>
                                  </p:childTnLst>
                                </p:cTn>
                              </p:par>
                            </p:childTnLst>
                          </p:cTn>
                        </p:par>
                      </p:childTnLst>
                    </p:cTn>
                  </p:par>
                  <p:par>
                    <p:cTn id="225" nodeType="clickEffect" fill="hold">
                      <p:stCondLst>
                        <p:cond delay="indefinite"/>
                      </p:stCondLst>
                      <p:childTnLst>
                        <p:par>
                          <p:cTn id="226" nodeType="withEffect" fill="hold">
                            <p:stCondLst>
                              <p:cond delay="0"/>
                            </p:stCondLst>
                            <p:childTnLst>
                              <p:par>
                                <p:cTn id="227" nodeType="clickEffect" fill="hold" presetClass="entr" presetID="1">
                                  <p:stCondLst>
                                    <p:cond delay="0"/>
                                  </p:stCondLst>
                                  <p:childTnLst>
                                    <p:set>
                                      <p:cBhvr>
                                        <p:cTn id="228" dur="1" fill="hold">
                                          <p:stCondLst>
                                            <p:cond delay="0"/>
                                          </p:stCondLst>
                                        </p:cTn>
                                        <p:tgtEl>
                                          <p:spTgt spid="59">
                                            <p:txEl>
                                              <p:pRg st="7" end="7"/>
                                            </p:txEl>
                                          </p:spTgt>
                                        </p:tgtEl>
                                        <p:attrNameLst>
                                          <p:attrName>style.visibility</p:attrName>
                                        </p:attrNameLst>
                                      </p:cBhvr>
                                      <p:to>
                                        <p:strVal val="visible"/>
                                      </p:to>
                                    </p:set>
                                  </p:childTnLst>
                                </p:cTn>
                              </p:par>
                            </p:childTnLst>
                          </p:cTn>
                        </p:par>
                      </p:childTnLst>
                    </p:cTn>
                  </p:par>
                  <p:par>
                    <p:cTn id="229" nodeType="clickEffect" fill="hold">
                      <p:stCondLst>
                        <p:cond delay="indefinite"/>
                      </p:stCondLst>
                      <p:childTnLst>
                        <p:par>
                          <p:cTn id="230" nodeType="withEffect" fill="hold">
                            <p:stCondLst>
                              <p:cond delay="0"/>
                            </p:stCondLst>
                            <p:childTnLst>
                              <p:par>
                                <p:cTn id="231" nodeType="clickEffect" fill="hold" presetClass="entr" presetID="1">
                                  <p:stCondLst>
                                    <p:cond delay="0"/>
                                  </p:stCondLst>
                                  <p:childTnLst>
                                    <p:set>
                                      <p:cBhvr>
                                        <p:cTn id="232" dur="1" fill="hold">
                                          <p:stCondLst>
                                            <p:cond delay="0"/>
                                          </p:stCondLst>
                                        </p:cTn>
                                        <p:tgtEl>
                                          <p:spTgt spid="59">
                                            <p:txEl>
                                              <p:pRg st="8" end="8"/>
                                            </p:txEl>
                                          </p:spTgt>
                                        </p:tgtEl>
                                        <p:attrNameLst>
                                          <p:attrName>style.visibility</p:attrName>
                                        </p:attrNameLst>
                                      </p:cBhvr>
                                      <p:to>
                                        <p:strVal val="visible"/>
                                      </p:to>
                                    </p:set>
                                  </p:childTnLst>
                                </p:cTn>
                              </p:par>
                            </p:childTnLst>
                          </p:cTn>
                        </p:par>
                      </p:childTnLst>
                    </p:cTn>
                  </p:par>
                  <p:par>
                    <p:cTn id="233" nodeType="clickEffect" fill="hold">
                      <p:stCondLst>
                        <p:cond delay="indefinite"/>
                      </p:stCondLst>
                      <p:childTnLst>
                        <p:par>
                          <p:cTn id="234" nodeType="withEffect" fill="hold">
                            <p:stCondLst>
                              <p:cond delay="0"/>
                            </p:stCondLst>
                            <p:childTnLst>
                              <p:par>
                                <p:cTn id="235" nodeType="clickEffect" fill="hold" presetClass="entr" presetID="1">
                                  <p:stCondLst>
                                    <p:cond delay="0"/>
                                  </p:stCondLst>
                                  <p:childTnLst>
                                    <p:set>
                                      <p:cBhvr>
                                        <p:cTn id="236" dur="1" fill="hold">
                                          <p:stCondLst>
                                            <p:cond delay="0"/>
                                          </p:stCondLst>
                                        </p:cTn>
                                        <p:tgtEl>
                                          <p:spTgt spid="59">
                                            <p:txEl>
                                              <p:pRg st="9" end="9"/>
                                            </p:txEl>
                                          </p:spTgt>
                                        </p:tgtEl>
                                        <p:attrNameLst>
                                          <p:attrName>style.visibility</p:attrName>
                                        </p:attrNameLst>
                                      </p:cBhvr>
                                      <p:to>
                                        <p:strVal val="visible"/>
                                      </p:to>
                                    </p:set>
                                  </p:childTnLst>
                                </p:cTn>
                              </p:par>
                            </p:childTnLst>
                          </p:cTn>
                        </p:par>
                      </p:childTnLst>
                    </p:cTn>
                  </p:par>
                  <p:par>
                    <p:cTn id="237" nodeType="clickEffect" fill="hold">
                      <p:stCondLst>
                        <p:cond delay="indefinite"/>
                      </p:stCondLst>
                      <p:childTnLst>
                        <p:par>
                          <p:cTn id="238" nodeType="withEffect" fill="hold">
                            <p:stCondLst>
                              <p:cond delay="0"/>
                            </p:stCondLst>
                            <p:childTnLst>
                              <p:par>
                                <p:cTn id="239" nodeType="clickEffect" fill="hold" presetClass="entr" presetID="1">
                                  <p:stCondLst>
                                    <p:cond delay="0"/>
                                  </p:stCondLst>
                                  <p:childTnLst>
                                    <p:set>
                                      <p:cBhvr>
                                        <p:cTn id="240" dur="1" fill="hold">
                                          <p:stCondLst>
                                            <p:cond delay="0"/>
                                          </p:stCondLst>
                                        </p:cTn>
                                        <p:tgtEl>
                                          <p:spTgt spid="60">
                                            <p:txEl>
                                              <p:pRg st="0" end="0"/>
                                            </p:txEl>
                                          </p:spTgt>
                                        </p:tgtEl>
                                        <p:attrNameLst>
                                          <p:attrName>style.visibility</p:attrName>
                                        </p:attrNameLst>
                                      </p:cBhvr>
                                      <p:to>
                                        <p:strVal val="visible"/>
                                      </p:to>
                                    </p:set>
                                  </p:childTnLst>
                                </p:cTn>
                              </p:par>
                            </p:childTnLst>
                          </p:cTn>
                        </p:par>
                      </p:childTnLst>
                    </p:cTn>
                  </p:par>
                  <p:par>
                    <p:cTn id="241" nodeType="clickEffect" fill="hold">
                      <p:stCondLst>
                        <p:cond delay="indefinite"/>
                      </p:stCondLst>
                      <p:childTnLst>
                        <p:par>
                          <p:cTn id="242" nodeType="withEffect" fill="hold">
                            <p:stCondLst>
                              <p:cond delay="0"/>
                            </p:stCondLst>
                            <p:childTnLst>
                              <p:par>
                                <p:cTn id="243" nodeType="clickEffect" fill="hold" presetClass="entr" presetID="1">
                                  <p:stCondLst>
                                    <p:cond delay="0"/>
                                  </p:stCondLst>
                                  <p:childTnLst>
                                    <p:set>
                                      <p:cBhvr>
                                        <p:cTn id="244" dur="1" fill="hold">
                                          <p:stCondLst>
                                            <p:cond delay="0"/>
                                          </p:stCondLst>
                                        </p:cTn>
                                        <p:tgtEl>
                                          <p:spTgt spid="60">
                                            <p:txEl>
                                              <p:pRg st="1" end="1"/>
                                            </p:txEl>
                                          </p:spTgt>
                                        </p:tgtEl>
                                        <p:attrNameLst>
                                          <p:attrName>style.visibility</p:attrName>
                                        </p:attrNameLst>
                                      </p:cBhvr>
                                      <p:to>
                                        <p:strVal val="visible"/>
                                      </p:to>
                                    </p:set>
                                  </p:childTnLst>
                                </p:cTn>
                              </p:par>
                            </p:childTnLst>
                          </p:cTn>
                        </p:par>
                      </p:childTnLst>
                    </p:cTn>
                  </p:par>
                  <p:par>
                    <p:cTn id="245" nodeType="clickEffect" fill="hold">
                      <p:stCondLst>
                        <p:cond delay="indefinite"/>
                      </p:stCondLst>
                      <p:childTnLst>
                        <p:par>
                          <p:cTn id="246" nodeType="withEffect" fill="hold">
                            <p:stCondLst>
                              <p:cond delay="0"/>
                            </p:stCondLst>
                            <p:childTnLst>
                              <p:par>
                                <p:cTn id="247" nodeType="clickEffect" fill="hold" presetClass="entr" presetID="1">
                                  <p:stCondLst>
                                    <p:cond delay="0"/>
                                  </p:stCondLst>
                                  <p:childTnLst>
                                    <p:set>
                                      <p:cBhvr>
                                        <p:cTn id="248" dur="1" fill="hold">
                                          <p:stCondLst>
                                            <p:cond delay="0"/>
                                          </p:stCondLst>
                                        </p:cTn>
                                        <p:tgtEl>
                                          <p:spTgt spid="60">
                                            <p:txEl>
                                              <p:pRg st="2" end="2"/>
                                            </p:txEl>
                                          </p:spTgt>
                                        </p:tgtEl>
                                        <p:attrNameLst>
                                          <p:attrName>style.visibility</p:attrName>
                                        </p:attrNameLst>
                                      </p:cBhvr>
                                      <p:to>
                                        <p:strVal val="visible"/>
                                      </p:to>
                                    </p:set>
                                  </p:childTnLst>
                                </p:cTn>
                              </p:par>
                            </p:childTnLst>
                          </p:cTn>
                        </p:par>
                      </p:childTnLst>
                    </p:cTn>
                  </p:par>
                  <p:par>
                    <p:cTn id="249" nodeType="clickEffect" fill="hold">
                      <p:stCondLst>
                        <p:cond delay="indefinite"/>
                      </p:stCondLst>
                      <p:childTnLst>
                        <p:par>
                          <p:cTn id="250" nodeType="withEffect" fill="hold">
                            <p:stCondLst>
                              <p:cond delay="0"/>
                            </p:stCondLst>
                            <p:childTnLst>
                              <p:par>
                                <p:cTn id="251" nodeType="clickEffect" fill="hold" presetClass="entr" presetID="1">
                                  <p:stCondLst>
                                    <p:cond delay="0"/>
                                  </p:stCondLst>
                                  <p:childTnLst>
                                    <p:set>
                                      <p:cBhvr>
                                        <p:cTn id="252" dur="1" fill="hold">
                                          <p:stCondLst>
                                            <p:cond delay="0"/>
                                          </p:stCondLst>
                                        </p:cTn>
                                        <p:tgtEl>
                                          <p:spTgt spid="60">
                                            <p:txEl>
                                              <p:pRg st="3" end="3"/>
                                            </p:txEl>
                                          </p:spTgt>
                                        </p:tgtEl>
                                        <p:attrNameLst>
                                          <p:attrName>style.visibility</p:attrName>
                                        </p:attrNameLst>
                                      </p:cBhvr>
                                      <p:to>
                                        <p:strVal val="visible"/>
                                      </p:to>
                                    </p:set>
                                  </p:childTnLst>
                                </p:cTn>
                              </p:par>
                            </p:childTnLst>
                          </p:cTn>
                        </p:par>
                      </p:childTnLst>
                    </p:cTn>
                  </p:par>
                  <p:par>
                    <p:cTn id="253" nodeType="clickEffect" fill="hold">
                      <p:stCondLst>
                        <p:cond delay="indefinite"/>
                      </p:stCondLst>
                      <p:childTnLst>
                        <p:par>
                          <p:cTn id="254" nodeType="withEffect" fill="hold">
                            <p:stCondLst>
                              <p:cond delay="0"/>
                            </p:stCondLst>
                            <p:childTnLst>
                              <p:par>
                                <p:cTn id="255" nodeType="clickEffect" fill="hold" presetClass="entr" presetID="1">
                                  <p:stCondLst>
                                    <p:cond delay="0"/>
                                  </p:stCondLst>
                                  <p:childTnLst>
                                    <p:set>
                                      <p:cBhvr>
                                        <p:cTn id="256" dur="1" fill="hold">
                                          <p:stCondLst>
                                            <p:cond delay="0"/>
                                          </p:stCondLst>
                                        </p:cTn>
                                        <p:tgtEl>
                                          <p:spTgt spid="60">
                                            <p:txEl>
                                              <p:pRg st="4" end="4"/>
                                            </p:txEl>
                                          </p:spTgt>
                                        </p:tgtEl>
                                        <p:attrNameLst>
                                          <p:attrName>style.visibility</p:attrName>
                                        </p:attrNameLst>
                                      </p:cBhvr>
                                      <p:to>
                                        <p:strVal val="visible"/>
                                      </p:to>
                                    </p:set>
                                  </p:childTnLst>
                                </p:cTn>
                              </p:par>
                            </p:childTnLst>
                          </p:cTn>
                        </p:par>
                      </p:childTnLst>
                    </p:cTn>
                  </p:par>
                  <p:par>
                    <p:cTn id="257" nodeType="clickEffect" fill="hold">
                      <p:stCondLst>
                        <p:cond delay="indefinite"/>
                      </p:stCondLst>
                      <p:childTnLst>
                        <p:par>
                          <p:cTn id="258" nodeType="withEffect" fill="hold">
                            <p:stCondLst>
                              <p:cond delay="0"/>
                            </p:stCondLst>
                            <p:childTnLst>
                              <p:par>
                                <p:cTn id="259" nodeType="clickEffect" fill="hold" presetClass="entr" presetID="1">
                                  <p:stCondLst>
                                    <p:cond delay="0"/>
                                  </p:stCondLst>
                                  <p:childTnLst>
                                    <p:set>
                                      <p:cBhvr>
                                        <p:cTn id="260" dur="1" fill="hold">
                                          <p:stCondLst>
                                            <p:cond delay="0"/>
                                          </p:stCondLst>
                                        </p:cTn>
                                        <p:tgtEl>
                                          <p:spTgt spid="60">
                                            <p:txEl>
                                              <p:pRg st="5" end="5"/>
                                            </p:txEl>
                                          </p:spTgt>
                                        </p:tgtEl>
                                        <p:attrNameLst>
                                          <p:attrName>style.visibility</p:attrName>
                                        </p:attrNameLst>
                                      </p:cBhvr>
                                      <p:to>
                                        <p:strVal val="visible"/>
                                      </p:to>
                                    </p:set>
                                  </p:childTnLst>
                                </p:cTn>
                              </p:par>
                            </p:childTnLst>
                          </p:cTn>
                        </p:par>
                      </p:childTnLst>
                    </p:cTn>
                  </p:par>
                  <p:par>
                    <p:cTn id="261" nodeType="clickEffect" fill="hold">
                      <p:stCondLst>
                        <p:cond delay="indefinite"/>
                      </p:stCondLst>
                      <p:childTnLst>
                        <p:par>
                          <p:cTn id="262" nodeType="withEffect" fill="hold">
                            <p:stCondLst>
                              <p:cond delay="0"/>
                            </p:stCondLst>
                            <p:childTnLst>
                              <p:par>
                                <p:cTn id="263" nodeType="clickEffect" fill="hold" presetClass="entr" presetID="1">
                                  <p:stCondLst>
                                    <p:cond delay="0"/>
                                  </p:stCondLst>
                                  <p:childTnLst>
                                    <p:set>
                                      <p:cBhvr>
                                        <p:cTn id="264" dur="1" fill="hold">
                                          <p:stCondLst>
                                            <p:cond delay="0"/>
                                          </p:stCondLst>
                                        </p:cTn>
                                        <p:tgtEl>
                                          <p:spTgt spid="60">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Insertion Sort</a:t>
            </a:r>
            <a:endParaRPr b="1" lang="en-US" sz="4400" spc="-1" strike="noStrike">
              <a:solidFill>
                <a:srgbClr val="ffffff"/>
              </a:solidFill>
              <a:latin typeface="Tahoma"/>
            </a:endParaRPr>
          </a:p>
        </p:txBody>
      </p:sp>
      <p:sp>
        <p:nvSpPr>
          <p:cNvPr id="63"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implementation uses ArrayLists. This code has appeared on MC questions on the AP exam. </a:t>
            </a:r>
            <a:r>
              <a:rPr b="0" lang="en-US" sz="2200" spc="-1" strike="noStrike">
                <a:solidFill>
                  <a:srgbClr val="ff0000"/>
                </a:solidFill>
                <a:latin typeface="Tahoma"/>
              </a:rPr>
              <a:t>Understand it!</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void insertionSort(ArrayList&lt;Integer&gt; list){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000" spc="-1" strike="noStrike">
                <a:solidFill>
                  <a:srgbClr val="000000"/>
                </a:solidFill>
                <a:latin typeface="Courier New"/>
              </a:rPr>
              <a:t>for(int i = 1; i &lt; list.size(); i++){</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current = list.remove(i); </a:t>
            </a:r>
            <a:r>
              <a:rPr b="0" lang="en-US" sz="2000" spc="-1" strike="noStrike">
                <a:solidFill>
                  <a:srgbClr val="00b050"/>
                </a:solidFill>
                <a:latin typeface="Courier New"/>
              </a:rPr>
              <a:t>// removes &amp; returns</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index = i - 1;</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while(index &gt;= 0 &amp;&amp; current &lt; list.get(index))</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index--;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list.add(index+1, current);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65" dur="indefinite" restart="never" nodeType="tmRoot">
          <p:childTnLst>
            <p:seq>
              <p:cTn id="266" dur="indefinite" nodeType="mainSeq">
                <p:childTnLst>
                  <p:par>
                    <p:cTn id="267" nodeType="clickEffect" fill="hold">
                      <p:stCondLst>
                        <p:cond delay="indefinite"/>
                      </p:stCondLst>
                      <p:childTnLst>
                        <p:par>
                          <p:cTn id="268" nodeType="withEffect" fill="hold">
                            <p:stCondLst>
                              <p:cond delay="0"/>
                            </p:stCondLst>
                            <p:childTnLst>
                              <p:par>
                                <p:cTn id="269" nodeType="clickEffect" fill="hold" presetClass="entr" presetID="1">
                                  <p:stCondLst>
                                    <p:cond delay="0"/>
                                  </p:stCondLst>
                                  <p:childTnLst>
                                    <p:set>
                                      <p:cBhvr>
                                        <p:cTn id="270" dur="1" fill="hold">
                                          <p:stCondLst>
                                            <p:cond delay="0"/>
                                          </p:stCondLst>
                                        </p:cTn>
                                        <p:tgtEl>
                                          <p:spTgt spid="63">
                                            <p:txEl>
                                              <p:pRg st="3" end="3"/>
                                            </p:txEl>
                                          </p:spTgt>
                                        </p:tgtEl>
                                        <p:attrNameLst>
                                          <p:attrName>style.visibility</p:attrName>
                                        </p:attrNameLst>
                                      </p:cBhvr>
                                      <p:to>
                                        <p:strVal val="visible"/>
                                      </p:to>
                                    </p:set>
                                  </p:childTnLst>
                                </p:cTn>
                              </p:par>
                            </p:childTnLst>
                          </p:cTn>
                        </p:par>
                      </p:childTnLst>
                    </p:cTn>
                  </p:par>
                  <p:par>
                    <p:cTn id="271" nodeType="clickEffect" fill="hold">
                      <p:stCondLst>
                        <p:cond delay="indefinite"/>
                      </p:stCondLst>
                      <p:childTnLst>
                        <p:par>
                          <p:cTn id="272" nodeType="withEffect" fill="hold">
                            <p:stCondLst>
                              <p:cond delay="0"/>
                            </p:stCondLst>
                            <p:childTnLst>
                              <p:par>
                                <p:cTn id="273" nodeType="clickEffect" fill="hold" presetClass="entr" presetID="1">
                                  <p:stCondLst>
                                    <p:cond delay="0"/>
                                  </p:stCondLst>
                                  <p:childTnLst>
                                    <p:set>
                                      <p:cBhvr>
                                        <p:cTn id="274" dur="1" fill="hold">
                                          <p:stCondLst>
                                            <p:cond delay="0"/>
                                          </p:stCondLst>
                                        </p:cTn>
                                        <p:tgtEl>
                                          <p:spTgt spid="63">
                                            <p:txEl>
                                              <p:pRg st="4" end="4"/>
                                            </p:txEl>
                                          </p:spTgt>
                                        </p:tgtEl>
                                        <p:attrNameLst>
                                          <p:attrName>style.visibility</p:attrName>
                                        </p:attrNameLst>
                                      </p:cBhvr>
                                      <p:to>
                                        <p:strVal val="visible"/>
                                      </p:to>
                                    </p:set>
                                  </p:childTnLst>
                                </p:cTn>
                              </p:par>
                              <p:par>
                                <p:cTn id="275" nodeType="withEffect" fill="hold" presetClass="entr" presetID="1">
                                  <p:stCondLst>
                                    <p:cond delay="0"/>
                                  </p:stCondLst>
                                  <p:childTnLst>
                                    <p:set>
                                      <p:cBhvr>
                                        <p:cTn id="276" dur="1" fill="hold">
                                          <p:stCondLst>
                                            <p:cond delay="0"/>
                                          </p:stCondLst>
                                        </p:cTn>
                                        <p:tgtEl>
                                          <p:spTgt spid="63">
                                            <p:txEl>
                                              <p:pRg st="5" end="5"/>
                                            </p:txEl>
                                          </p:spTgt>
                                        </p:tgtEl>
                                        <p:attrNameLst>
                                          <p:attrName>style.visibility</p:attrName>
                                        </p:attrNameLst>
                                      </p:cBhvr>
                                      <p:to>
                                        <p:strVal val="visible"/>
                                      </p:to>
                                    </p:set>
                                  </p:childTnLst>
                                </p:cTn>
                              </p:par>
                            </p:childTnLst>
                          </p:cTn>
                        </p:par>
                      </p:childTnLst>
                    </p:cTn>
                  </p:par>
                  <p:par>
                    <p:cTn id="277" nodeType="clickEffect" fill="hold">
                      <p:stCondLst>
                        <p:cond delay="indefinite"/>
                      </p:stCondLst>
                      <p:childTnLst>
                        <p:par>
                          <p:cTn id="278" nodeType="withEffect" fill="hold">
                            <p:stCondLst>
                              <p:cond delay="0"/>
                            </p:stCondLst>
                            <p:childTnLst>
                              <p:par>
                                <p:cTn id="279" nodeType="clickEffect" fill="hold" presetClass="entr" presetID="1">
                                  <p:stCondLst>
                                    <p:cond delay="0"/>
                                  </p:stCondLst>
                                  <p:childTnLst>
                                    <p:set>
                                      <p:cBhvr>
                                        <p:cTn id="280" dur="1" fill="hold">
                                          <p:stCondLst>
                                            <p:cond delay="0"/>
                                          </p:stCondLst>
                                        </p:cTn>
                                        <p:tgtEl>
                                          <p:spTgt spid="63">
                                            <p:txEl>
                                              <p:pRg st="6" end="6"/>
                                            </p:txEl>
                                          </p:spTgt>
                                        </p:tgtEl>
                                        <p:attrNameLst>
                                          <p:attrName>style.visibility</p:attrName>
                                        </p:attrNameLst>
                                      </p:cBhvr>
                                      <p:to>
                                        <p:strVal val="visible"/>
                                      </p:to>
                                    </p:set>
                                  </p:childTnLst>
                                </p:cTn>
                              </p:par>
                              <p:par>
                                <p:cTn id="281" nodeType="withEffect" fill="hold" presetClass="entr" presetID="1">
                                  <p:stCondLst>
                                    <p:cond delay="0"/>
                                  </p:stCondLst>
                                  <p:childTnLst>
                                    <p:set>
                                      <p:cBhvr>
                                        <p:cTn id="282" dur="1" fill="hold">
                                          <p:stCondLst>
                                            <p:cond delay="0"/>
                                          </p:stCondLst>
                                        </p:cTn>
                                        <p:tgtEl>
                                          <p:spTgt spid="63">
                                            <p:txEl>
                                              <p:pRg st="7" end="7"/>
                                            </p:txEl>
                                          </p:spTgt>
                                        </p:tgtEl>
                                        <p:attrNameLst>
                                          <p:attrName>style.visibility</p:attrName>
                                        </p:attrNameLst>
                                      </p:cBhvr>
                                      <p:to>
                                        <p:strVal val="visible"/>
                                      </p:to>
                                    </p:set>
                                  </p:childTnLst>
                                </p:cTn>
                              </p:par>
                            </p:childTnLst>
                          </p:cTn>
                        </p:par>
                      </p:childTnLst>
                    </p:cTn>
                  </p:par>
                  <p:par>
                    <p:cTn id="283" nodeType="clickEffect" fill="hold">
                      <p:stCondLst>
                        <p:cond delay="indefinite"/>
                      </p:stCondLst>
                      <p:childTnLst>
                        <p:par>
                          <p:cTn id="284" nodeType="withEffect" fill="hold">
                            <p:stCondLst>
                              <p:cond delay="0"/>
                            </p:stCondLst>
                            <p:childTnLst>
                              <p:par>
                                <p:cTn id="285" nodeType="clickEffect" fill="hold" presetClass="entr" presetID="1">
                                  <p:stCondLst>
                                    <p:cond delay="0"/>
                                  </p:stCondLst>
                                  <p:childTnLst>
                                    <p:set>
                                      <p:cBhvr>
                                        <p:cTn id="286" dur="1" fill="hold">
                                          <p:stCondLst>
                                            <p:cond delay="0"/>
                                          </p:stCondLst>
                                        </p:cTn>
                                        <p:tgtEl>
                                          <p:spTgt spid="63">
                                            <p:txEl>
                                              <p:pRg st="8" end="8"/>
                                            </p:txEl>
                                          </p:spTgt>
                                        </p:tgtEl>
                                        <p:attrNameLst>
                                          <p:attrName>style.visibility</p:attrName>
                                        </p:attrNameLst>
                                      </p:cBhvr>
                                      <p:to>
                                        <p:strVal val="visible"/>
                                      </p:to>
                                    </p:set>
                                  </p:childTnLst>
                                </p:cTn>
                              </p:par>
                              <p:par>
                                <p:cTn id="287" nodeType="withEffect" fill="hold" presetClass="entr" presetID="1">
                                  <p:stCondLst>
                                    <p:cond delay="0"/>
                                  </p:stCondLst>
                                  <p:childTnLst>
                                    <p:set>
                                      <p:cBhvr>
                                        <p:cTn id="288" dur="1" fill="hold">
                                          <p:stCondLst>
                                            <p:cond delay="0"/>
                                          </p:stCondLst>
                                        </p:cTn>
                                        <p:tgtEl>
                                          <p:spTgt spid="63">
                                            <p:txEl>
                                              <p:pRg st="9" end="9"/>
                                            </p:txEl>
                                          </p:spTgt>
                                        </p:tgtEl>
                                        <p:attrNameLst>
                                          <p:attrName>style.visibility</p:attrName>
                                        </p:attrNameLst>
                                      </p:cBhvr>
                                      <p:to>
                                        <p:strVal val="visible"/>
                                      </p:to>
                                    </p:set>
                                  </p:childTnLst>
                                </p:cTn>
                              </p:par>
                              <p:par>
                                <p:cTn id="289" nodeType="withEffect" fill="hold" presetClass="entr" presetID="1">
                                  <p:stCondLst>
                                    <p:cond delay="0"/>
                                  </p:stCondLst>
                                  <p:childTnLst>
                                    <p:set>
                                      <p:cBhvr>
                                        <p:cTn id="290" dur="1" fill="hold">
                                          <p:stCondLst>
                                            <p:cond delay="0"/>
                                          </p:stCondLst>
                                        </p:cTn>
                                        <p:tgtEl>
                                          <p:spTgt spid="63">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Insertion Sort</a:t>
            </a:r>
            <a:endParaRPr b="1" lang="en-US" sz="4400" spc="-1" strike="noStrike">
              <a:solidFill>
                <a:srgbClr val="ffffff"/>
              </a:solidFill>
              <a:latin typeface="Tahoma"/>
            </a:endParaRPr>
          </a:p>
        </p:txBody>
      </p:sp>
      <p:sp>
        <p:nvSpPr>
          <p:cNvPr id="65" name="PlaceHolder 2"/>
          <p:cNvSpPr>
            <a:spLocks noGrp="1"/>
          </p:cNvSpPr>
          <p:nvPr>
            <p:ph/>
          </p:nvPr>
        </p:nvSpPr>
        <p:spPr>
          <a:xfrm>
            <a:off x="-360" y="1294920"/>
            <a:ext cx="8991720" cy="54104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This implementation uses arrays. This code has appeared on MC questions on the AP exam. </a:t>
            </a:r>
            <a:r>
              <a:rPr b="0" lang="en-US" sz="2200" spc="-1" strike="noStrike">
                <a:solidFill>
                  <a:srgbClr val="ff0000"/>
                </a:solidFill>
                <a:latin typeface="Tahoma"/>
              </a:rPr>
              <a:t>Understand it!</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public static void insertionSort(int[] elements){</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for (int j = 1; j &lt; elements.length; j++){</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int temp = elements[j];</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int possibleIndex = j;</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while (possibleIndex &gt; 0 &amp;&amp; temp &lt;  </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elements[possibleIndex - 1]){</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elements[possibleIndex] = elements[possibleIndex - 1];</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possibleIndex--;</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elements[possibleIndex] = temp;  </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endParaRPr b="0" lang="en-US" sz="1900" spc="-1" strike="noStrike">
              <a:solidFill>
                <a:srgbClr val="000000"/>
              </a:solidFill>
              <a:latin typeface="Tahoma"/>
            </a:endParaRPr>
          </a:p>
          <a:p>
            <a:pPr indent="0">
              <a:lnSpc>
                <a:spcPct val="100000"/>
              </a:lnSpc>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a:t>
            </a:r>
            <a:endParaRPr b="0" lang="en-US" sz="19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Insertion Sort</a:t>
            </a:r>
            <a:endParaRPr b="1" lang="en-US" sz="4400" spc="-1" strike="noStrike">
              <a:solidFill>
                <a:srgbClr val="ffffff"/>
              </a:solidFill>
              <a:latin typeface="Tahoma"/>
            </a:endParaRPr>
          </a:p>
        </p:txBody>
      </p:sp>
      <p:sp>
        <p:nvSpPr>
          <p:cNvPr id="67" name="PlaceHolder 2"/>
          <p:cNvSpPr>
            <a:spLocks noGrp="1"/>
          </p:cNvSpPr>
          <p:nvPr>
            <p:ph/>
          </p:nvPr>
        </p:nvSpPr>
        <p:spPr>
          <a:xfrm>
            <a:off x="151920" y="1143000"/>
            <a:ext cx="8991720" cy="5562720"/>
          </a:xfrm>
          <a:prstGeom prst="rect">
            <a:avLst/>
          </a:prstGeom>
          <a:noFill/>
          <a:ln w="0">
            <a:noFill/>
          </a:ln>
        </p:spPr>
        <p:txBody>
          <a:bodyPr lIns="91440" rIns="91440" tIns="45720" bIns="45720" anchor="t">
            <a:normAutofit fontScale="90381"/>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Some properties of insertion sort:</a:t>
            </a:r>
            <a:endParaRPr b="0" lang="en-US" sz="2200" spc="-1" strike="noStrike">
              <a:solidFill>
                <a:srgbClr val="000000"/>
              </a:solidFill>
              <a:latin typeface="Tahoma"/>
            </a:endParaRPr>
          </a:p>
          <a:p>
            <a:pPr>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For an array of </a:t>
            </a:r>
            <a:r>
              <a:rPr b="0" i="1" lang="en-US" sz="2200" spc="-1" strike="noStrike">
                <a:solidFill>
                  <a:srgbClr val="000000"/>
                </a:solidFill>
                <a:latin typeface="Tahoma"/>
              </a:rPr>
              <a:t>n </a:t>
            </a:r>
            <a:r>
              <a:rPr b="0" lang="en-US" sz="2200" spc="-1" strike="noStrike">
                <a:solidFill>
                  <a:srgbClr val="000000"/>
                </a:solidFill>
                <a:latin typeface="Tahoma"/>
              </a:rPr>
              <a:t>elements, the array is sorted after </a:t>
            </a:r>
            <a:r>
              <a:rPr b="0" i="1" lang="en-US" sz="2200" spc="-1" strike="noStrike">
                <a:solidFill>
                  <a:srgbClr val="000000"/>
                </a:solidFill>
                <a:latin typeface="Tahoma"/>
              </a:rPr>
              <a:t>n </a:t>
            </a:r>
            <a:r>
              <a:rPr b="0" lang="en-US" sz="2200" spc="-1" strike="noStrike">
                <a:solidFill>
                  <a:srgbClr val="000000"/>
                </a:solidFill>
                <a:latin typeface="Tahoma"/>
              </a:rPr>
              <a:t>− 1 passes.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2) After the </a:t>
            </a:r>
            <a:r>
              <a:rPr b="0" i="1" lang="en-US" sz="2200" spc="-1" strike="noStrike">
                <a:solidFill>
                  <a:srgbClr val="000000"/>
                </a:solidFill>
                <a:latin typeface="Tahoma"/>
              </a:rPr>
              <a:t>k</a:t>
            </a:r>
            <a:r>
              <a:rPr b="0" lang="en-US" sz="2200" spc="-1" strike="noStrike">
                <a:solidFill>
                  <a:srgbClr val="000000"/>
                </a:solidFill>
                <a:latin typeface="Tahoma"/>
              </a:rPr>
              <a:t>th pass, a[0], a[1], ..., a[k] are sorted with respect to each other but not necessarily in their final sorted positions.</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3) The worst case for insertion sort occurs if the array is initially sorted in reverse order, since this will lead to the maximum possible number of comparisons and moves.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4) The best case for insertion sort occurs if the array is already sorted in increasing order. In this case, each pass through the array will involve just one comparison, which will indicate that “it” is in its correct position with respect to the sorted list. Therefore, no elements will need to be moved.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Tahoma"/>
              </a:rPr>
              <a:t>Note: For selection sort, there is no worst or best case. Finding the smallest at each iteration requires traversing the array to the end.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The Complexity of An Algorithm</a:t>
            </a:r>
            <a:endParaRPr b="1" lang="en-US" sz="3400" spc="-1" strike="noStrike">
              <a:solidFill>
                <a:srgbClr val="ffffff"/>
              </a:solidFill>
              <a:latin typeface="Tahoma"/>
            </a:endParaRPr>
          </a:p>
        </p:txBody>
      </p:sp>
      <p:sp>
        <p:nvSpPr>
          <p:cNvPr id="6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a:t>
            </a:r>
            <a:r>
              <a:rPr b="1" lang="en-US" sz="2200" spc="-1" strike="noStrike">
                <a:solidFill>
                  <a:srgbClr val="000000"/>
                </a:solidFill>
                <a:latin typeface="Tahoma"/>
              </a:rPr>
              <a:t>complexity</a:t>
            </a:r>
            <a:r>
              <a:rPr b="0" lang="en-US" sz="2200" spc="-1" strike="noStrike">
                <a:solidFill>
                  <a:srgbClr val="000000"/>
                </a:solidFill>
                <a:latin typeface="Tahoma"/>
              </a:rPr>
              <a:t> of an algorithm is the amount of resources</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(elementary operations or loop iterations) required for running it.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(lower the complexity =  faster algorithm)</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complexity f(n) is defined in terms of the input size n. For</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 sorting an array should take more resources for larger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arrays.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We can approximate the complexity of simple algorithms by counting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number of iterations in the algorithm of the worst case scenario.  </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91" dur="indefinite" restart="never" nodeType="tmRoot">
          <p:childTnLst>
            <p:seq>
              <p:cTn id="292" dur="indefinite" nodeType="mainSeq">
                <p:childTnLst>
                  <p:par>
                    <p:cTn id="293" nodeType="clickEffect" fill="hold">
                      <p:stCondLst>
                        <p:cond delay="indefinite"/>
                      </p:stCondLst>
                      <p:childTnLst>
                        <p:par>
                          <p:cTn id="294" nodeType="withEffect" fill="hold">
                            <p:stCondLst>
                              <p:cond delay="0"/>
                            </p:stCondLst>
                            <p:childTnLst>
                              <p:par>
                                <p:cTn id="295" nodeType="clickEffect" fill="hold" presetClass="entr" presetID="1">
                                  <p:stCondLst>
                                    <p:cond delay="0"/>
                                  </p:stCondLst>
                                  <p:childTnLst>
                                    <p:set>
                                      <p:cBhvr>
                                        <p:cTn id="296" dur="1" fill="hold">
                                          <p:stCondLst>
                                            <p:cond delay="0"/>
                                          </p:stCondLst>
                                        </p:cTn>
                                        <p:tgtEl>
                                          <p:spTgt spid="69">
                                            <p:txEl>
                                              <p:pRg st="5" end="5"/>
                                            </p:txEl>
                                          </p:spTgt>
                                        </p:tgtEl>
                                        <p:attrNameLst>
                                          <p:attrName>style.visibility</p:attrName>
                                        </p:attrNameLst>
                                      </p:cBhvr>
                                      <p:to>
                                        <p:strVal val="visible"/>
                                      </p:to>
                                    </p:set>
                                  </p:childTnLst>
                                </p:cTn>
                              </p:par>
                              <p:par>
                                <p:cTn id="297" nodeType="withEffect" fill="hold" presetClass="entr" presetID="1">
                                  <p:stCondLst>
                                    <p:cond delay="0"/>
                                  </p:stCondLst>
                                  <p:childTnLst>
                                    <p:set>
                                      <p:cBhvr>
                                        <p:cTn id="298" dur="1" fill="hold">
                                          <p:stCondLst>
                                            <p:cond delay="0"/>
                                          </p:stCondLst>
                                        </p:cTn>
                                        <p:tgtEl>
                                          <p:spTgt spid="69">
                                            <p:txEl>
                                              <p:pRg st="6" end="6"/>
                                            </p:txEl>
                                          </p:spTgt>
                                        </p:tgtEl>
                                        <p:attrNameLst>
                                          <p:attrName>style.visibility</p:attrName>
                                        </p:attrNameLst>
                                      </p:cBhvr>
                                      <p:to>
                                        <p:strVal val="visible"/>
                                      </p:to>
                                    </p:set>
                                  </p:childTnLst>
                                </p:cTn>
                              </p:par>
                              <p:par>
                                <p:cTn id="299" nodeType="withEffect" fill="hold" presetClass="entr" presetID="1">
                                  <p:stCondLst>
                                    <p:cond delay="0"/>
                                  </p:stCondLst>
                                  <p:childTnLst>
                                    <p:set>
                                      <p:cBhvr>
                                        <p:cTn id="300" dur="1" fill="hold">
                                          <p:stCondLst>
                                            <p:cond delay="0"/>
                                          </p:stCondLst>
                                        </p:cTn>
                                        <p:tgtEl>
                                          <p:spTgt spid="69">
                                            <p:txEl>
                                              <p:pRg st="7" end="7"/>
                                            </p:txEl>
                                          </p:spTgt>
                                        </p:tgtEl>
                                        <p:attrNameLst>
                                          <p:attrName>style.visibility</p:attrName>
                                        </p:attrNameLst>
                                      </p:cBhvr>
                                      <p:to>
                                        <p:strVal val="visible"/>
                                      </p:to>
                                    </p:set>
                                  </p:childTnLst>
                                </p:cTn>
                              </p:par>
                            </p:childTnLst>
                          </p:cTn>
                        </p:par>
                      </p:childTnLst>
                    </p:cTn>
                  </p:par>
                  <p:par>
                    <p:cTn id="301" nodeType="clickEffect" fill="hold">
                      <p:stCondLst>
                        <p:cond delay="indefinite"/>
                      </p:stCondLst>
                      <p:childTnLst>
                        <p:par>
                          <p:cTn id="302" nodeType="withEffect" fill="hold">
                            <p:stCondLst>
                              <p:cond delay="0"/>
                            </p:stCondLst>
                            <p:childTnLst>
                              <p:par>
                                <p:cTn id="303" nodeType="clickEffect" fill="hold" presetClass="entr" presetID="1">
                                  <p:stCondLst>
                                    <p:cond delay="0"/>
                                  </p:stCondLst>
                                  <p:childTnLst>
                                    <p:set>
                                      <p:cBhvr>
                                        <p:cTn id="304" dur="1" fill="hold">
                                          <p:stCondLst>
                                            <p:cond delay="0"/>
                                          </p:stCondLst>
                                        </p:cTn>
                                        <p:tgtEl>
                                          <p:spTgt spid="69">
                                            <p:txEl>
                                              <p:pRg st="10" end="10"/>
                                            </p:txEl>
                                          </p:spTgt>
                                        </p:tgtEl>
                                        <p:attrNameLst>
                                          <p:attrName>style.visibility</p:attrName>
                                        </p:attrNameLst>
                                      </p:cBhvr>
                                      <p:to>
                                        <p:strVal val="visible"/>
                                      </p:to>
                                    </p:set>
                                  </p:childTnLst>
                                </p:cTn>
                              </p:par>
                              <p:par>
                                <p:cTn id="305" nodeType="withEffect" fill="hold" presetClass="entr" presetID="1">
                                  <p:stCondLst>
                                    <p:cond delay="0"/>
                                  </p:stCondLst>
                                  <p:childTnLst>
                                    <p:set>
                                      <p:cBhvr>
                                        <p:cTn id="306" dur="1" fill="hold">
                                          <p:stCondLst>
                                            <p:cond delay="0"/>
                                          </p:stCondLst>
                                        </p:cTn>
                                        <p:tgtEl>
                                          <p:spTgt spid="69">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Example 1</a:t>
            </a:r>
            <a:endParaRPr b="1" lang="en-US" sz="3400" spc="-1" strike="noStrike">
              <a:solidFill>
                <a:srgbClr val="ffffff"/>
              </a:solidFill>
              <a:latin typeface="Tahoma"/>
            </a:endParaRPr>
          </a:p>
        </p:txBody>
      </p:sp>
      <p:sp>
        <p:nvSpPr>
          <p:cNvPr id="7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How many times as a function of n does the computation x++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executed?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n; i++){</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n(linear function of n)</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 Sequential/Linear Search has complexity n.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07" dur="indefinite" restart="never" nodeType="tmRoot">
          <p:childTnLst>
            <p:seq>
              <p:cTn id="308" dur="indefinite" nodeType="mainSeq">
                <p:childTnLst>
                  <p:par>
                    <p:cTn id="309" nodeType="clickEffect" fill="hold">
                      <p:stCondLst>
                        <p:cond delay="indefinite"/>
                      </p:stCondLst>
                      <p:childTnLst>
                        <p:par>
                          <p:cTn id="310" nodeType="withEffect" fill="hold">
                            <p:stCondLst>
                              <p:cond delay="0"/>
                            </p:stCondLst>
                            <p:childTnLst>
                              <p:par>
                                <p:cTn id="311" nodeType="clickEffect" fill="hold" presetClass="entr" presetID="1">
                                  <p:stCondLst>
                                    <p:cond delay="0"/>
                                  </p:stCondLst>
                                  <p:childTnLst>
                                    <p:set>
                                      <p:cBhvr>
                                        <p:cTn id="312" dur="1" fill="hold">
                                          <p:stCondLst>
                                            <p:cond delay="0"/>
                                          </p:stCondLst>
                                        </p:cTn>
                                        <p:tgtEl>
                                          <p:spTgt spid="71">
                                            <p:txEl>
                                              <p:pRg st="10" end="10"/>
                                            </p:txEl>
                                          </p:spTgt>
                                        </p:tgtEl>
                                        <p:attrNameLst>
                                          <p:attrName>style.visibility</p:attrName>
                                        </p:attrNameLst>
                                      </p:cBhvr>
                                      <p:to>
                                        <p:strVal val="visible"/>
                                      </p:to>
                                    </p:set>
                                  </p:childTnLst>
                                </p:cTn>
                              </p:par>
                            </p:childTnLst>
                          </p:cTn>
                        </p:par>
                      </p:childTnLst>
                    </p:cTn>
                  </p:par>
                  <p:par>
                    <p:cTn id="313" nodeType="clickEffect" fill="hold">
                      <p:stCondLst>
                        <p:cond delay="indefinite"/>
                      </p:stCondLst>
                      <p:childTnLst>
                        <p:par>
                          <p:cTn id="314" nodeType="withEffect" fill="hold">
                            <p:stCondLst>
                              <p:cond delay="0"/>
                            </p:stCondLst>
                            <p:childTnLst>
                              <p:par>
                                <p:cTn id="315" nodeType="clickEffect" fill="hold" presetClass="entr" presetID="1">
                                  <p:stCondLst>
                                    <p:cond delay="0"/>
                                  </p:stCondLst>
                                  <p:childTnLst>
                                    <p:set>
                                      <p:cBhvr>
                                        <p:cTn id="316" dur="1" fill="hold">
                                          <p:stCondLst>
                                            <p:cond delay="0"/>
                                          </p:stCondLst>
                                        </p:cTn>
                                        <p:tgtEl>
                                          <p:spTgt spid="71">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Example 2</a:t>
            </a:r>
            <a:endParaRPr b="1" lang="en-US" sz="3400" spc="-1" strike="noStrike">
              <a:solidFill>
                <a:srgbClr val="ffffff"/>
              </a:solidFill>
              <a:latin typeface="Tahoma"/>
            </a:endParaRPr>
          </a:p>
        </p:txBody>
      </p:sp>
      <p:sp>
        <p:nvSpPr>
          <p:cNvPr id="7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How many times as a function of n does the computation x++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executed?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n; i++){</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j = 0; j &lt; n; j++){</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2n</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 Sequential Search</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17" dur="indefinite" restart="never" nodeType="tmRoot">
          <p:childTnLst>
            <p:seq>
              <p:cTn id="318" dur="indefinite" nodeType="mainSeq">
                <p:childTnLst>
                  <p:par>
                    <p:cTn id="319" nodeType="clickEffect" fill="hold">
                      <p:stCondLst>
                        <p:cond delay="indefinite"/>
                      </p:stCondLst>
                      <p:childTnLst>
                        <p:par>
                          <p:cTn id="320" nodeType="withEffect" fill="hold">
                            <p:stCondLst>
                              <p:cond delay="0"/>
                            </p:stCondLst>
                            <p:childTnLst>
                              <p:par>
                                <p:cTn id="321" nodeType="clickEffect" fill="hold" presetClass="entr" presetID="1">
                                  <p:stCondLst>
                                    <p:cond delay="0"/>
                                  </p:stCondLst>
                                  <p:childTnLst>
                                    <p:set>
                                      <p:cBhvr>
                                        <p:cTn id="322" dur="1" fill="hold">
                                          <p:stCondLst>
                                            <p:cond delay="0"/>
                                          </p:stCondLst>
                                        </p:cTn>
                                        <p:tgtEl>
                                          <p:spTgt spid="73">
                                            <p:txEl>
                                              <p:pRg st="14" end="14"/>
                                            </p:txEl>
                                          </p:spTgt>
                                        </p:tgtEl>
                                        <p:attrNameLst>
                                          <p:attrName>style.visibility</p:attrName>
                                        </p:attrNameLst>
                                      </p:cBhvr>
                                      <p:to>
                                        <p:strVal val="visible"/>
                                      </p:to>
                                    </p:set>
                                  </p:childTnLst>
                                </p:cTn>
                              </p:par>
                            </p:childTnLst>
                          </p:cTn>
                        </p:par>
                      </p:childTnLst>
                    </p:cTn>
                  </p:par>
                  <p:par>
                    <p:cTn id="323" nodeType="clickEffect" fill="hold">
                      <p:stCondLst>
                        <p:cond delay="indefinite"/>
                      </p:stCondLst>
                      <p:childTnLst>
                        <p:par>
                          <p:cTn id="324" nodeType="withEffect" fill="hold">
                            <p:stCondLst>
                              <p:cond delay="0"/>
                            </p:stCondLst>
                            <p:childTnLst>
                              <p:par>
                                <p:cTn id="325" nodeType="clickEffect" fill="hold" presetClass="entr" presetID="1">
                                  <p:stCondLst>
                                    <p:cond delay="0"/>
                                  </p:stCondLst>
                                  <p:childTnLst>
                                    <p:set>
                                      <p:cBhvr>
                                        <p:cTn id="326" dur="1" fill="hold">
                                          <p:stCondLst>
                                            <p:cond delay="0"/>
                                          </p:stCondLst>
                                        </p:cTn>
                                        <p:tgtEl>
                                          <p:spTgt spid="73">
                                            <p:txEl>
                                              <p:pRg st="15" end="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Example 3</a:t>
            </a:r>
            <a:endParaRPr b="1" lang="en-US" sz="3400" spc="-1" strike="noStrike">
              <a:solidFill>
                <a:srgbClr val="ffffff"/>
              </a:solidFill>
              <a:latin typeface="Tahoma"/>
            </a:endParaRPr>
          </a:p>
        </p:txBody>
      </p:sp>
      <p:sp>
        <p:nvSpPr>
          <p:cNvPr id="7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How many times as a function of n does the computation x++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executed?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0;</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 i &lt; n; i++){</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for(int j = 0; j &lt; n; j++){</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n^2</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 Selection and Insertion are both quadratic in complexity. </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27" dur="indefinite" restart="never" nodeType="tmRoot">
          <p:childTnLst>
            <p:seq>
              <p:cTn id="328" dur="indefinite" nodeType="mainSeq">
                <p:childTnLst>
                  <p:par>
                    <p:cTn id="329" nodeType="clickEffect" fill="hold">
                      <p:stCondLst>
                        <p:cond delay="indefinite"/>
                      </p:stCondLst>
                      <p:childTnLst>
                        <p:par>
                          <p:cTn id="330" nodeType="withEffect" fill="hold">
                            <p:stCondLst>
                              <p:cond delay="0"/>
                            </p:stCondLst>
                            <p:childTnLst>
                              <p:par>
                                <p:cTn id="331" nodeType="clickEffect" fill="hold" presetClass="entr" presetID="1">
                                  <p:stCondLst>
                                    <p:cond delay="0"/>
                                  </p:stCondLst>
                                  <p:childTnLst>
                                    <p:set>
                                      <p:cBhvr>
                                        <p:cTn id="332" dur="1" fill="hold">
                                          <p:stCondLst>
                                            <p:cond delay="0"/>
                                          </p:stCondLst>
                                        </p:cTn>
                                        <p:tgtEl>
                                          <p:spTgt spid="75">
                                            <p:txEl>
                                              <p:pRg st="13" end="13"/>
                                            </p:txEl>
                                          </p:spTgt>
                                        </p:tgtEl>
                                        <p:attrNameLst>
                                          <p:attrName>style.visibility</p:attrName>
                                        </p:attrNameLst>
                                      </p:cBhvr>
                                      <p:to>
                                        <p:strVal val="visible"/>
                                      </p:to>
                                    </p:set>
                                  </p:childTnLst>
                                </p:cTn>
                              </p:par>
                            </p:childTnLst>
                          </p:cTn>
                        </p:par>
                      </p:childTnLst>
                    </p:cTn>
                  </p:par>
                  <p:par>
                    <p:cTn id="333" nodeType="clickEffect" fill="hold">
                      <p:stCondLst>
                        <p:cond delay="indefinite"/>
                      </p:stCondLst>
                      <p:childTnLst>
                        <p:par>
                          <p:cTn id="334" nodeType="withEffect" fill="hold">
                            <p:stCondLst>
                              <p:cond delay="0"/>
                            </p:stCondLst>
                            <p:childTnLst>
                              <p:par>
                                <p:cTn id="335" nodeType="clickEffect" fill="hold" presetClass="entr" presetID="1">
                                  <p:stCondLst>
                                    <p:cond delay="0"/>
                                  </p:stCondLst>
                                  <p:childTnLst>
                                    <p:set>
                                      <p:cBhvr>
                                        <p:cTn id="336" dur="1" fill="hold">
                                          <p:stCondLst>
                                            <p:cond delay="0"/>
                                          </p:stCondLst>
                                        </p:cTn>
                                        <p:tgtEl>
                                          <p:spTgt spid="75">
                                            <p:txEl>
                                              <p:pRg st="15" end="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Sequential search</a:t>
            </a:r>
            <a:endParaRPr b="1" lang="en-US" sz="4400" spc="-1" strike="noStrike">
              <a:solidFill>
                <a:srgbClr val="ffffff"/>
              </a:solidFill>
              <a:latin typeface="Tahoma"/>
            </a:endParaRPr>
          </a:p>
        </p:txBody>
      </p:sp>
      <p:sp>
        <p:nvSpPr>
          <p:cNvPr id="18"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6628"/>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sequential search</a:t>
            </a:r>
            <a:r>
              <a:rPr b="0" lang="en-US" sz="2400" spc="-1" strike="noStrike">
                <a:solidFill>
                  <a:srgbClr val="000000"/>
                </a:solidFill>
                <a:latin typeface="Tahoma"/>
              </a:rPr>
              <a:t>: Locates a target value in an array/list by examining each element from start to finish. If found, return index of first occurrence. Otherwise, return -1.</a:t>
            </a:r>
            <a:endParaRPr b="0" lang="en-US" sz="2400" spc="-1" strike="noStrike">
              <a:solidFill>
                <a:srgbClr val="000000"/>
              </a:solidFill>
              <a:latin typeface="Tahoma"/>
            </a:endParaRPr>
          </a:p>
          <a:p>
            <a:pPr lvl="1" marL="625320" indent="0">
              <a:spcBef>
                <a:spcPts val="2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How many elements will it need to examine?</a:t>
            </a:r>
            <a:endParaRPr b="0" lang="en-US" sz="2000" spc="-1" strike="noStrike">
              <a:solidFill>
                <a:srgbClr val="000000"/>
              </a:solidFill>
              <a:latin typeface="Tahoma"/>
            </a:endParaRPr>
          </a:p>
          <a:p>
            <a:pPr lvl="1" marL="625320" indent="0">
              <a:spcBef>
                <a:spcPts val="2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 Searching the array below for the value </a:t>
            </a:r>
            <a:r>
              <a:rPr b="1" lang="en-US" sz="2000" spc="-1" strike="noStrike">
                <a:solidFill>
                  <a:srgbClr val="000000"/>
                </a:solidFill>
                <a:latin typeface="Tahoma"/>
              </a:rPr>
              <a:t>42</a:t>
            </a:r>
            <a:r>
              <a:rPr b="0" lang="en-US" sz="2000" spc="-1" strike="noStrike">
                <a:solidFill>
                  <a:srgbClr val="000000"/>
                </a:solidFill>
                <a:latin typeface="Tahoma"/>
              </a:rPr>
              <a:t>:</a:t>
            </a:r>
            <a:endParaRPr b="0" lang="en-US" sz="2000" spc="-1" strike="noStrike">
              <a:solidFill>
                <a:srgbClr val="000000"/>
              </a:solidFill>
              <a:latin typeface="Tahoma"/>
            </a:endParaRPr>
          </a:p>
          <a:p>
            <a:pPr lvl="1" marL="625320"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Notice that the array is sorted.  Could we take advantage of this?</a:t>
            </a:r>
            <a:endParaRPr b="0" lang="en-US" sz="2000" spc="-1" strike="noStrike">
              <a:solidFill>
                <a:srgbClr val="000000"/>
              </a:solidFill>
              <a:latin typeface="Tahoma"/>
            </a:endParaRPr>
          </a:p>
        </p:txBody>
      </p:sp>
      <p:graphicFrame>
        <p:nvGraphicFramePr>
          <p:cNvPr id="19" name=""/>
          <p:cNvGraphicFramePr/>
          <p:nvPr/>
        </p:nvGraphicFramePr>
        <p:xfrm>
          <a:off x="228600" y="3781440"/>
          <a:ext cx="8701200" cy="792000"/>
        </p:xfrm>
        <a:graphic>
          <a:graphicData uri="http://schemas.openxmlformats.org/drawingml/2006/table">
            <a:tbl>
              <a:tblPr/>
              <a:tblGrid>
                <a:gridCol w="782640"/>
                <a:gridCol w="460440"/>
                <a:gridCol w="414360"/>
                <a:gridCol w="460440"/>
                <a:gridCol w="460080"/>
                <a:gridCol w="460440"/>
                <a:gridCol w="460440"/>
                <a:gridCol w="460440"/>
                <a:gridCol w="460440"/>
                <a:gridCol w="460080"/>
                <a:gridCol w="460440"/>
                <a:gridCol w="460440"/>
                <a:gridCol w="460440"/>
                <a:gridCol w="460440"/>
                <a:gridCol w="460440"/>
                <a:gridCol w="460080"/>
                <a:gridCol w="460440"/>
                <a:gridCol w="598680"/>
              </a:tblGrid>
              <a:tr h="701640">
                <a:tc>
                  <a:txBody>
                    <a:bodyPr lIns="90000" rIns="90000" anchor="t">
                      <a:no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103</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grpSp>
        <p:nvGrpSpPr>
          <p:cNvPr id="20" name="Group 64"/>
          <p:cNvGrpSpPr/>
          <p:nvPr/>
        </p:nvGrpSpPr>
        <p:grpSpPr>
          <a:xfrm>
            <a:off x="981000" y="4572000"/>
            <a:ext cx="619200" cy="825480"/>
            <a:chOff x="981000" y="4572000"/>
            <a:chExt cx="619200" cy="825480"/>
          </a:xfrm>
        </p:grpSpPr>
        <p:sp>
          <p:nvSpPr>
            <p:cNvPr id="21" name="Text Box 65"/>
            <p:cNvSpPr/>
            <p:nvPr/>
          </p:nvSpPr>
          <p:spPr>
            <a:xfrm>
              <a:off x="981000" y="5029200"/>
              <a:ext cx="619200" cy="36828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i</a:t>
              </a:r>
              <a:endParaRPr b="0" lang="en-US" sz="1800" spc="-1" strike="noStrike">
                <a:solidFill>
                  <a:srgbClr val="000000"/>
                </a:solidFill>
                <a:latin typeface="Arial"/>
              </a:endParaRPr>
            </a:p>
          </p:txBody>
        </p:sp>
        <p:sp>
          <p:nvSpPr>
            <p:cNvPr id="22" name="Line 66"/>
            <p:cNvSpPr/>
            <p:nvPr/>
          </p:nvSpPr>
          <p:spPr>
            <a:xfrm flipV="1">
              <a:off x="1295280" y="4572000"/>
              <a:ext cx="0" cy="4572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path" presetID="63">
                                  <p:stCondLst>
                                    <p:cond delay="0"/>
                                  </p:stCondLst>
                                  <p:childTnLst>
                                    <p:animMotion origin="layout" path="M 3.33333E-006 -8.55887E-008 L 0.49166 -8.55887E-008 E">
                                      <p:cBhvr>
                                        <p:cTn id="6" dur="3000" fill="hold"/>
                                        <p:tgtEl>
                                          <p:spTgt spid="20"/>
                                        </p:tgtEl>
                                      </p:cBhvr>
                                    </p:animMotion>
                                  </p:childTnLst>
                                </p:cTn>
                              </p:par>
                            </p:childTnLst>
                          </p:cTn>
                        </p:par>
                      </p:childTnLst>
                    </p:cTn>
                  </p:par>
                  <p:par>
                    <p:cTn id="7" nodeType="clickEffect" fill="hold">
                      <p:stCondLst>
                        <p:cond delay="indefinite"/>
                      </p:stCondLst>
                      <p:childTnLst>
                        <p:par>
                          <p:cTn id="8" nodeType="withEffect" fill="hold">
                            <p:stCondLst>
                              <p:cond delay="0"/>
                            </p:stCondLst>
                            <p:childTnLst>
                              <p:par>
                                <p:cTn id="9" nodeType="clickEffect" fill="hold" presetClass="entr" presetID="10">
                                  <p:stCondLst>
                                    <p:cond delay="0"/>
                                  </p:stCondLst>
                                  <p:childTnLst>
                                    <p:set>
                                      <p:cBhvr>
                                        <p:cTn id="10" dur="1" fill="hold">
                                          <p:stCondLst>
                                            <p:cond delay="0"/>
                                          </p:stCondLst>
                                        </p:cTn>
                                        <p:tgtEl>
                                          <p:spTgt spid="18">
                                            <p:txEl>
                                              <p:pRg st="11" end="11"/>
                                            </p:txEl>
                                          </p:spTgt>
                                        </p:tgtEl>
                                        <p:attrNameLst>
                                          <p:attrName>style.visibility</p:attrName>
                                        </p:attrNameLst>
                                      </p:cBhvr>
                                      <p:to>
                                        <p:strVal val="visible"/>
                                      </p:to>
                                    </p:set>
                                    <p:animEffect filter="fade" transition="in">
                                      <p:cBhvr additive="repl">
                                        <p:cTn id="11" dur="1000"/>
                                        <p:tgtEl>
                                          <p:spTgt spid="18">
                                            <p:txEl>
                                              <p:pRg st="11" end="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Example 4</a:t>
            </a:r>
            <a:endParaRPr b="1" lang="en-US" sz="3400" spc="-1" strike="noStrike">
              <a:solidFill>
                <a:srgbClr val="ffffff"/>
              </a:solidFill>
              <a:latin typeface="Tahoma"/>
            </a:endParaRPr>
          </a:p>
        </p:txBody>
      </p:sp>
      <p:sp>
        <p:nvSpPr>
          <p:cNvPr id="77"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How many times as a function of n does the computation x++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executed? </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x = 1;</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while((int)(Math.pow(2, x)) &lt;= n){</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x++;</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Answer: log_2(n)</a:t>
            </a: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7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Example: Binary Search has complexity log_2(n). </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37" dur="indefinite" restart="never" nodeType="tmRoot">
          <p:childTnLst>
            <p:seq>
              <p:cTn id="338" dur="indefinite" nodeType="mainSeq">
                <p:childTnLst>
                  <p:par>
                    <p:cTn id="339" nodeType="clickEffect" fill="hold">
                      <p:stCondLst>
                        <p:cond delay="indefinite"/>
                      </p:stCondLst>
                      <p:childTnLst>
                        <p:par>
                          <p:cTn id="340" nodeType="withEffect" fill="hold">
                            <p:stCondLst>
                              <p:cond delay="0"/>
                            </p:stCondLst>
                            <p:childTnLst>
                              <p:par>
                                <p:cTn id="341" nodeType="clickEffect" fill="hold" presetClass="entr" presetID="1">
                                  <p:stCondLst>
                                    <p:cond delay="0"/>
                                  </p:stCondLst>
                                  <p:childTnLst>
                                    <p:set>
                                      <p:cBhvr>
                                        <p:cTn id="342" dur="1" fill="hold">
                                          <p:stCondLst>
                                            <p:cond delay="0"/>
                                          </p:stCondLst>
                                        </p:cTn>
                                        <p:tgtEl>
                                          <p:spTgt spid="77">
                                            <p:txEl>
                                              <p:pRg st="10" end="10"/>
                                            </p:txEl>
                                          </p:spTgt>
                                        </p:tgtEl>
                                        <p:attrNameLst>
                                          <p:attrName>style.visibility</p:attrName>
                                        </p:attrNameLst>
                                      </p:cBhvr>
                                      <p:to>
                                        <p:strVal val="visible"/>
                                      </p:to>
                                    </p:set>
                                  </p:childTnLst>
                                </p:cTn>
                              </p:par>
                            </p:childTnLst>
                          </p:cTn>
                        </p:par>
                      </p:childTnLst>
                    </p:cTn>
                  </p:par>
                  <p:par>
                    <p:cTn id="343" nodeType="clickEffect" fill="hold">
                      <p:stCondLst>
                        <p:cond delay="indefinite"/>
                      </p:stCondLst>
                      <p:childTnLst>
                        <p:par>
                          <p:cTn id="344" nodeType="withEffect" fill="hold">
                            <p:stCondLst>
                              <p:cond delay="0"/>
                            </p:stCondLst>
                            <p:childTnLst>
                              <p:par>
                                <p:cTn id="345" nodeType="clickEffect" fill="hold" presetClass="entr" presetID="1">
                                  <p:stCondLst>
                                    <p:cond delay="0"/>
                                  </p:stCondLst>
                                  <p:childTnLst>
                                    <p:set>
                                      <p:cBhvr>
                                        <p:cTn id="346" dur="1" fill="hold">
                                          <p:stCondLst>
                                            <p:cond delay="0"/>
                                          </p:stCondLst>
                                        </p:cTn>
                                        <p:tgtEl>
                                          <p:spTgt spid="77">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Complexity of Algorithms</a:t>
            </a:r>
            <a:endParaRPr b="1" lang="en-US" sz="3400" spc="-1" strike="noStrike">
              <a:solidFill>
                <a:srgbClr val="ffffff"/>
              </a:solidFill>
              <a:latin typeface="Tahoma"/>
            </a:endParaRPr>
          </a:p>
        </p:txBody>
      </p:sp>
      <p:pic>
        <p:nvPicPr>
          <p:cNvPr id="79" name="Content Placeholder 1" descr=""/>
          <p:cNvPicPr/>
          <p:nvPr/>
        </p:nvPicPr>
        <p:blipFill>
          <a:blip r:embed="rId1"/>
          <a:stretch/>
        </p:blipFill>
        <p:spPr>
          <a:xfrm>
            <a:off x="152280" y="1295280"/>
            <a:ext cx="8991720" cy="519444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Complexity of Algorithms</a:t>
            </a:r>
            <a:endParaRPr b="1" lang="en-US" sz="3400" spc="-1" strike="noStrike">
              <a:solidFill>
                <a:srgbClr val="ffffff"/>
              </a:solidFill>
              <a:latin typeface="Tahoma"/>
            </a:endParaRPr>
          </a:p>
        </p:txBody>
      </p:sp>
      <p:pic>
        <p:nvPicPr>
          <p:cNvPr id="81" name="Content Placeholder 1" descr=""/>
          <p:cNvPicPr/>
          <p:nvPr/>
        </p:nvPicPr>
        <p:blipFill>
          <a:blip r:embed="rId1"/>
          <a:stretch/>
        </p:blipFill>
        <p:spPr>
          <a:xfrm>
            <a:off x="152280" y="1295280"/>
            <a:ext cx="8991720" cy="519444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8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Write the following methods. </a:t>
            </a:r>
            <a:endParaRPr b="0" lang="en-US" sz="2000" spc="-1" strike="noStrike">
              <a:solidFill>
                <a:srgbClr val="000000"/>
              </a:solidFill>
              <a:latin typeface="Tahoma"/>
            </a:endParaRPr>
          </a:p>
          <a:p>
            <a:pPr marL="231840" indent="-23184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Reimplement sequentialSearch using an arraylist of Integers.</a:t>
            </a:r>
            <a:endParaRPr b="0" lang="en-US" sz="2000" spc="-1" strike="noStrike">
              <a:solidFill>
                <a:srgbClr val="000000"/>
              </a:solidFill>
              <a:latin typeface="Tahoma"/>
            </a:endParaRPr>
          </a:p>
          <a:p>
            <a:pPr marL="231840" indent="0">
              <a:lnSpc>
                <a:spcPct val="7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70000"/>
              </a:lnSpc>
              <a:spcBef>
                <a:spcPts val="499"/>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Write the insertion sort method using arrays instead of arraylist. </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Sequential search</a:t>
            </a:r>
            <a:endParaRPr b="1" lang="en-US" sz="4400" spc="-1" strike="noStrike">
              <a:solidFill>
                <a:srgbClr val="ffffff"/>
              </a:solidFill>
              <a:latin typeface="Tahoma"/>
            </a:endParaRPr>
          </a:p>
        </p:txBody>
      </p:sp>
      <p:sp>
        <p:nvSpPr>
          <p:cNvPr id="2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Implement sequential search using arrays which returns the index of the target or -1 if it is not found.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int sequentialSearch(int[] array, int target){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for(int i = 0; i &lt; array.length; i++){</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if(array[i] == target)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return i;</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b050"/>
                </a:solidFill>
                <a:latin typeface="Courier New"/>
              </a:rPr>
              <a:t>	</a:t>
            </a:r>
            <a:r>
              <a:rPr b="0" lang="en-US" sz="2000" spc="-1" strike="noStrike">
                <a:solidFill>
                  <a:srgbClr val="00b050"/>
                </a:solidFill>
                <a:latin typeface="Courier New"/>
              </a:rPr>
              <a:t>// target not in array</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-1;</a:t>
            </a:r>
            <a:endParaRPr b="0" lang="en-US" sz="20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2" dur="indefinite" restart="never" nodeType="tmRoot">
          <p:childTnLst>
            <p:seq>
              <p:cTn id="13" dur="indefinite" nodeType="mainSeq">
                <p:childTnLst>
                  <p:par>
                    <p:cTn id="14" nodeType="clickEffect" fill="hold">
                      <p:stCondLst>
                        <p:cond delay="indefinite"/>
                      </p:stCondLst>
                      <p:childTnLst>
                        <p:par>
                          <p:cTn id="15" nodeType="withEffect" fill="hold">
                            <p:stCondLst>
                              <p:cond delay="0"/>
                            </p:stCondLst>
                            <p:childTnLst>
                              <p:par>
                                <p:cTn id="16" nodeType="clickEffect" fill="hold" presetClass="entr" presetID="1">
                                  <p:stCondLst>
                                    <p:cond delay="0"/>
                                  </p:stCondLst>
                                  <p:childTnLst>
                                    <p:set>
                                      <p:cBhvr>
                                        <p:cTn id="17"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8" nodeType="clickEffect" fill="hold">
                      <p:stCondLst>
                        <p:cond delay="indefinite"/>
                      </p:stCondLst>
                      <p:childTnLst>
                        <p:par>
                          <p:cTn id="19" nodeType="withEffect" fill="hold">
                            <p:stCondLst>
                              <p:cond delay="0"/>
                            </p:stCondLst>
                            <p:childTnLst>
                              <p:par>
                                <p:cTn id="20" nodeType="clickEffect" fill="hold" presetClass="entr" presetID="1">
                                  <p:stCondLst>
                                    <p:cond delay="0"/>
                                  </p:stCondLst>
                                  <p:childTnLst>
                                    <p:set>
                                      <p:cBhvr>
                                        <p:cTn id="21"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22" nodeType="clickEffect" fill="hold">
                      <p:stCondLst>
                        <p:cond delay="indefinite"/>
                      </p:stCondLst>
                      <p:childTnLst>
                        <p:par>
                          <p:cTn id="23" nodeType="withEffect" fill="hold">
                            <p:stCondLst>
                              <p:cond delay="0"/>
                            </p:stCondLst>
                            <p:childTnLst>
                              <p:par>
                                <p:cTn id="24" nodeType="clickEffect" fill="hold" presetClass="entr" presetID="1">
                                  <p:stCondLst>
                                    <p:cond delay="0"/>
                                  </p:stCondLst>
                                  <p:childTnLst>
                                    <p:set>
                                      <p:cBhvr>
                                        <p:cTn id="25" dur="1" fill="hold">
                                          <p:stCondLst>
                                            <p:cond delay="0"/>
                                          </p:stCondLst>
                                        </p:cTn>
                                        <p:tgtEl>
                                          <p:spTgt spid="24">
                                            <p:txEl>
                                              <p:pRg st="6" end="6"/>
                                            </p:txEl>
                                          </p:spTgt>
                                        </p:tgtEl>
                                        <p:attrNameLst>
                                          <p:attrName>style.visibility</p:attrName>
                                        </p:attrNameLst>
                                      </p:cBhvr>
                                      <p:to>
                                        <p:strVal val="visible"/>
                                      </p:to>
                                    </p:set>
                                  </p:childTnLst>
                                </p:cTn>
                              </p:par>
                              <p:par>
                                <p:cTn id="26" nodeType="withEffect" fill="hold" presetClass="entr" presetID="1">
                                  <p:stCondLst>
                                    <p:cond delay="0"/>
                                  </p:stCondLst>
                                  <p:childTnLst>
                                    <p:set>
                                      <p:cBhvr>
                                        <p:cTn id="27" dur="1" fill="hold">
                                          <p:stCondLst>
                                            <p:cond delay="0"/>
                                          </p:stCondLst>
                                        </p:cTn>
                                        <p:tgtEl>
                                          <p:spTgt spid="24">
                                            <p:txEl>
                                              <p:pRg st="7" end="7"/>
                                            </p:txEl>
                                          </p:spTgt>
                                        </p:tgtEl>
                                        <p:attrNameLst>
                                          <p:attrName>style.visibility</p:attrName>
                                        </p:attrNameLst>
                                      </p:cBhvr>
                                      <p:to>
                                        <p:strVal val="visible"/>
                                      </p:to>
                                    </p:set>
                                  </p:childTnLst>
                                </p:cTn>
                              </p:par>
                            </p:childTnLst>
                          </p:cTn>
                        </p:par>
                      </p:childTnLst>
                    </p:cTn>
                  </p:par>
                  <p:par>
                    <p:cTn id="28" nodeType="clickEffect" fill="hold">
                      <p:stCondLst>
                        <p:cond delay="indefinite"/>
                      </p:stCondLst>
                      <p:childTnLst>
                        <p:par>
                          <p:cTn id="29" nodeType="withEffect" fill="hold">
                            <p:stCondLst>
                              <p:cond delay="0"/>
                            </p:stCondLst>
                            <p:childTnLst>
                              <p:par>
                                <p:cTn id="30" nodeType="clickEffect" fill="hold" presetClass="entr" presetID="1">
                                  <p:stCondLst>
                                    <p:cond delay="0"/>
                                  </p:stCondLst>
                                  <p:childTnLst>
                                    <p:set>
                                      <p:cBhvr>
                                        <p:cTn id="31" dur="1" fill="hold">
                                          <p:stCondLst>
                                            <p:cond delay="0"/>
                                          </p:stCondLst>
                                        </p:cTn>
                                        <p:tgtEl>
                                          <p:spTgt spid="24">
                                            <p:txEl>
                                              <p:pRg st="8" end="8"/>
                                            </p:txEl>
                                          </p:spTgt>
                                        </p:tgtEl>
                                        <p:attrNameLst>
                                          <p:attrName>style.visibility</p:attrName>
                                        </p:attrNameLst>
                                      </p:cBhvr>
                                      <p:to>
                                        <p:strVal val="visible"/>
                                      </p:to>
                                    </p:set>
                                  </p:childTnLst>
                                </p:cTn>
                              </p:par>
                            </p:childTnLst>
                          </p:cTn>
                        </p:par>
                      </p:childTnLst>
                    </p:cTn>
                  </p:par>
                  <p:par>
                    <p:cTn id="32" nodeType="clickEffect" fill="hold">
                      <p:stCondLst>
                        <p:cond delay="indefinite"/>
                      </p:stCondLst>
                      <p:childTnLst>
                        <p:par>
                          <p:cTn id="33" nodeType="withEffect" fill="hold">
                            <p:stCondLst>
                              <p:cond delay="0"/>
                            </p:stCondLst>
                            <p:childTnLst>
                              <p:par>
                                <p:cTn id="34" nodeType="clickEffect" fill="hold" presetClass="entr" presetID="1">
                                  <p:stCondLst>
                                    <p:cond delay="0"/>
                                  </p:stCondLst>
                                  <p:childTnLst>
                                    <p:set>
                                      <p:cBhvr>
                                        <p:cTn id="35" dur="1" fill="hold">
                                          <p:stCondLst>
                                            <p:cond delay="0"/>
                                          </p:stCondLst>
                                        </p:cTn>
                                        <p:tgtEl>
                                          <p:spTgt spid="24">
                                            <p:txEl>
                                              <p:pRg st="9" end="9"/>
                                            </p:txEl>
                                          </p:spTgt>
                                        </p:tgtEl>
                                        <p:attrNameLst>
                                          <p:attrName>style.visibility</p:attrName>
                                        </p:attrNameLst>
                                      </p:cBhvr>
                                      <p:to>
                                        <p:strVal val="visible"/>
                                      </p:to>
                                    </p:set>
                                  </p:childTnLst>
                                </p:cTn>
                              </p:par>
                              <p:par>
                                <p:cTn id="36" nodeType="withEffect" fill="hold" presetClass="entr" presetID="1">
                                  <p:stCondLst>
                                    <p:cond delay="0"/>
                                  </p:stCondLst>
                                  <p:childTnLst>
                                    <p:set>
                                      <p:cBhvr>
                                        <p:cTn id="37" dur="1" fill="hold">
                                          <p:stCondLst>
                                            <p:cond delay="0"/>
                                          </p:stCondLst>
                                        </p:cTn>
                                        <p:tgtEl>
                                          <p:spTgt spid="24">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Binary search (13.1)</a:t>
            </a:r>
            <a:endParaRPr b="1" lang="en-US" sz="4400" spc="-1" strike="noStrike">
              <a:solidFill>
                <a:srgbClr val="ffffff"/>
              </a:solidFill>
              <a:latin typeface="Tahoma"/>
            </a:endParaRPr>
          </a:p>
        </p:txBody>
      </p:sp>
      <p:sp>
        <p:nvSpPr>
          <p:cNvPr id="2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binary search</a:t>
            </a:r>
            <a:r>
              <a:rPr b="0" lang="en-US" sz="2400" spc="-1" strike="noStrike">
                <a:solidFill>
                  <a:srgbClr val="000000"/>
                </a:solidFill>
                <a:latin typeface="Tahoma"/>
              </a:rPr>
              <a:t>: Locates a target value in a </a:t>
            </a:r>
            <a:r>
              <a:rPr b="0" i="1" lang="en-US" sz="2400" spc="-1" strike="noStrike">
                <a:solidFill>
                  <a:srgbClr val="000000"/>
                </a:solidFill>
                <a:latin typeface="Tahoma"/>
              </a:rPr>
              <a:t>sorted </a:t>
            </a:r>
            <a:r>
              <a:rPr b="0" lang="en-US" sz="2400" spc="-1" strike="noStrike">
                <a:solidFill>
                  <a:srgbClr val="000000"/>
                </a:solidFill>
                <a:latin typeface="Tahoma"/>
              </a:rPr>
              <a:t> array/list by successively eliminating half of the array from consideration.</a:t>
            </a:r>
            <a:endParaRPr b="0" lang="en-US" sz="2400" spc="-1" strike="noStrike">
              <a:solidFill>
                <a:srgbClr val="000000"/>
              </a:solidFill>
              <a:latin typeface="Tahoma"/>
            </a:endParaRPr>
          </a:p>
          <a:p>
            <a:pPr lvl="1" marL="625320" indent="0">
              <a:spcBef>
                <a:spcPts val="2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How many elements will it need to examine?</a:t>
            </a:r>
            <a:endParaRPr b="0" lang="en-US" sz="2000" spc="-1" strike="noStrike">
              <a:solidFill>
                <a:srgbClr val="000000"/>
              </a:solidFill>
              <a:latin typeface="Tahoma"/>
            </a:endParaRPr>
          </a:p>
          <a:p>
            <a:pPr lvl="1" marL="625320" indent="0">
              <a:spcBef>
                <a:spcPts val="2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 Searching the array below for the value </a:t>
            </a:r>
            <a:r>
              <a:rPr b="1" lang="en-US" sz="2000" spc="-1" strike="noStrike">
                <a:solidFill>
                  <a:srgbClr val="000000"/>
                </a:solidFill>
                <a:latin typeface="Tahoma"/>
              </a:rPr>
              <a:t>42</a:t>
            </a:r>
            <a:r>
              <a:rPr b="0" lang="en-US" sz="2000" spc="-1" strike="noStrike">
                <a:solidFill>
                  <a:srgbClr val="000000"/>
                </a:solidFill>
                <a:latin typeface="Tahoma"/>
              </a:rPr>
              <a:t>:</a:t>
            </a:r>
            <a:endParaRPr b="0" lang="en-US" sz="2000" spc="-1" strike="noStrike">
              <a:solidFill>
                <a:srgbClr val="000000"/>
              </a:solidFill>
              <a:latin typeface="Tahoma"/>
            </a:endParaRPr>
          </a:p>
        </p:txBody>
      </p:sp>
      <p:graphicFrame>
        <p:nvGraphicFramePr>
          <p:cNvPr id="27" name=""/>
          <p:cNvGraphicFramePr/>
          <p:nvPr/>
        </p:nvGraphicFramePr>
        <p:xfrm>
          <a:off x="228600" y="3781440"/>
          <a:ext cx="8701200" cy="792000"/>
        </p:xfrm>
        <a:graphic>
          <a:graphicData uri="http://schemas.openxmlformats.org/drawingml/2006/table">
            <a:tbl>
              <a:tblPr/>
              <a:tblGrid>
                <a:gridCol w="782640"/>
                <a:gridCol w="460440"/>
                <a:gridCol w="414360"/>
                <a:gridCol w="460440"/>
                <a:gridCol w="460080"/>
                <a:gridCol w="460440"/>
                <a:gridCol w="460440"/>
                <a:gridCol w="460440"/>
                <a:gridCol w="460440"/>
                <a:gridCol w="460080"/>
                <a:gridCol w="460440"/>
                <a:gridCol w="460440"/>
                <a:gridCol w="460440"/>
                <a:gridCol w="460440"/>
                <a:gridCol w="460440"/>
                <a:gridCol w="460080"/>
                <a:gridCol w="460440"/>
                <a:gridCol w="598680"/>
              </a:tblGrid>
              <a:tr h="701640">
                <a:tc>
                  <a:txBody>
                    <a:bodyPr lIns="90000" rIns="90000" anchor="t">
                      <a:no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103</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grpSp>
        <p:nvGrpSpPr>
          <p:cNvPr id="28" name="Group 64"/>
          <p:cNvGrpSpPr/>
          <p:nvPr/>
        </p:nvGrpSpPr>
        <p:grpSpPr>
          <a:xfrm>
            <a:off x="981000" y="4572000"/>
            <a:ext cx="619200" cy="825480"/>
            <a:chOff x="981000" y="4572000"/>
            <a:chExt cx="619200" cy="825480"/>
          </a:xfrm>
        </p:grpSpPr>
        <p:sp>
          <p:nvSpPr>
            <p:cNvPr id="29" name="Text Box 65"/>
            <p:cNvSpPr/>
            <p:nvPr/>
          </p:nvSpPr>
          <p:spPr>
            <a:xfrm>
              <a:off x="981000" y="5029200"/>
              <a:ext cx="619200" cy="36828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min</a:t>
              </a:r>
              <a:endParaRPr b="0" lang="en-US" sz="1800" spc="-1" strike="noStrike">
                <a:solidFill>
                  <a:srgbClr val="000000"/>
                </a:solidFill>
                <a:latin typeface="Arial"/>
              </a:endParaRPr>
            </a:p>
          </p:txBody>
        </p:sp>
        <p:sp>
          <p:nvSpPr>
            <p:cNvPr id="30" name="Line 66"/>
            <p:cNvSpPr/>
            <p:nvPr/>
          </p:nvSpPr>
          <p:spPr>
            <a:xfrm flipV="1">
              <a:off x="1295280" y="4572000"/>
              <a:ext cx="0" cy="4572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nvGrpSpPr>
          <p:cNvPr id="31" name="Group 67"/>
          <p:cNvGrpSpPr/>
          <p:nvPr/>
        </p:nvGrpSpPr>
        <p:grpSpPr>
          <a:xfrm>
            <a:off x="4562640" y="4572000"/>
            <a:ext cx="618840" cy="825480"/>
            <a:chOff x="4562640" y="4572000"/>
            <a:chExt cx="618840" cy="825480"/>
          </a:xfrm>
        </p:grpSpPr>
        <p:sp>
          <p:nvSpPr>
            <p:cNvPr id="32" name="Text Box 68"/>
            <p:cNvSpPr/>
            <p:nvPr/>
          </p:nvSpPr>
          <p:spPr>
            <a:xfrm>
              <a:off x="4562640" y="5029200"/>
              <a:ext cx="618840" cy="36828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mid</a:t>
              </a:r>
              <a:endParaRPr b="0" lang="en-US" sz="1800" spc="-1" strike="noStrike">
                <a:solidFill>
                  <a:srgbClr val="000000"/>
                </a:solidFill>
                <a:latin typeface="Arial"/>
              </a:endParaRPr>
            </a:p>
          </p:txBody>
        </p:sp>
        <p:sp>
          <p:nvSpPr>
            <p:cNvPr id="33" name="Line 69"/>
            <p:cNvSpPr/>
            <p:nvPr/>
          </p:nvSpPr>
          <p:spPr>
            <a:xfrm flipV="1">
              <a:off x="4876560" y="4572000"/>
              <a:ext cx="0" cy="4572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nvGrpSpPr>
          <p:cNvPr id="34" name="Group 70"/>
          <p:cNvGrpSpPr/>
          <p:nvPr/>
        </p:nvGrpSpPr>
        <p:grpSpPr>
          <a:xfrm>
            <a:off x="8305920" y="4572000"/>
            <a:ext cx="618840" cy="1099800"/>
            <a:chOff x="8305920" y="4572000"/>
            <a:chExt cx="618840" cy="1099800"/>
          </a:xfrm>
        </p:grpSpPr>
        <p:sp>
          <p:nvSpPr>
            <p:cNvPr id="35" name="Text Box 71"/>
            <p:cNvSpPr/>
            <p:nvPr/>
          </p:nvSpPr>
          <p:spPr>
            <a:xfrm>
              <a:off x="8305920" y="5029200"/>
              <a:ext cx="618840" cy="642600"/>
            </a:xfrm>
            <a:prstGeom prst="rect">
              <a:avLst/>
            </a:prstGeom>
            <a:solidFill>
              <a:srgbClr val="ffffff"/>
            </a:solidFill>
            <a:ln w="9360">
              <a:solidFill>
                <a:srgbClr val="000000"/>
              </a:solidFill>
              <a:miter/>
            </a:ln>
          </p:spPr>
          <p:style>
            <a:lnRef idx="0"/>
            <a:fillRef idx="0"/>
            <a:effectRef idx="0"/>
            <a:fontRef idx="minor"/>
          </p:style>
          <p:txBody>
            <a:bodyPr lIns="90000" rIns="90000" tIns="46800" bIns="46800" anchor="t">
              <a:spAutoFit/>
            </a:bodyPr>
            <a:p>
              <a:pPr algn="ct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max</a:t>
              </a:r>
              <a:endParaRPr b="0" lang="en-US" sz="1800" spc="-1" strike="noStrike">
                <a:solidFill>
                  <a:srgbClr val="000000"/>
                </a:solidFill>
                <a:latin typeface="Arial"/>
              </a:endParaRPr>
            </a:p>
          </p:txBody>
        </p:sp>
        <p:sp>
          <p:nvSpPr>
            <p:cNvPr id="36" name="Line 72"/>
            <p:cNvSpPr/>
            <p:nvPr/>
          </p:nvSpPr>
          <p:spPr>
            <a:xfrm flipV="1">
              <a:off x="8619840" y="4572000"/>
              <a:ext cx="0" cy="4572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38" dur="indefinite" restart="never" nodeType="tmRoot">
          <p:childTnLst>
            <p:seq>
              <p:cTn id="39" dur="indefinite" nodeType="mainSeq">
                <p:childTnLst>
                  <p:par>
                    <p:cTn id="40" nodeType="clickEffect" fill="hold">
                      <p:stCondLst>
                        <p:cond delay="indefinite"/>
                      </p:stCondLst>
                      <p:childTnLst>
                        <p:par>
                          <p:cTn id="41" nodeType="withEffect" fill="hold">
                            <p:stCondLst>
                              <p:cond delay="0"/>
                            </p:stCondLst>
                            <p:childTnLst>
                              <p:par>
                                <p:cTn id="42" nodeType="clickEffect" fill="hold" presetClass="entr" presetID="10">
                                  <p:stCondLst>
                                    <p:cond delay="0"/>
                                  </p:stCondLst>
                                  <p:childTnLst>
                                    <p:set>
                                      <p:cBhvr>
                                        <p:cTn id="43" dur="1" fill="hold">
                                          <p:stCondLst>
                                            <p:cond delay="0"/>
                                          </p:stCondLst>
                                        </p:cTn>
                                        <p:tgtEl>
                                          <p:spTgt spid="28"/>
                                        </p:tgtEl>
                                        <p:attrNameLst>
                                          <p:attrName>style.visibility</p:attrName>
                                        </p:attrNameLst>
                                      </p:cBhvr>
                                      <p:to>
                                        <p:strVal val="visible"/>
                                      </p:to>
                                    </p:set>
                                    <p:animEffect filter="fade" transition="in">
                                      <p:cBhvr additive="repl">
                                        <p:cTn id="44" dur="1000"/>
                                        <p:tgtEl>
                                          <p:spTgt spid="28"/>
                                        </p:tgtEl>
                                      </p:cBhvr>
                                    </p:animEffect>
                                  </p:childTnLst>
                                </p:cTn>
                              </p:par>
                              <p:par>
                                <p:cTn id="45" nodeType="withEffect" fill="hold" presetClass="entr" presetID="10">
                                  <p:stCondLst>
                                    <p:cond delay="0"/>
                                  </p:stCondLst>
                                  <p:childTnLst>
                                    <p:set>
                                      <p:cBhvr>
                                        <p:cTn id="46" dur="1" fill="hold">
                                          <p:stCondLst>
                                            <p:cond delay="0"/>
                                          </p:stCondLst>
                                        </p:cTn>
                                        <p:tgtEl>
                                          <p:spTgt spid="31"/>
                                        </p:tgtEl>
                                        <p:attrNameLst>
                                          <p:attrName>style.visibility</p:attrName>
                                        </p:attrNameLst>
                                      </p:cBhvr>
                                      <p:to>
                                        <p:strVal val="visible"/>
                                      </p:to>
                                    </p:set>
                                    <p:animEffect filter="fade" transition="in">
                                      <p:cBhvr additive="repl">
                                        <p:cTn id="47" dur="1000"/>
                                        <p:tgtEl>
                                          <p:spTgt spid="31"/>
                                        </p:tgtEl>
                                      </p:cBhvr>
                                    </p:animEffect>
                                  </p:childTnLst>
                                </p:cTn>
                              </p:par>
                              <p:par>
                                <p:cTn id="48" nodeType="withEffect" fill="hold" presetClass="entr" presetID="10">
                                  <p:stCondLst>
                                    <p:cond delay="0"/>
                                  </p:stCondLst>
                                  <p:childTnLst>
                                    <p:set>
                                      <p:cBhvr>
                                        <p:cTn id="49" dur="1" fill="hold">
                                          <p:stCondLst>
                                            <p:cond delay="0"/>
                                          </p:stCondLst>
                                        </p:cTn>
                                        <p:tgtEl>
                                          <p:spTgt spid="34"/>
                                        </p:tgtEl>
                                        <p:attrNameLst>
                                          <p:attrName>style.visibility</p:attrName>
                                        </p:attrNameLst>
                                      </p:cBhvr>
                                      <p:to>
                                        <p:strVal val="visible"/>
                                      </p:to>
                                    </p:set>
                                    <p:animEffect filter="fade" transition="in">
                                      <p:cBhvr additive="repl">
                                        <p:cTn id="50" dur="1000"/>
                                        <p:tgtEl>
                                          <p:spTgt spid="34"/>
                                        </p:tgtEl>
                                      </p:cBhvr>
                                    </p:animEffect>
                                  </p:childTnLst>
                                </p:cTn>
                              </p:par>
                            </p:childTnLst>
                          </p:cTn>
                        </p:par>
                      </p:childTnLst>
                    </p:cTn>
                  </p:par>
                  <p:par>
                    <p:cTn id="51" nodeType="clickEffect" fill="hold">
                      <p:stCondLst>
                        <p:cond delay="indefinite"/>
                      </p:stCondLst>
                      <p:childTnLst>
                        <p:par>
                          <p:cTn id="52" nodeType="withEffect" fill="hold">
                            <p:stCondLst>
                              <p:cond delay="0"/>
                            </p:stCondLst>
                            <p:childTnLst>
                              <p:par>
                                <p:cTn id="53" nodeType="clickEffect" fill="hold" presetClass="path" presetID="63">
                                  <p:stCondLst>
                                    <p:cond delay="0"/>
                                  </p:stCondLst>
                                  <p:childTnLst>
                                    <p:animMotion origin="layout" path="M -2.5E-006 -8.55887E-008 L 0.20052 -8.55887E-008 E">
                                      <p:cBhvr>
                                        <p:cTn id="54" dur="2000" fill="hold"/>
                                        <p:tgtEl>
                                          <p:spTgt spid="31"/>
                                        </p:tgtEl>
                                      </p:cBhvr>
                                    </p:animMotion>
                                  </p:childTnLst>
                                </p:cTn>
                              </p:par>
                              <p:par>
                                <p:cTn id="55" nodeType="withEffect" fill="hold" presetClass="path" presetID="63">
                                  <p:stCondLst>
                                    <p:cond delay="0"/>
                                  </p:stCondLst>
                                  <p:childTnLst>
                                    <p:animMotion origin="layout" path="M 4.16667E-006 -8.55887E-008 L 0.44218 -8.55887E-008 E">
                                      <p:cBhvr>
                                        <p:cTn id="56" dur="2000" fill="hold"/>
                                        <p:tgtEl>
                                          <p:spTgt spid="28"/>
                                        </p:tgtEl>
                                      </p:cBhvr>
                                    </p:animMotion>
                                  </p:childTnLst>
                                </p:cTn>
                              </p:par>
                            </p:childTnLst>
                          </p:cTn>
                        </p:par>
                      </p:childTnLst>
                    </p:cTn>
                  </p:par>
                  <p:par>
                    <p:cTn id="57" nodeType="clickEffect" fill="hold">
                      <p:stCondLst>
                        <p:cond delay="indefinite"/>
                      </p:stCondLst>
                      <p:childTnLst>
                        <p:par>
                          <p:cTn id="58" nodeType="withEffect" fill="hold">
                            <p:stCondLst>
                              <p:cond delay="0"/>
                            </p:stCondLst>
                            <p:childTnLst>
                              <p:par>
                                <p:cTn id="59" nodeType="clickEffect" fill="hold" presetClass="path" presetID="35">
                                  <p:stCondLst>
                                    <p:cond delay="0"/>
                                  </p:stCondLst>
                                  <p:childTnLst>
                                    <p:animMotion origin="layout" path="M 0.20052 -8.55887E-008 L 0.10052 -8.55887E-008 E">
                                      <p:cBhvr>
                                        <p:cTn id="60" dur="2000" fill="hold"/>
                                        <p:tgtEl>
                                          <p:spTgt spid="31"/>
                                        </p:tgtEl>
                                      </p:cBhvr>
                                    </p:animMotion>
                                  </p:childTnLst>
                                </p:cTn>
                              </p:par>
                              <p:par>
                                <p:cTn id="61" nodeType="withEffect" fill="hold" presetClass="path" presetID="35">
                                  <p:stCondLst>
                                    <p:cond delay="0"/>
                                  </p:stCondLst>
                                  <p:childTnLst>
                                    <p:animMotion origin="layout" path="M 2.5E-006 -8.55887E-008 L -0.25886 -8.55887E-008 E">
                                      <p:cBhvr>
                                        <p:cTn id="62" dur="2000" fill="hold"/>
                                        <p:tgtEl>
                                          <p:spTgt spid="34"/>
                                        </p:tgtEl>
                                      </p:cBhvr>
                                    </p:animMotion>
                                  </p:childTnLst>
                                </p:cTn>
                              </p:par>
                            </p:childTnLst>
                          </p:cTn>
                        </p:par>
                      </p:childTnLst>
                    </p:cTn>
                  </p:par>
                  <p:par>
                    <p:cTn id="63" nodeType="clickEffect" fill="hold">
                      <p:stCondLst>
                        <p:cond delay="indefinite"/>
                      </p:stCondLst>
                      <p:childTnLst>
                        <p:par>
                          <p:cTn id="64" nodeType="withEffect" fill="hold">
                            <p:stCondLst>
                              <p:cond delay="0"/>
                            </p:stCondLst>
                            <p:childTnLst>
                              <p:par>
                                <p:cTn id="65" nodeType="clickEffect" fill="hold" presetClass="exit" presetID="10">
                                  <p:stCondLst>
                                    <p:cond delay="0"/>
                                  </p:stCondLst>
                                  <p:childTnLst>
                                    <p:animEffect filter="fade" transition="out">
                                      <p:cBhvr additive="repl">
                                        <p:cTn id="66" dur="1000"/>
                                        <p:tgtEl>
                                          <p:spTgt spid="28"/>
                                        </p:tgtEl>
                                      </p:cBhvr>
                                    </p:animEffect>
                                    <p:set>
                                      <p:cBhvr>
                                        <p:cTn id="67" dur="1" fill="hold">
                                          <p:stCondLst>
                                            <p:cond delay="999"/>
                                          </p:stCondLst>
                                        </p:cTn>
                                        <p:tgtEl>
                                          <p:spTgt spid="28"/>
                                        </p:tgtEl>
                                        <p:attrNameLst>
                                          <p:attrName>style.visibility</p:attrName>
                                        </p:attrNameLst>
                                      </p:cBhvr>
                                      <p:to>
                                        <p:strVal val="hidden"/>
                                      </p:to>
                                    </p:set>
                                  </p:childTnLst>
                                </p:cTn>
                              </p:par>
                              <p:par>
                                <p:cTn id="68" nodeType="withEffect" fill="hold" presetClass="exit" presetID="10">
                                  <p:stCondLst>
                                    <p:cond delay="0"/>
                                  </p:stCondLst>
                                  <p:childTnLst>
                                    <p:animEffect filter="fade" transition="out">
                                      <p:cBhvr additive="repl">
                                        <p:cTn id="69" dur="1000"/>
                                        <p:tgtEl>
                                          <p:spTgt spid="34"/>
                                        </p:tgtEl>
                                      </p:cBhvr>
                                    </p:animEffect>
                                    <p:set>
                                      <p:cBhvr>
                                        <p:cTn id="70" dur="1" fill="hold">
                                          <p:stCondLst>
                                            <p:cond delay="999"/>
                                          </p:stCondLst>
                                        </p:cTn>
                                        <p:tgtEl>
                                          <p:spTgt spid="3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Binary search</a:t>
            </a:r>
            <a:endParaRPr b="1" lang="en-US" sz="4400" spc="-1" strike="noStrike">
              <a:solidFill>
                <a:srgbClr val="ffffff"/>
              </a:solidFill>
              <a:latin typeface="Tahoma"/>
            </a:endParaRPr>
          </a:p>
        </p:txBody>
      </p:sp>
      <p:sp>
        <p:nvSpPr>
          <p:cNvPr id="38"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fontScale="90381" lnSpcReduction="10000"/>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Implement binary search using arrays. Assume that the array is sorted.</a:t>
            </a:r>
            <a:endParaRPr b="0" lang="en-US" sz="22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int binarySearch(int[] sortedArray, int target){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min = 0, max = sortedArray.length – 1;</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while (min &lt;= max)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mid = (min + max) / 2;</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if (sortedArray[mid] &lt; target)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min = mid + 1;</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else if (sortedArray[mid] &gt; target)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max = mid - 1;</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else if (sortedArray[mid] == target) </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mid;</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-1;</a:t>
            </a:r>
            <a:endParaRPr b="0" lang="en-US" sz="2000" spc="-1" strike="noStrike">
              <a:solidFill>
                <a:srgbClr val="000000"/>
              </a:solidFill>
              <a:latin typeface="Tahoma"/>
            </a:endParaRPr>
          </a:p>
          <a:p>
            <a:pPr indent="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71" dur="indefinite" restart="never" nodeType="tmRoot">
          <p:childTnLst>
            <p:seq>
              <p:cTn id="72" dur="indefinite" nodeType="mainSeq">
                <p:childTnLst>
                  <p:par>
                    <p:cTn id="73" nodeType="clickEffect" fill="hold">
                      <p:stCondLst>
                        <p:cond delay="indefinite"/>
                      </p:stCondLst>
                      <p:childTnLst>
                        <p:par>
                          <p:cTn id="74" nodeType="withEffect" fill="hold">
                            <p:stCondLst>
                              <p:cond delay="0"/>
                            </p:stCondLst>
                            <p:childTnLst>
                              <p:par>
                                <p:cTn id="75" nodeType="clickEffect" fill="hold" presetClass="entr" presetID="1">
                                  <p:stCondLst>
                                    <p:cond delay="0"/>
                                  </p:stCondLst>
                                  <p:childTnLst>
                                    <p:set>
                                      <p:cBhvr>
                                        <p:cTn id="76" dur="1" fill="hold">
                                          <p:stCondLst>
                                            <p:cond delay="0"/>
                                          </p:stCondLst>
                                        </p:cTn>
                                        <p:tgtEl>
                                          <p:spTgt spid="38">
                                            <p:txEl>
                                              <p:pRg st="4" end="4"/>
                                            </p:txEl>
                                          </p:spTgt>
                                        </p:tgtEl>
                                        <p:attrNameLst>
                                          <p:attrName>style.visibility</p:attrName>
                                        </p:attrNameLst>
                                      </p:cBhvr>
                                      <p:to>
                                        <p:strVal val="visible"/>
                                      </p:to>
                                    </p:set>
                                  </p:childTnLst>
                                </p:cTn>
                              </p:par>
                            </p:childTnLst>
                          </p:cTn>
                        </p:par>
                      </p:childTnLst>
                    </p:cTn>
                  </p:par>
                  <p:par>
                    <p:cTn id="77" nodeType="clickEffect" fill="hold">
                      <p:stCondLst>
                        <p:cond delay="indefinite"/>
                      </p:stCondLst>
                      <p:childTnLst>
                        <p:par>
                          <p:cTn id="78" nodeType="withEffect" fill="hold">
                            <p:stCondLst>
                              <p:cond delay="0"/>
                            </p:stCondLst>
                            <p:childTnLst>
                              <p:par>
                                <p:cTn id="79" nodeType="clickEffect" fill="hold" presetClass="entr" presetID="1">
                                  <p:stCondLst>
                                    <p:cond delay="0"/>
                                  </p:stCondLst>
                                  <p:childTnLst>
                                    <p:set>
                                      <p:cBhvr>
                                        <p:cTn id="80" dur="1" fill="hold">
                                          <p:stCondLst>
                                            <p:cond delay="0"/>
                                          </p:stCondLst>
                                        </p:cTn>
                                        <p:tgtEl>
                                          <p:spTgt spid="38">
                                            <p:txEl>
                                              <p:pRg st="5" end="5"/>
                                            </p:txEl>
                                          </p:spTgt>
                                        </p:tgtEl>
                                        <p:attrNameLst>
                                          <p:attrName>style.visibility</p:attrName>
                                        </p:attrNameLst>
                                      </p:cBhvr>
                                      <p:to>
                                        <p:strVal val="visible"/>
                                      </p:to>
                                    </p:set>
                                  </p:childTnLst>
                                </p:cTn>
                              </p:par>
                            </p:childTnLst>
                          </p:cTn>
                        </p:par>
                      </p:childTnLst>
                    </p:cTn>
                  </p:par>
                  <p:par>
                    <p:cTn id="81" nodeType="clickEffect" fill="hold">
                      <p:stCondLst>
                        <p:cond delay="indefinite"/>
                      </p:stCondLst>
                      <p:childTnLst>
                        <p:par>
                          <p:cTn id="82" nodeType="withEffect" fill="hold">
                            <p:stCondLst>
                              <p:cond delay="0"/>
                            </p:stCondLst>
                            <p:childTnLst>
                              <p:par>
                                <p:cTn id="83" nodeType="clickEffect" fill="hold" presetClass="entr" presetID="1">
                                  <p:stCondLst>
                                    <p:cond delay="0"/>
                                  </p:stCondLst>
                                  <p:childTnLst>
                                    <p:set>
                                      <p:cBhvr>
                                        <p:cTn id="84" dur="1" fill="hold">
                                          <p:stCondLst>
                                            <p:cond delay="0"/>
                                          </p:stCondLst>
                                        </p:cTn>
                                        <p:tgtEl>
                                          <p:spTgt spid="38">
                                            <p:txEl>
                                              <p:pRg st="6" end="6"/>
                                            </p:txEl>
                                          </p:spTgt>
                                        </p:tgtEl>
                                        <p:attrNameLst>
                                          <p:attrName>style.visibility</p:attrName>
                                        </p:attrNameLst>
                                      </p:cBhvr>
                                      <p:to>
                                        <p:strVal val="visible"/>
                                      </p:to>
                                    </p:set>
                                  </p:childTnLst>
                                </p:cTn>
                              </p:par>
                            </p:childTnLst>
                          </p:cTn>
                        </p:par>
                      </p:childTnLst>
                    </p:cTn>
                  </p:par>
                  <p:par>
                    <p:cTn id="85" nodeType="clickEffect" fill="hold">
                      <p:stCondLst>
                        <p:cond delay="indefinite"/>
                      </p:stCondLst>
                      <p:childTnLst>
                        <p:par>
                          <p:cTn id="86" nodeType="withEffect" fill="hold">
                            <p:stCondLst>
                              <p:cond delay="0"/>
                            </p:stCondLst>
                            <p:childTnLst>
                              <p:par>
                                <p:cTn id="87" nodeType="clickEffect" fill="hold" presetClass="entr" presetID="1">
                                  <p:stCondLst>
                                    <p:cond delay="0"/>
                                  </p:stCondLst>
                                  <p:childTnLst>
                                    <p:set>
                                      <p:cBhvr>
                                        <p:cTn id="88" dur="1" fill="hold">
                                          <p:stCondLst>
                                            <p:cond delay="0"/>
                                          </p:stCondLst>
                                        </p:cTn>
                                        <p:tgtEl>
                                          <p:spTgt spid="38">
                                            <p:txEl>
                                              <p:pRg st="7" end="7"/>
                                            </p:txEl>
                                          </p:spTgt>
                                        </p:tgtEl>
                                        <p:attrNameLst>
                                          <p:attrName>style.visibility</p:attrName>
                                        </p:attrNameLst>
                                      </p:cBhvr>
                                      <p:to>
                                        <p:strVal val="visible"/>
                                      </p:to>
                                    </p:set>
                                  </p:childTnLst>
                                </p:cTn>
                              </p:par>
                            </p:childTnLst>
                          </p:cTn>
                        </p:par>
                      </p:childTnLst>
                    </p:cTn>
                  </p:par>
                  <p:par>
                    <p:cTn id="89" nodeType="clickEffect" fill="hold">
                      <p:stCondLst>
                        <p:cond delay="indefinite"/>
                      </p:stCondLst>
                      <p:childTnLst>
                        <p:par>
                          <p:cTn id="90" nodeType="withEffect" fill="hold">
                            <p:stCondLst>
                              <p:cond delay="0"/>
                            </p:stCondLst>
                            <p:childTnLst>
                              <p:par>
                                <p:cTn id="91" nodeType="clickEffect" fill="hold" presetClass="entr" presetID="1">
                                  <p:stCondLst>
                                    <p:cond delay="0"/>
                                  </p:stCondLst>
                                  <p:childTnLst>
                                    <p:set>
                                      <p:cBhvr>
                                        <p:cTn id="92" dur="1" fill="hold">
                                          <p:stCondLst>
                                            <p:cond delay="0"/>
                                          </p:stCondLst>
                                        </p:cTn>
                                        <p:tgtEl>
                                          <p:spTgt spid="38">
                                            <p:txEl>
                                              <p:pRg st="8" end="8"/>
                                            </p:txEl>
                                          </p:spTgt>
                                        </p:tgtEl>
                                        <p:attrNameLst>
                                          <p:attrName>style.visibility</p:attrName>
                                        </p:attrNameLst>
                                      </p:cBhvr>
                                      <p:to>
                                        <p:strVal val="visible"/>
                                      </p:to>
                                    </p:set>
                                  </p:childTnLst>
                                </p:cTn>
                              </p:par>
                            </p:childTnLst>
                          </p:cTn>
                        </p:par>
                      </p:childTnLst>
                    </p:cTn>
                  </p:par>
                  <p:par>
                    <p:cTn id="93" nodeType="clickEffect" fill="hold">
                      <p:stCondLst>
                        <p:cond delay="indefinite"/>
                      </p:stCondLst>
                      <p:childTnLst>
                        <p:par>
                          <p:cTn id="94" nodeType="withEffect" fill="hold">
                            <p:stCondLst>
                              <p:cond delay="0"/>
                            </p:stCondLst>
                            <p:childTnLst>
                              <p:par>
                                <p:cTn id="95" nodeType="clickEffect" fill="hold" presetClass="entr" presetID="1">
                                  <p:stCondLst>
                                    <p:cond delay="0"/>
                                  </p:stCondLst>
                                  <p:childTnLst>
                                    <p:set>
                                      <p:cBhvr>
                                        <p:cTn id="96" dur="1" fill="hold">
                                          <p:stCondLst>
                                            <p:cond delay="0"/>
                                          </p:stCondLst>
                                        </p:cTn>
                                        <p:tgtEl>
                                          <p:spTgt spid="38">
                                            <p:txEl>
                                              <p:pRg st="9" end="9"/>
                                            </p:txEl>
                                          </p:spTgt>
                                        </p:tgtEl>
                                        <p:attrNameLst>
                                          <p:attrName>style.visibility</p:attrName>
                                        </p:attrNameLst>
                                      </p:cBhvr>
                                      <p:to>
                                        <p:strVal val="visible"/>
                                      </p:to>
                                    </p:set>
                                  </p:childTnLst>
                                </p:cTn>
                              </p:par>
                            </p:childTnLst>
                          </p:cTn>
                        </p:par>
                      </p:childTnLst>
                    </p:cTn>
                  </p:par>
                  <p:par>
                    <p:cTn id="97" nodeType="clickEffect" fill="hold">
                      <p:stCondLst>
                        <p:cond delay="indefinite"/>
                      </p:stCondLst>
                      <p:childTnLst>
                        <p:par>
                          <p:cTn id="98" nodeType="withEffect" fill="hold">
                            <p:stCondLst>
                              <p:cond delay="0"/>
                            </p:stCondLst>
                            <p:childTnLst>
                              <p:par>
                                <p:cTn id="99" nodeType="clickEffect" fill="hold" presetClass="entr" presetID="1">
                                  <p:stCondLst>
                                    <p:cond delay="0"/>
                                  </p:stCondLst>
                                  <p:childTnLst>
                                    <p:set>
                                      <p:cBhvr>
                                        <p:cTn id="100" dur="1" fill="hold">
                                          <p:stCondLst>
                                            <p:cond delay="0"/>
                                          </p:stCondLst>
                                        </p:cTn>
                                        <p:tgtEl>
                                          <p:spTgt spid="38">
                                            <p:txEl>
                                              <p:pRg st="10" end="10"/>
                                            </p:txEl>
                                          </p:spTgt>
                                        </p:tgtEl>
                                        <p:attrNameLst>
                                          <p:attrName>style.visibility</p:attrName>
                                        </p:attrNameLst>
                                      </p:cBhvr>
                                      <p:to>
                                        <p:strVal val="visible"/>
                                      </p:to>
                                    </p:set>
                                  </p:childTnLst>
                                </p:cTn>
                              </p:par>
                            </p:childTnLst>
                          </p:cTn>
                        </p:par>
                      </p:childTnLst>
                    </p:cTn>
                  </p:par>
                  <p:par>
                    <p:cTn id="101" nodeType="clickEffect" fill="hold">
                      <p:stCondLst>
                        <p:cond delay="indefinite"/>
                      </p:stCondLst>
                      <p:childTnLst>
                        <p:par>
                          <p:cTn id="102" nodeType="withEffect" fill="hold">
                            <p:stCondLst>
                              <p:cond delay="0"/>
                            </p:stCondLst>
                            <p:childTnLst>
                              <p:par>
                                <p:cTn id="103" nodeType="clickEffect" fill="hold" presetClass="entr" presetID="1">
                                  <p:stCondLst>
                                    <p:cond delay="0"/>
                                  </p:stCondLst>
                                  <p:childTnLst>
                                    <p:set>
                                      <p:cBhvr>
                                        <p:cTn id="104" dur="1" fill="hold">
                                          <p:stCondLst>
                                            <p:cond delay="0"/>
                                          </p:stCondLst>
                                        </p:cTn>
                                        <p:tgtEl>
                                          <p:spTgt spid="38">
                                            <p:txEl>
                                              <p:pRg st="11" end="11"/>
                                            </p:txEl>
                                          </p:spTgt>
                                        </p:tgtEl>
                                        <p:attrNameLst>
                                          <p:attrName>style.visibility</p:attrName>
                                        </p:attrNameLst>
                                      </p:cBhvr>
                                      <p:to>
                                        <p:strVal val="visible"/>
                                      </p:to>
                                    </p:set>
                                  </p:childTnLst>
                                </p:cTn>
                              </p:par>
                              <p:par>
                                <p:cTn id="105" nodeType="withEffect" fill="hold" presetClass="entr" presetID="1">
                                  <p:stCondLst>
                                    <p:cond delay="0"/>
                                  </p:stCondLst>
                                  <p:childTnLst>
                                    <p:set>
                                      <p:cBhvr>
                                        <p:cTn id="106" dur="1" fill="hold">
                                          <p:stCondLst>
                                            <p:cond delay="0"/>
                                          </p:stCondLst>
                                        </p:cTn>
                                        <p:tgtEl>
                                          <p:spTgt spid="38">
                                            <p:txEl>
                                              <p:pRg st="12" end="12"/>
                                            </p:txEl>
                                          </p:spTgt>
                                        </p:tgtEl>
                                        <p:attrNameLst>
                                          <p:attrName>style.visibility</p:attrName>
                                        </p:attrNameLst>
                                      </p:cBhvr>
                                      <p:to>
                                        <p:strVal val="visible"/>
                                      </p:to>
                                    </p:set>
                                  </p:childTnLst>
                                </p:cTn>
                              </p:par>
                            </p:childTnLst>
                          </p:cTn>
                        </p:par>
                      </p:childTnLst>
                    </p:cTn>
                  </p:par>
                  <p:par>
                    <p:cTn id="107" nodeType="clickEffect" fill="hold">
                      <p:stCondLst>
                        <p:cond delay="indefinite"/>
                      </p:stCondLst>
                      <p:childTnLst>
                        <p:par>
                          <p:cTn id="108" nodeType="withEffect" fill="hold">
                            <p:stCondLst>
                              <p:cond delay="0"/>
                            </p:stCondLst>
                            <p:childTnLst>
                              <p:par>
                                <p:cTn id="109" nodeType="clickEffect" fill="hold" presetClass="entr" presetID="1">
                                  <p:stCondLst>
                                    <p:cond delay="0"/>
                                  </p:stCondLst>
                                  <p:childTnLst>
                                    <p:set>
                                      <p:cBhvr>
                                        <p:cTn id="110" dur="1" fill="hold">
                                          <p:stCondLst>
                                            <p:cond delay="0"/>
                                          </p:stCondLst>
                                        </p:cTn>
                                        <p:tgtEl>
                                          <p:spTgt spid="38">
                                            <p:txEl>
                                              <p:pRg st="13" end="13"/>
                                            </p:txEl>
                                          </p:spTgt>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38">
                                            <p:txEl>
                                              <p:pRg st="14" end="1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Sorting</a:t>
            </a:r>
            <a:endParaRPr b="1" lang="en-US" sz="4400" spc="-1" strike="noStrike">
              <a:solidFill>
                <a:srgbClr val="ffffff"/>
              </a:solidFill>
              <a:latin typeface="Tahoma"/>
            </a:endParaRPr>
          </a:p>
        </p:txBody>
      </p:sp>
      <p:sp>
        <p:nvSpPr>
          <p:cNvPr id="40"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7878"/>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sorting</a:t>
            </a:r>
            <a:r>
              <a:rPr b="0" lang="en-US" sz="2400" spc="-1" strike="noStrike">
                <a:solidFill>
                  <a:srgbClr val="000000"/>
                </a:solidFill>
                <a:latin typeface="Tahoma"/>
              </a:rPr>
              <a:t>: Rearranging the values in an array or collection into a specific order (usually into their "natural ordering").</a:t>
            </a:r>
            <a:endParaRPr b="0" lang="en-US" sz="2400" spc="-1" strike="noStrike">
              <a:solidFill>
                <a:srgbClr val="000000"/>
              </a:solidFill>
              <a:latin typeface="Tahoma"/>
            </a:endParaRPr>
          </a:p>
          <a:p>
            <a:pPr lvl="1" marL="625320" indent="0">
              <a:spcBef>
                <a:spcPts val="2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one of the fundamental problems in computer science</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can be solved in many ways:</a:t>
            </a:r>
            <a:endParaRPr b="0" lang="en-US" sz="22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there are many sorting algorithms</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some are faster/slower than others</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some use more/less memory than others</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some work better with specific kinds of data</a:t>
            </a:r>
            <a:endParaRPr b="0" lang="en-US" sz="20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some can utilize multiple computers / processors, ...</a:t>
            </a:r>
            <a:endParaRPr b="0" lang="en-US" sz="20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200" spc="-1" strike="noStrike">
                <a:solidFill>
                  <a:srgbClr val="000000"/>
                </a:solidFill>
                <a:latin typeface="Tahoma"/>
              </a:rPr>
              <a:t>comparison-based sorting</a:t>
            </a:r>
            <a:r>
              <a:rPr b="0" lang="en-US" sz="2200" spc="-1" strike="noStrike">
                <a:solidFill>
                  <a:srgbClr val="000000"/>
                </a:solidFill>
                <a:latin typeface="Tahoma"/>
              </a:rPr>
              <a:t> : determining order by</a:t>
            </a:r>
            <a:br>
              <a:rPr sz="2200"/>
            </a:br>
            <a:r>
              <a:rPr b="0" lang="en-US" sz="2200" spc="-1" strike="noStrike">
                <a:solidFill>
                  <a:srgbClr val="000000"/>
                </a:solidFill>
                <a:latin typeface="Tahoma"/>
              </a:rPr>
              <a:t>comparing pairs of elements:</a:t>
            </a:r>
            <a:endParaRPr b="0" lang="en-US" sz="2200" spc="-1" strike="noStrike">
              <a:solidFill>
                <a:srgbClr val="000000"/>
              </a:solidFill>
              <a:latin typeface="Tahoma"/>
            </a:endParaRPr>
          </a:p>
          <a:p>
            <a:pPr lvl="2" marL="914400" indent="-174600">
              <a:lnSpc>
                <a:spcPct val="100000"/>
              </a:lnSpc>
              <a:spcBef>
                <a:spcPts val="499"/>
              </a:spcBef>
              <a:buClr>
                <a:srgbClr val="000000"/>
              </a:buClr>
              <a:buFont typeface="Courier New"/>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&lt;</a:t>
            </a:r>
            <a:r>
              <a:rPr b="0" lang="en-US" sz="2000" spc="-1" strike="noStrike">
                <a:solidFill>
                  <a:srgbClr val="000000"/>
                </a:solidFill>
                <a:latin typeface="Tahoma"/>
              </a:rPr>
              <a:t>, </a:t>
            </a:r>
            <a:r>
              <a:rPr b="0" lang="en-US" sz="2000" spc="-1" strike="noStrike">
                <a:solidFill>
                  <a:srgbClr val="000000"/>
                </a:solidFill>
                <a:latin typeface="Courier New"/>
              </a:rPr>
              <a:t>&gt;</a:t>
            </a:r>
            <a:r>
              <a:rPr b="0" lang="en-US" sz="2000" spc="-1" strike="noStrike">
                <a:solidFill>
                  <a:srgbClr val="000000"/>
                </a:solidFill>
                <a:latin typeface="Tahoma"/>
              </a:rPr>
              <a:t>, </a:t>
            </a:r>
            <a:r>
              <a:rPr b="0" lang="en-US" sz="2000" spc="-1" strike="noStrike">
                <a:solidFill>
                  <a:srgbClr val="000000"/>
                </a:solidFill>
                <a:latin typeface="Courier New"/>
              </a:rPr>
              <a:t>compareTo</a:t>
            </a:r>
            <a:r>
              <a:rPr b="0" lang="en-US" sz="2000" spc="-1" strike="noStrike">
                <a:solidFill>
                  <a:srgbClr val="000000"/>
                </a:solidFill>
                <a:latin typeface="Tahoma"/>
              </a:rPr>
              <a:t>, …</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13" dur="indefinite" restart="never" nodeType="tmRoot">
          <p:childTnLst>
            <p:seq>
              <p:cTn id="114" dur="indefinite" nodeType="mainSeq">
                <p:childTnLst>
                  <p:par>
                    <p:cTn id="115" nodeType="clickEffect" fill="hold">
                      <p:stCondLst>
                        <p:cond delay="indefinite"/>
                      </p:stCondLst>
                      <p:childTnLst>
                        <p:par>
                          <p:cTn id="116" nodeType="withEffect" fill="hold">
                            <p:stCondLst>
                              <p:cond delay="0"/>
                            </p:stCondLst>
                            <p:childTnLst>
                              <p:par>
                                <p:cTn id="117" nodeType="clickEffect" fill="hold" presetClass="entr" presetID="1">
                                  <p:stCondLst>
                                    <p:cond delay="0"/>
                                  </p:stCondLst>
                                  <p:childTnLst>
                                    <p:set>
                                      <p:cBhvr>
                                        <p:cTn id="118" dur="1" fill="hold">
                                          <p:stCondLst>
                                            <p:cond delay="0"/>
                                          </p:stCondLst>
                                        </p:cTn>
                                        <p:tgtEl>
                                          <p:spTgt spid="40">
                                            <p:txEl>
                                              <p:pRg st="3" end="3"/>
                                            </p:txEl>
                                          </p:spTgt>
                                        </p:tgtEl>
                                        <p:attrNameLst>
                                          <p:attrName>style.visibility</p:attrName>
                                        </p:attrNameLst>
                                      </p:cBhvr>
                                      <p:to>
                                        <p:strVal val="visible"/>
                                      </p:to>
                                    </p:set>
                                  </p:childTnLst>
                                </p:cTn>
                              </p:par>
                            </p:childTnLst>
                          </p:cTn>
                        </p:par>
                      </p:childTnLst>
                    </p:cTn>
                  </p:par>
                  <p:par>
                    <p:cTn id="119" nodeType="clickEffect" fill="hold">
                      <p:stCondLst>
                        <p:cond delay="indefinite"/>
                      </p:stCondLst>
                      <p:childTnLst>
                        <p:par>
                          <p:cTn id="120" nodeType="withEffect" fill="hold">
                            <p:stCondLst>
                              <p:cond delay="0"/>
                            </p:stCondLst>
                            <p:childTnLst>
                              <p:par>
                                <p:cTn id="121" nodeType="clickEffect" fill="hold" presetClass="entr" presetID="1">
                                  <p:stCondLst>
                                    <p:cond delay="0"/>
                                  </p:stCondLst>
                                  <p:childTnLst>
                                    <p:set>
                                      <p:cBhvr>
                                        <p:cTn id="122" dur="1" fill="hold">
                                          <p:stCondLst>
                                            <p:cond delay="0"/>
                                          </p:stCondLst>
                                        </p:cTn>
                                        <p:tgtEl>
                                          <p:spTgt spid="40">
                                            <p:txEl>
                                              <p:pRg st="4" end="4"/>
                                            </p:txEl>
                                          </p:spTgt>
                                        </p:tgtEl>
                                        <p:attrNameLst>
                                          <p:attrName>style.visibility</p:attrName>
                                        </p:attrNameLst>
                                      </p:cBhvr>
                                      <p:to>
                                        <p:strVal val="visible"/>
                                      </p:to>
                                    </p:set>
                                  </p:childTnLst>
                                </p:cTn>
                              </p:par>
                              <p:par>
                                <p:cTn id="123" nodeType="withEffect" fill="hold" presetClass="entr" presetID="1">
                                  <p:stCondLst>
                                    <p:cond delay="0"/>
                                  </p:stCondLst>
                                  <p:childTnLst>
                                    <p:set>
                                      <p:cBhvr>
                                        <p:cTn id="124" dur="1" fill="hold">
                                          <p:stCondLst>
                                            <p:cond delay="0"/>
                                          </p:stCondLst>
                                        </p:cTn>
                                        <p:tgtEl>
                                          <p:spTgt spid="40">
                                            <p:txEl>
                                              <p:pRg st="5" end="5"/>
                                            </p:txEl>
                                          </p:spTgt>
                                        </p:tgtEl>
                                        <p:attrNameLst>
                                          <p:attrName>style.visibility</p:attrName>
                                        </p:attrNameLst>
                                      </p:cBhvr>
                                      <p:to>
                                        <p:strVal val="visible"/>
                                      </p:to>
                                    </p:set>
                                  </p:childTnLst>
                                </p:cTn>
                              </p:par>
                            </p:childTnLst>
                          </p:cTn>
                        </p:par>
                      </p:childTnLst>
                    </p:cTn>
                  </p:par>
                  <p:par>
                    <p:cTn id="125" nodeType="clickEffect" fill="hold">
                      <p:stCondLst>
                        <p:cond delay="indefinite"/>
                      </p:stCondLst>
                      <p:childTnLst>
                        <p:par>
                          <p:cTn id="126" nodeType="withEffect" fill="hold">
                            <p:stCondLst>
                              <p:cond delay="0"/>
                            </p:stCondLst>
                            <p:childTnLst>
                              <p:par>
                                <p:cTn id="127" nodeType="clickEffect" fill="hold" presetClass="entr" presetID="1">
                                  <p:stCondLst>
                                    <p:cond delay="0"/>
                                  </p:stCondLst>
                                  <p:childTnLst>
                                    <p:set>
                                      <p:cBhvr>
                                        <p:cTn id="128" dur="1" fill="hold">
                                          <p:stCondLst>
                                            <p:cond delay="0"/>
                                          </p:stCondLst>
                                        </p:cTn>
                                        <p:tgtEl>
                                          <p:spTgt spid="40">
                                            <p:txEl>
                                              <p:pRg st="6" end="6"/>
                                            </p:txEl>
                                          </p:spTgt>
                                        </p:tgtEl>
                                        <p:attrNameLst>
                                          <p:attrName>style.visibility</p:attrName>
                                        </p:attrNameLst>
                                      </p:cBhvr>
                                      <p:to>
                                        <p:strVal val="visible"/>
                                      </p:to>
                                    </p:set>
                                  </p:childTnLst>
                                </p:cTn>
                              </p:par>
                              <p:par>
                                <p:cTn id="129" nodeType="withEffect" fill="hold" presetClass="entr" presetID="1">
                                  <p:stCondLst>
                                    <p:cond delay="0"/>
                                  </p:stCondLst>
                                  <p:childTnLst>
                                    <p:set>
                                      <p:cBhvr>
                                        <p:cTn id="130" dur="1" fill="hold">
                                          <p:stCondLst>
                                            <p:cond delay="0"/>
                                          </p:stCondLst>
                                        </p:cTn>
                                        <p:tgtEl>
                                          <p:spTgt spid="40">
                                            <p:txEl>
                                              <p:pRg st="7" end="7"/>
                                            </p:txEl>
                                          </p:spTgt>
                                        </p:tgtEl>
                                        <p:attrNameLst>
                                          <p:attrName>style.visibility</p:attrName>
                                        </p:attrNameLst>
                                      </p:cBhvr>
                                      <p:to>
                                        <p:strVal val="visible"/>
                                      </p:to>
                                    </p:set>
                                  </p:childTnLst>
                                </p:cTn>
                              </p:par>
                              <p:par>
                                <p:cTn id="131" nodeType="withEffect" fill="hold" presetClass="entr" presetID="1">
                                  <p:stCondLst>
                                    <p:cond delay="0"/>
                                  </p:stCondLst>
                                  <p:childTnLst>
                                    <p:set>
                                      <p:cBhvr>
                                        <p:cTn id="132" dur="1" fill="hold">
                                          <p:stCondLst>
                                            <p:cond delay="0"/>
                                          </p:stCondLst>
                                        </p:cTn>
                                        <p:tgtEl>
                                          <p:spTgt spid="40">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Sorting algorithms</a:t>
            </a:r>
            <a:endParaRPr b="1" lang="en-US" sz="4400" spc="-1" strike="noStrike">
              <a:solidFill>
                <a:srgbClr val="ffffff"/>
              </a:solidFill>
              <a:latin typeface="Tahoma"/>
            </a:endParaRPr>
          </a:p>
        </p:txBody>
      </p:sp>
      <p:sp>
        <p:nvSpPr>
          <p:cNvPr id="4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There are many sorting algorithms.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Wikipedia lists over 40 sorting algorithms. The following three sorting algorithm will be on the AP exam.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selection sort</a:t>
            </a:r>
            <a:r>
              <a:rPr b="0" lang="en-US" sz="2200" spc="-1" strike="noStrike">
                <a:solidFill>
                  <a:srgbClr val="000000"/>
                </a:solidFill>
                <a:latin typeface="Tahoma"/>
              </a:rPr>
              <a:t>: look for the smallest element, swap with first element. Look for the second smallest, swap with second element, etc…</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insertion sort</a:t>
            </a:r>
            <a:r>
              <a:rPr b="0" lang="en-US" sz="2200" spc="-1" strike="noStrike">
                <a:solidFill>
                  <a:srgbClr val="000000"/>
                </a:solidFill>
                <a:latin typeface="Tahoma"/>
              </a:rPr>
              <a:t>: build an increasingly large sorted front portion of array.</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merge sort</a:t>
            </a:r>
            <a:r>
              <a:rPr b="0" lang="en-US" sz="2200" spc="-1" strike="noStrike">
                <a:solidFill>
                  <a:srgbClr val="000000"/>
                </a:solidFill>
                <a:latin typeface="Tahoma"/>
              </a:rPr>
              <a:t>: recursively divide the array in half and sort it. Merge sort will be discussed in Unit 10.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33" dur="indefinite" restart="never" nodeType="tmRoot">
          <p:childTnLst>
            <p:seq>
              <p:cTn id="134" dur="indefinite" nodeType="mainSeq">
                <p:childTnLst>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42">
                                            <p:txEl>
                                              <p:pRg st="2" end="2"/>
                                            </p:txEl>
                                          </p:spTgt>
                                        </p:tgtEl>
                                        <p:attrNameLst>
                                          <p:attrName>style.visibility</p:attrName>
                                        </p:attrNameLst>
                                      </p:cBhvr>
                                      <p:to>
                                        <p:strVal val="visible"/>
                                      </p:to>
                                    </p:set>
                                  </p:childTnLst>
                                </p:cTn>
                              </p:par>
                            </p:childTnLst>
                          </p:cTn>
                        </p:par>
                      </p:childTnLst>
                    </p:cTn>
                  </p:par>
                  <p:par>
                    <p:cTn id="139" nodeType="clickEffect" fill="hold">
                      <p:stCondLst>
                        <p:cond delay="indefinite"/>
                      </p:stCondLst>
                      <p:childTnLst>
                        <p:par>
                          <p:cTn id="140" nodeType="withEffect" fill="hold">
                            <p:stCondLst>
                              <p:cond delay="0"/>
                            </p:stCondLst>
                            <p:childTnLst>
                              <p:par>
                                <p:cTn id="141" nodeType="clickEffect" fill="hold" presetClass="entr" presetID="1">
                                  <p:stCondLst>
                                    <p:cond delay="0"/>
                                  </p:stCondLst>
                                  <p:childTnLst>
                                    <p:set>
                                      <p:cBhvr>
                                        <p:cTn id="142" dur="1" fill="hold">
                                          <p:stCondLst>
                                            <p:cond delay="0"/>
                                          </p:stCondLst>
                                        </p:cTn>
                                        <p:tgtEl>
                                          <p:spTgt spid="42">
                                            <p:txEl>
                                              <p:pRg st="4" end="4"/>
                                            </p:txEl>
                                          </p:spTgt>
                                        </p:tgtEl>
                                        <p:attrNameLst>
                                          <p:attrName>style.visibility</p:attrName>
                                        </p:attrNameLst>
                                      </p:cBhvr>
                                      <p:to>
                                        <p:strVal val="visible"/>
                                      </p:to>
                                    </p:set>
                                  </p:childTnLst>
                                </p:cTn>
                              </p:par>
                              <p:par>
                                <p:cTn id="143" nodeType="withEffect" fill="hold" presetClass="entr" presetID="1">
                                  <p:stCondLst>
                                    <p:cond delay="0"/>
                                  </p:stCondLst>
                                  <p:childTnLst>
                                    <p:set>
                                      <p:cBhvr>
                                        <p:cTn id="144" dur="1" fill="hold">
                                          <p:stCondLst>
                                            <p:cond delay="0"/>
                                          </p:stCondLst>
                                        </p:cTn>
                                        <p:tgtEl>
                                          <p:spTgt spid="42">
                                            <p:txEl>
                                              <p:pRg st="6" end="6"/>
                                            </p:txEl>
                                          </p:spTgt>
                                        </p:tgtEl>
                                        <p:attrNameLst>
                                          <p:attrName>style.visibility</p:attrName>
                                        </p:attrNameLst>
                                      </p:cBhvr>
                                      <p:to>
                                        <p:strVal val="visible"/>
                                      </p:to>
                                    </p:set>
                                  </p:childTnLst>
                                </p:cTn>
                              </p:par>
                              <p:par>
                                <p:cTn id="145" nodeType="withEffect" fill="hold" presetClass="entr" presetID="1">
                                  <p:stCondLst>
                                    <p:cond delay="0"/>
                                  </p:stCondLst>
                                  <p:childTnLst>
                                    <p:set>
                                      <p:cBhvr>
                                        <p:cTn id="146" dur="1" fill="hold">
                                          <p:stCondLst>
                                            <p:cond delay="0"/>
                                          </p:stCondLst>
                                        </p:cTn>
                                        <p:tgtEl>
                                          <p:spTgt spid="42">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Selection sort</a:t>
            </a:r>
            <a:endParaRPr b="1" lang="en-US" sz="4400" spc="-1" strike="noStrike">
              <a:solidFill>
                <a:srgbClr val="ffffff"/>
              </a:solidFill>
              <a:latin typeface="Tahoma"/>
            </a:endParaRPr>
          </a:p>
        </p:txBody>
      </p:sp>
      <p:sp>
        <p:nvSpPr>
          <p:cNvPr id="4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selection sort</a:t>
            </a:r>
            <a:r>
              <a:rPr b="0" lang="en-US" sz="2400" spc="-1" strike="noStrike">
                <a:solidFill>
                  <a:srgbClr val="000000"/>
                </a:solidFill>
                <a:latin typeface="Tahoma"/>
              </a:rPr>
              <a:t>: Orders a list of values by repeatedly putting the smallest or largest unplaced value into its final position.</a:t>
            </a:r>
            <a:endParaRPr b="0" lang="en-US" sz="24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algorithm:</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Look through the list to find the smallest value.</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Swap it so that it is at index 0.</a:t>
            </a:r>
            <a:endParaRPr b="0" lang="en-US" sz="2200" spc="-1" strike="noStrike">
              <a:solidFill>
                <a:srgbClr val="000000"/>
              </a:solidFill>
              <a:latin typeface="Tahoma"/>
            </a:endParaRPr>
          </a:p>
          <a:p>
            <a:pPr lvl="1" marL="625320" indent="0">
              <a:spcBef>
                <a:spcPts val="2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Look through the list to find the second-smallest value.</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Swap it so that it is at index 1.</a:t>
            </a: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r>
              <a:rPr b="0" lang="en-US" sz="2200" spc="-1" strike="noStrike">
                <a:solidFill>
                  <a:srgbClr val="000000"/>
                </a:solidFill>
                <a:latin typeface="Tahoma"/>
              </a:rPr>
              <a:t>...</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Repeat until all values are in their proper places.</a:t>
            </a: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47" dur="indefinite" restart="never" nodeType="tmRoot">
          <p:childTnLst>
            <p:seq>
              <p:cTn id="148" dur="indefinite" nodeType="mainSeq">
                <p:childTnLst>
                  <p:par>
                    <p:cTn id="149" nodeType="clickEffect" fill="hold">
                      <p:stCondLst>
                        <p:cond delay="indefinite"/>
                      </p:stCondLst>
                      <p:childTnLst>
                        <p:par>
                          <p:cTn id="150" nodeType="withEffect" fill="hold">
                            <p:stCondLst>
                              <p:cond delay="0"/>
                            </p:stCondLst>
                            <p:childTnLst>
                              <p:par>
                                <p:cTn id="151" nodeType="clickEffect" fill="hold" presetClass="entr" presetID="1">
                                  <p:stCondLst>
                                    <p:cond delay="0"/>
                                  </p:stCondLst>
                                  <p:childTnLst>
                                    <p:set>
                                      <p:cBhvr>
                                        <p:cTn id="152" dur="1" fill="hold">
                                          <p:stCondLst>
                                            <p:cond delay="0"/>
                                          </p:stCondLst>
                                        </p:cTn>
                                        <p:tgtEl>
                                          <p:spTgt spid="44">
                                            <p:txEl>
                                              <p:pRg st="2" end="2"/>
                                            </p:txEl>
                                          </p:spTgt>
                                        </p:tgtEl>
                                        <p:attrNameLst>
                                          <p:attrName>style.visibility</p:attrName>
                                        </p:attrNameLst>
                                      </p:cBhvr>
                                      <p:to>
                                        <p:strVal val="visible"/>
                                      </p:to>
                                    </p:set>
                                  </p:childTnLst>
                                </p:cTn>
                              </p:par>
                              <p:par>
                                <p:cTn id="153" nodeType="withEffect" fill="hold" presetClass="entr" presetID="1">
                                  <p:stCondLst>
                                    <p:cond delay="0"/>
                                  </p:stCondLst>
                                  <p:childTnLst>
                                    <p:set>
                                      <p:cBhvr>
                                        <p:cTn id="154" dur="1" fill="hold">
                                          <p:stCondLst>
                                            <p:cond delay="0"/>
                                          </p:stCondLst>
                                        </p:cTn>
                                        <p:tgtEl>
                                          <p:spTgt spid="44">
                                            <p:txEl>
                                              <p:pRg st="3" end="3"/>
                                            </p:txEl>
                                          </p:spTgt>
                                        </p:tgtEl>
                                        <p:attrNameLst>
                                          <p:attrName>style.visibility</p:attrName>
                                        </p:attrNameLst>
                                      </p:cBhvr>
                                      <p:to>
                                        <p:strVal val="visible"/>
                                      </p:to>
                                    </p:set>
                                  </p:childTnLst>
                                </p:cTn>
                              </p:par>
                            </p:childTnLst>
                          </p:cTn>
                        </p:par>
                      </p:childTnLst>
                    </p:cTn>
                  </p:par>
                  <p:par>
                    <p:cTn id="155" nodeType="clickEffect" fill="hold">
                      <p:stCondLst>
                        <p:cond delay="indefinite"/>
                      </p:stCondLst>
                      <p:childTnLst>
                        <p:par>
                          <p:cTn id="156" nodeType="withEffect" fill="hold">
                            <p:stCondLst>
                              <p:cond delay="0"/>
                            </p:stCondLst>
                            <p:childTnLst>
                              <p:par>
                                <p:cTn id="157" nodeType="clickEffect" fill="hold" presetClass="entr" presetID="1">
                                  <p:stCondLst>
                                    <p:cond delay="0"/>
                                  </p:stCondLst>
                                  <p:childTnLst>
                                    <p:set>
                                      <p:cBhvr>
                                        <p:cTn id="158" dur="1" fill="hold">
                                          <p:stCondLst>
                                            <p:cond delay="0"/>
                                          </p:stCondLst>
                                        </p:cTn>
                                        <p:tgtEl>
                                          <p:spTgt spid="44">
                                            <p:txEl>
                                              <p:pRg st="5" end="5"/>
                                            </p:txEl>
                                          </p:spTgt>
                                        </p:tgtEl>
                                        <p:attrNameLst>
                                          <p:attrName>style.visibility</p:attrName>
                                        </p:attrNameLst>
                                      </p:cBhvr>
                                      <p:to>
                                        <p:strVal val="visible"/>
                                      </p:to>
                                    </p:set>
                                  </p:childTnLst>
                                </p:cTn>
                              </p:par>
                              <p:par>
                                <p:cTn id="159" nodeType="withEffect" fill="hold" presetClass="entr" presetID="1">
                                  <p:stCondLst>
                                    <p:cond delay="0"/>
                                  </p:stCondLst>
                                  <p:childTnLst>
                                    <p:set>
                                      <p:cBhvr>
                                        <p:cTn id="160" dur="1" fill="hold">
                                          <p:stCondLst>
                                            <p:cond delay="0"/>
                                          </p:stCondLst>
                                        </p:cTn>
                                        <p:tgtEl>
                                          <p:spTgt spid="44">
                                            <p:txEl>
                                              <p:pRg st="6" end="6"/>
                                            </p:txEl>
                                          </p:spTgt>
                                        </p:tgtEl>
                                        <p:attrNameLst>
                                          <p:attrName>style.visibility</p:attrName>
                                        </p:attrNameLst>
                                      </p:cBhvr>
                                      <p:to>
                                        <p:strVal val="visible"/>
                                      </p:to>
                                    </p:set>
                                  </p:childTnLst>
                                </p:cTn>
                              </p:par>
                              <p:par>
                                <p:cTn id="161" nodeType="withEffect" fill="hold" presetClass="entr" presetID="1">
                                  <p:stCondLst>
                                    <p:cond delay="0"/>
                                  </p:stCondLst>
                                  <p:childTnLst>
                                    <p:set>
                                      <p:cBhvr>
                                        <p:cTn id="162" dur="1" fill="hold">
                                          <p:stCondLst>
                                            <p:cond delay="0"/>
                                          </p:stCondLst>
                                        </p:cTn>
                                        <p:tgtEl>
                                          <p:spTgt spid="44">
                                            <p:txEl>
                                              <p:pRg st="7" end="7"/>
                                            </p:txEl>
                                          </p:spTgt>
                                        </p:tgtEl>
                                        <p:attrNameLst>
                                          <p:attrName>style.visibility</p:attrName>
                                        </p:attrNameLst>
                                      </p:cBhvr>
                                      <p:to>
                                        <p:strVal val="visible"/>
                                      </p:to>
                                    </p:set>
                                  </p:childTnLst>
                                </p:cTn>
                              </p:par>
                            </p:childTnLst>
                          </p:cTn>
                        </p:par>
                      </p:childTnLst>
                    </p:cTn>
                  </p:par>
                  <p:par>
                    <p:cTn id="163" nodeType="clickEffect" fill="hold">
                      <p:stCondLst>
                        <p:cond delay="indefinite"/>
                      </p:stCondLst>
                      <p:childTnLst>
                        <p:par>
                          <p:cTn id="164" nodeType="withEffect" fill="hold">
                            <p:stCondLst>
                              <p:cond delay="0"/>
                            </p:stCondLst>
                            <p:childTnLst>
                              <p:par>
                                <p:cTn id="165" nodeType="clickEffect" fill="hold" presetClass="entr" presetID="1">
                                  <p:stCondLst>
                                    <p:cond delay="0"/>
                                  </p:stCondLst>
                                  <p:childTnLst>
                                    <p:set>
                                      <p:cBhvr>
                                        <p:cTn id="166" dur="1" fill="hold">
                                          <p:stCondLst>
                                            <p:cond delay="0"/>
                                          </p:stCondLst>
                                        </p:cTn>
                                        <p:tgtEl>
                                          <p:spTgt spid="44">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Selection sort example</a:t>
            </a:r>
            <a:endParaRPr b="1" lang="en-US" sz="4400" spc="-1" strike="noStrike">
              <a:solidFill>
                <a:srgbClr val="ffffff"/>
              </a:solidFill>
              <a:latin typeface="Tahoma"/>
            </a:endParaRPr>
          </a:p>
        </p:txBody>
      </p:sp>
      <p:sp>
        <p:nvSpPr>
          <p:cNvPr id="46" name="PlaceHolder 2"/>
          <p:cNvSpPr>
            <a:spLocks noGrp="1"/>
          </p:cNvSpPr>
          <p:nvPr>
            <p:ph/>
          </p:nvPr>
        </p:nvSpPr>
        <p:spPr>
          <a:xfrm>
            <a:off x="151920" y="1142640"/>
            <a:ext cx="8991720" cy="571500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Initial array:</a:t>
            </a:r>
            <a:endParaRPr b="0" lang="en-US" sz="20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After 1st, 2nd, and 3rd passes:</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buClr>
                <a:srgbClr val="ff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Tahoma"/>
              </a:rPr>
              <a:t>For an array of n elements, the array is sorted in n – 1 passes.</a:t>
            </a:r>
            <a:endParaRPr b="0" lang="en-US" sz="2000" spc="-1" strike="noStrike">
              <a:solidFill>
                <a:srgbClr val="000000"/>
              </a:solidFill>
              <a:latin typeface="Tahoma"/>
            </a:endParaRPr>
          </a:p>
          <a:p>
            <a:pPr>
              <a:spcBef>
                <a:spcPts val="499"/>
              </a:spcBef>
              <a:buClr>
                <a:srgbClr val="ff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Tahoma"/>
              </a:rPr>
              <a:t>After the kth pass, the first k elements are in their final sorted positions.</a:t>
            </a:r>
            <a:endParaRPr b="0" lang="en-US" sz="2000" spc="-1" strike="noStrike">
              <a:solidFill>
                <a:srgbClr val="000000"/>
              </a:solidFill>
              <a:latin typeface="Tahoma"/>
            </a:endParaRPr>
          </a:p>
        </p:txBody>
      </p:sp>
      <p:graphicFrame>
        <p:nvGraphicFramePr>
          <p:cNvPr id="47" name=""/>
          <p:cNvGraphicFramePr/>
          <p:nvPr/>
        </p:nvGraphicFramePr>
        <p:xfrm>
          <a:off x="152280" y="1517760"/>
          <a:ext cx="8751960" cy="792000"/>
        </p:xfrm>
        <a:graphic>
          <a:graphicData uri="http://schemas.openxmlformats.org/drawingml/2006/table">
            <a:tbl>
              <a:tblPr/>
              <a:tblGrid>
                <a:gridCol w="782640"/>
                <a:gridCol w="460440"/>
                <a:gridCol w="460440"/>
                <a:gridCol w="460440"/>
                <a:gridCol w="507960"/>
                <a:gridCol w="460440"/>
                <a:gridCol w="460440"/>
                <a:gridCol w="460080"/>
                <a:gridCol w="460440"/>
                <a:gridCol w="507960"/>
                <a:gridCol w="460440"/>
                <a:gridCol w="460440"/>
                <a:gridCol w="460440"/>
                <a:gridCol w="507960"/>
                <a:gridCol w="460440"/>
                <a:gridCol w="46008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48" name=""/>
          <p:cNvGraphicFramePr/>
          <p:nvPr/>
        </p:nvGraphicFramePr>
        <p:xfrm>
          <a:off x="152280" y="2684520"/>
          <a:ext cx="8751960" cy="792000"/>
        </p:xfrm>
        <a:graphic>
          <a:graphicData uri="http://schemas.openxmlformats.org/drawingml/2006/table">
            <a:tbl>
              <a:tblPr/>
              <a:tblGrid>
                <a:gridCol w="782640"/>
                <a:gridCol w="460440"/>
                <a:gridCol w="460440"/>
                <a:gridCol w="460440"/>
                <a:gridCol w="507960"/>
                <a:gridCol w="460440"/>
                <a:gridCol w="460440"/>
                <a:gridCol w="460080"/>
                <a:gridCol w="460440"/>
                <a:gridCol w="507960"/>
                <a:gridCol w="460440"/>
                <a:gridCol w="460440"/>
                <a:gridCol w="460440"/>
                <a:gridCol w="507960"/>
                <a:gridCol w="460440"/>
                <a:gridCol w="46008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49" name=""/>
          <p:cNvGraphicFramePr/>
          <p:nvPr/>
        </p:nvGraphicFramePr>
        <p:xfrm>
          <a:off x="152280" y="3675240"/>
          <a:ext cx="8751960" cy="792000"/>
        </p:xfrm>
        <a:graphic>
          <a:graphicData uri="http://schemas.openxmlformats.org/drawingml/2006/table">
            <a:tbl>
              <a:tblPr/>
              <a:tblGrid>
                <a:gridCol w="782640"/>
                <a:gridCol w="460440"/>
                <a:gridCol w="460440"/>
                <a:gridCol w="460440"/>
                <a:gridCol w="507960"/>
                <a:gridCol w="460440"/>
                <a:gridCol w="460440"/>
                <a:gridCol w="460080"/>
                <a:gridCol w="460440"/>
                <a:gridCol w="507960"/>
                <a:gridCol w="460440"/>
                <a:gridCol w="460440"/>
                <a:gridCol w="460440"/>
                <a:gridCol w="507960"/>
                <a:gridCol w="460440"/>
                <a:gridCol w="46008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50" name=""/>
          <p:cNvGraphicFramePr/>
          <p:nvPr/>
        </p:nvGraphicFramePr>
        <p:xfrm>
          <a:off x="152280" y="4694400"/>
          <a:ext cx="8751960" cy="792000"/>
        </p:xfrm>
        <a:graphic>
          <a:graphicData uri="http://schemas.openxmlformats.org/drawingml/2006/table">
            <a:tbl>
              <a:tblPr/>
              <a:tblGrid>
                <a:gridCol w="782640"/>
                <a:gridCol w="460440"/>
                <a:gridCol w="460440"/>
                <a:gridCol w="460440"/>
                <a:gridCol w="507960"/>
                <a:gridCol w="460440"/>
                <a:gridCol w="460440"/>
                <a:gridCol w="460080"/>
                <a:gridCol w="460440"/>
                <a:gridCol w="507960"/>
                <a:gridCol w="460440"/>
                <a:gridCol w="460440"/>
                <a:gridCol w="460440"/>
                <a:gridCol w="507960"/>
                <a:gridCol w="460440"/>
                <a:gridCol w="46008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9</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16</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ffffc0"/>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68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85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98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25</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spTree>
  </p:cSld>
  <mc:AlternateContent>
    <mc:Choice Requires="p14">
      <p:transition spd="slow" p14:dur="2000"/>
    </mc:Choice>
    <mc:Fallback>
      <p:transition spd="slow"/>
    </mc:Fallback>
  </mc:AlternateContent>
  <p:timing>
    <p:tnLst>
      <p:par>
        <p:cTn id="167" dur="indefinite" restart="never" nodeType="tmRoot">
          <p:childTnLst>
            <p:seq>
              <p:cTn id="168" dur="indefinite" nodeType="mainSeq">
                <p:childTnLst>
                  <p:par>
                    <p:cTn id="169" nodeType="clickEffect" fill="hold">
                      <p:stCondLst>
                        <p:cond delay="indefinite"/>
                      </p:stCondLst>
                      <p:childTnLst>
                        <p:par>
                          <p:cTn id="170" nodeType="withEffect" fill="hold">
                            <p:stCondLst>
                              <p:cond delay="0"/>
                            </p:stCondLst>
                            <p:childTnLst>
                              <p:par>
                                <p:cTn id="171" nodeType="clickEffect" fill="hold" presetClass="entr" presetID="1">
                                  <p:stCondLst>
                                    <p:cond delay="0"/>
                                  </p:stCondLst>
                                  <p:childTnLst>
                                    <p:set>
                                      <p:cBhvr>
                                        <p:cTn id="172" dur="1" fill="hold">
                                          <p:stCondLst>
                                            <p:cond delay="0"/>
                                          </p:stCondLst>
                                        </p:cTn>
                                        <p:tgtEl>
                                          <p:spTgt spid="48"/>
                                        </p:tgtEl>
                                        <p:attrNameLst>
                                          <p:attrName>style.visibility</p:attrName>
                                        </p:attrNameLst>
                                      </p:cBhvr>
                                      <p:to>
                                        <p:strVal val="visible"/>
                                      </p:to>
                                    </p:set>
                                  </p:childTnLst>
                                </p:cTn>
                              </p:par>
                            </p:childTnLst>
                          </p:cTn>
                        </p:par>
                      </p:childTnLst>
                    </p:cTn>
                  </p:par>
                  <p:par>
                    <p:cTn id="173" nodeType="clickEffect" fill="hold">
                      <p:stCondLst>
                        <p:cond delay="indefinite"/>
                      </p:stCondLst>
                      <p:childTnLst>
                        <p:par>
                          <p:cTn id="174" nodeType="withEffect" fill="hold">
                            <p:stCondLst>
                              <p:cond delay="0"/>
                            </p:stCondLst>
                            <p:childTnLst>
                              <p:par>
                                <p:cTn id="175" nodeType="clickEffect" fill="hold" presetClass="entr" presetID="1">
                                  <p:stCondLst>
                                    <p:cond delay="0"/>
                                  </p:stCondLst>
                                  <p:childTnLst>
                                    <p:set>
                                      <p:cBhvr>
                                        <p:cTn id="176" dur="1" fill="hold">
                                          <p:stCondLst>
                                            <p:cond delay="0"/>
                                          </p:stCondLst>
                                        </p:cTn>
                                        <p:tgtEl>
                                          <p:spTgt spid="49"/>
                                        </p:tgtEl>
                                        <p:attrNameLst>
                                          <p:attrName>style.visibility</p:attrName>
                                        </p:attrNameLst>
                                      </p:cBhvr>
                                      <p:to>
                                        <p:strVal val="visible"/>
                                      </p:to>
                                    </p:set>
                                  </p:childTnLst>
                                </p:cTn>
                              </p:par>
                            </p:childTnLst>
                          </p:cTn>
                        </p:par>
                      </p:childTnLst>
                    </p:cTn>
                  </p:par>
                  <p:par>
                    <p:cTn id="177" nodeType="clickEffect" fill="hold">
                      <p:stCondLst>
                        <p:cond delay="indefinite"/>
                      </p:stCondLst>
                      <p:childTnLst>
                        <p:par>
                          <p:cTn id="178" nodeType="withEffect" fill="hold">
                            <p:stCondLst>
                              <p:cond delay="0"/>
                            </p:stCondLst>
                            <p:childTnLst>
                              <p:par>
                                <p:cTn id="179" nodeType="clickEffect" fill="hold" presetClass="entr" presetID="1">
                                  <p:stCondLst>
                                    <p:cond delay="0"/>
                                  </p:stCondLst>
                                  <p:childTnLst>
                                    <p:set>
                                      <p:cBhvr>
                                        <p:cTn id="18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15571</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Nguyen</cp:lastModifiedBy>
  <dcterms:modified xsi:type="dcterms:W3CDTF">2023-03-03T15:33:52Z</dcterms:modified>
  <cp:revision>287</cp:revision>
  <dc:subject/>
  <dc:title>CSE 142 Python Slides</dc:title>
</cp:coreProperties>
</file>