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presProps" Target="presProp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rIns="90000" tIns="45000" bIns="45000" anchor="ctr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dt" idx="1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txBody>
          <a:bodyPr lIns="90000" rIns="90000" tIns="46800" bIns="46800" anchor="t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move the slide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ftr" idx="2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" name="PlaceHolder 6"/>
          <p:cNvSpPr>
            <a:spLocks noGrp="1"/>
          </p:cNvSpPr>
          <p:nvPr>
            <p:ph type="sldNum" idx="3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11ADACDE-9F8F-4789-B45D-C1B0FE6ADA34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A866AF23-0F23-476B-B239-545737E67A3B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What happens if you get rid of the int size variable above and replace it with list.size() ?  (infinite loop)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D21AA579-F067-4706-ABAD-A752E1046B86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What happens if you get rid of the int size variable above and replace it with list.size() ?  (infinite loop)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E2B16A11-C8F0-4BD1-A669-2A14CA0D2E97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use jGRASP/DrJava Interactions window to create a list and add some elements, get them, check size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AutoShape 3"/>
          <p:cNvSpPr/>
          <p:nvPr/>
        </p:nvSpPr>
        <p:spPr>
          <a:xfrm>
            <a:off x="0" y="0"/>
            <a:ext cx="9144000" cy="1066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3" name="Slide Number Placeholder 3"/>
          <p:cNvSpPr/>
          <p:nvPr/>
        </p:nvSpPr>
        <p:spPr>
          <a:xfrm>
            <a:off x="8229600" y="6356520"/>
            <a:ext cx="7621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indent="0" algn="r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54D90538-3578-4F5A-A11F-105B05EBFF30}" type="slidenum">
              <a:rPr b="0" lang="en-US" sz="1200" spc="-1" strike="noStrike">
                <a:solidFill>
                  <a:srgbClr val="424242"/>
                </a:solidFill>
                <a:latin typeface="Verdan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/>
          <p:nvPr/>
        </p:nvSpPr>
        <p:spPr>
          <a:xfrm>
            <a:off x="0" y="0"/>
            <a:ext cx="9144000" cy="1390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400" cy="2286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000000"/>
                </a:solidFill>
                <a:latin typeface="Tahoma"/>
              </a:rPr>
              <a:t>Unit 4: Data Collections</a:t>
            </a:r>
            <a:br>
              <a:rPr sz="4400"/>
            </a:br>
            <a:r>
              <a:rPr b="1" lang="en-US" sz="3400" spc="-1" strike="noStrike">
                <a:solidFill>
                  <a:srgbClr val="000000"/>
                </a:solidFill>
                <a:latin typeface="Tahoma"/>
              </a:rPr>
              <a:t>Introduction to ArrayLists</a:t>
            </a:r>
            <a:endParaRPr b="1" lang="en-US" sz="3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5" name="Rectangle 3"/>
          <p:cNvSpPr/>
          <p:nvPr/>
        </p:nvSpPr>
        <p:spPr>
          <a:xfrm>
            <a:off x="1360440" y="4114800"/>
            <a:ext cx="6400800" cy="175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 fontScale="93333" lnSpcReduction="10000"/>
          </a:bodyPr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Adapted from: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1) Building Java Programs: A Back to Basics Approach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by Stuart Reges and Marty Stepp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2) Runestone CSAwesome Curriculum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TextBox 4"/>
          <p:cNvSpPr/>
          <p:nvPr/>
        </p:nvSpPr>
        <p:spPr>
          <a:xfrm>
            <a:off x="169560" y="6248520"/>
            <a:ext cx="3356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https://longbaonguyen.github.io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Traversing an Arraylist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0381" lnSpcReduction="10000"/>
          </a:bodyPr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We can use a for each loop traverse the arraylist. 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  <a:ea typeface="Tahoma"/>
              </a:rPr>
              <a:t>The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Tahoma"/>
              </a:rPr>
              <a:t>list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  <a:ea typeface="Tahoma"/>
              </a:rPr>
              <a:t> arrayList below is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  <a:ea typeface="Tahoma"/>
              </a:rPr>
              <a:t>an arrayList of Strings from the previous slides.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 (String name: list)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</a:t>
            </a:r>
            <a:r>
              <a:rPr b="0" lang="en-US" sz="2000" spc="-1" strike="noStrike">
                <a:solidFill>
                  <a:srgbClr val="ff0000"/>
                </a:solidFill>
                <a:latin typeface="Courier New"/>
              </a:rPr>
              <a:t>name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Tahoma"/>
                <a:ea typeface="Tahoma"/>
              </a:rPr>
              <a:t>Note this syntax is the same for both arrays and arraylists!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Do not use the enhanced for each loop if you want to add or remove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elements when traversing a list because it will throw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a 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ConcurrentModificationException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 error. Since for each loops do not use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an index, you cannot do this special case of incrementing only if it is changed.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So if you are going to add or remove items or you need the index, use a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regular for loop or a while loop.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000" spc="-1" strike="noStrike">
                <a:solidFill>
                  <a:srgbClr val="ffffff"/>
                </a:solidFill>
                <a:latin typeface="Tahoma"/>
              </a:rPr>
              <a:t>Common Error:Remove Items</a:t>
            </a:r>
            <a:endParaRPr b="1" lang="en-US" sz="40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Removing an element from an arraylist requires care as elements are shifted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left.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00"/>
                </a:solidFill>
                <a:latin typeface="Courier New"/>
              </a:rPr>
              <a:t>// Suppose allWords is an arraylist of words entered by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00"/>
                </a:solidFill>
                <a:latin typeface="Courier New"/>
              </a:rPr>
              <a:t>// user. Remove all words of length 3 from allWords.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 (int i = 0; i &lt; allWords.size(); i++)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word = allWords.get(i);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 (word.length() == 3)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allWords.remove(i);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ff0000"/>
                </a:solidFill>
                <a:latin typeface="Tahoma"/>
              </a:rPr>
              <a:t>This is an error!</a:t>
            </a:r>
            <a:r>
              <a:rPr b="0" lang="en-US" sz="2000" spc="-1" strike="noStrike">
                <a:solidFill>
                  <a:srgbClr val="ff0000"/>
                </a:solidFill>
                <a:latin typeface="Tahoma"/>
              </a:rPr>
              <a:t> Once a word is removed, words are shifted to the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ff0000"/>
                </a:solidFill>
                <a:latin typeface="Tahoma"/>
              </a:rPr>
              <a:t>left, this will cause the next word to be skipped!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6" dur="indefinite" restart="never" nodeType="tmRoot">
          <p:childTnLst>
            <p:seq>
              <p:cTn id="127" dur="indefinite" nodeType="mainSeq">
                <p:childTnLst>
                  <p:par>
                    <p:cTn id="128" nodeType="clickEffect" fill="hold">
                      <p:stCondLst>
                        <p:cond delay="indefinite"/>
                      </p:stCondLst>
                      <p:childTnLst>
                        <p:par>
                          <p:cTn id="12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Remove Words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  <a:ea typeface="Tahoma"/>
              </a:rPr>
              <a:t>One way to fix the previous error is add a i-- correction.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00"/>
                </a:solidFill>
                <a:latin typeface="Courier New"/>
              </a:rPr>
              <a:t>// Suppose allWords is an arraylist of words entered by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00"/>
                </a:solidFill>
                <a:latin typeface="Courier New"/>
              </a:rPr>
              <a:t>// user. Remove all words of length 3 from allWords.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 (int i = 0; i &lt; allWords.size(); i++)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word = allWords.get(i);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 (word.length() == 3)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allWords.remove(i);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i--; </a:t>
            </a:r>
            <a:r>
              <a:rPr b="1" lang="en-US" sz="2000" spc="-1" strike="noStrike">
                <a:solidFill>
                  <a:srgbClr val="008000"/>
                </a:solidFill>
                <a:latin typeface="Courier New"/>
              </a:rPr>
              <a:t>//corrected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  <a:ea typeface="Tahoma"/>
              </a:rPr>
              <a:t>Can you think of another way of fixing this error?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Remove Words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  <a:ea typeface="Tahoma"/>
              </a:rPr>
              <a:t>Or alternatively, we can traverse the array backwards; this eliminates the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  <a:ea typeface="Tahoma"/>
              </a:rPr>
              <a:t>need to do i--. Do you see why the following works?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00"/>
                </a:solidFill>
                <a:latin typeface="Courier New"/>
              </a:rPr>
              <a:t>// Suppose allWords is an arraylist of words entered by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00"/>
                </a:solidFill>
                <a:latin typeface="Courier New"/>
              </a:rPr>
              <a:t>// user. Remove all words of length 3 from allWords.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 (int i = allWords.size() - 1; i &gt;= 0; i--)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word = allWords.get(i);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 (word.length() == 3)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allWords.remove(i);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00"/>
                </a:solidFill>
                <a:latin typeface="Courier New"/>
              </a:rPr>
              <a:t>        </a:t>
            </a:r>
            <a:r>
              <a:rPr b="1" lang="en-US" sz="2000" spc="-1" strike="noStrike">
                <a:solidFill>
                  <a:srgbClr val="008000"/>
                </a:solidFill>
                <a:latin typeface="Courier New"/>
              </a:rPr>
              <a:t>// i-- not needed!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ArrayList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as parameter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A method can accept an arraylist as a parameter.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algn="ctr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public static void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name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(</a:t>
            </a:r>
            <a:r>
              <a:rPr b="0" lang="en-US" sz="2200" spc="-1" strike="noStrike">
                <a:solidFill>
                  <a:srgbClr val="333399"/>
                </a:solidFill>
                <a:latin typeface="Courier New"/>
              </a:rPr>
              <a:t>ArrayList&lt;</a:t>
            </a:r>
            <a:r>
              <a:rPr b="1" lang="en-US" sz="2200" spc="-1" strike="noStrike">
                <a:solidFill>
                  <a:srgbClr val="333399"/>
                </a:solidFill>
                <a:latin typeface="Tahoma"/>
              </a:rPr>
              <a:t>Type</a:t>
            </a:r>
            <a:r>
              <a:rPr b="0" lang="en-US" sz="2200" spc="-1" strike="noStrike">
                <a:solidFill>
                  <a:srgbClr val="333399"/>
                </a:solidFill>
                <a:latin typeface="Courier New"/>
              </a:rPr>
              <a:t>&gt; </a:t>
            </a:r>
            <a:r>
              <a:rPr b="1" lang="en-US" sz="2200" spc="-1" strike="noStrike">
                <a:solidFill>
                  <a:srgbClr val="333399"/>
                </a:solidFill>
                <a:latin typeface="Tahoma"/>
              </a:rPr>
              <a:t>name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 {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Write a method that count all of the letters in all of the Strings from an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ArrayList of Strings.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int countLetters(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ArrayList&lt;String&gt; list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count = 0;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 (int i = 0; i &lt; list.size(); i++)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count += list.get(i).length();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return count;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ArrayList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as parameter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00"/>
                </a:solidFill>
                <a:latin typeface="Courier New"/>
              </a:rPr>
              <a:t>Using for each: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int countLetters(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ArrayList&lt;String&gt; list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count = 0;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 (String item : list)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count += item.length();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return count;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Returns an ArrayList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You can also return a list: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</a:t>
            </a:r>
            <a:r>
              <a:rPr b="0" lang="en-US" sz="2000" spc="-1" strike="noStrike">
                <a:solidFill>
                  <a:srgbClr val="333399"/>
                </a:solidFill>
                <a:latin typeface="Courier New"/>
              </a:rPr>
              <a:t>ArrayList&lt;</a:t>
            </a:r>
            <a:r>
              <a:rPr b="1" lang="en-US" sz="2000" spc="-1" strike="noStrike">
                <a:solidFill>
                  <a:srgbClr val="333399"/>
                </a:solidFill>
                <a:latin typeface="Tahoma"/>
              </a:rPr>
              <a:t>Type</a:t>
            </a:r>
            <a:r>
              <a:rPr b="0" lang="en-US" sz="2000" spc="-1" strike="noStrike">
                <a:solidFill>
                  <a:srgbClr val="333399"/>
                </a:solidFill>
                <a:latin typeface="Courier New"/>
              </a:rPr>
              <a:t>&gt;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methodName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(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params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Write a method that accepts an array of String and return an arraylist copy of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the array.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ArrayList&lt;String&gt; copy(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String[] array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ArrayList&lt;String&gt; result = new ArrayList&lt;String&gt;();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 (int i = 0; i &lt; array.length; i++)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result.add(array[i]);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return result;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ArrayList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of primitives?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type you specify when creating an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ArrayList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must be an object type; it cannot be a primitive type.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201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0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8000"/>
                </a:solidFill>
                <a:latin typeface="Courier New"/>
              </a:rPr>
              <a:t>// illegal -- int cannot be a type parameter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ArrayList</a:t>
            </a:r>
            <a:r>
              <a:rPr b="1" lang="en-US" sz="2000" spc="-1" strike="noStrike">
                <a:solidFill>
                  <a:srgbClr val="800000"/>
                </a:solidFill>
                <a:latin typeface="Courier New"/>
              </a:rPr>
              <a:t>&lt;int&gt;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list = new ArrayList</a:t>
            </a:r>
            <a:r>
              <a:rPr b="1" lang="en-US" sz="2000" spc="-1" strike="noStrike">
                <a:solidFill>
                  <a:srgbClr val="800000"/>
                </a:solidFill>
                <a:latin typeface="Courier New"/>
              </a:rPr>
              <a:t>&lt;int&gt;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();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But we can still use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ArrayList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with primitive types by using  </a:t>
            </a:r>
            <a:r>
              <a:rPr b="0" i="1" lang="en-US" sz="2400" spc="-1" strike="noStrike">
                <a:solidFill>
                  <a:srgbClr val="000000"/>
                </a:solidFill>
                <a:latin typeface="Tahoma"/>
              </a:rPr>
              <a:t>wrapper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classes in their place.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0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8000"/>
                </a:solidFill>
                <a:latin typeface="Courier New"/>
              </a:rPr>
              <a:t>// creates a list of ints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ArrayList</a:t>
            </a:r>
            <a:r>
              <a:rPr b="1" lang="en-US" sz="2000" spc="-1" strike="noStrike">
                <a:solidFill>
                  <a:srgbClr val="333399"/>
                </a:solidFill>
                <a:latin typeface="Courier New"/>
              </a:rPr>
              <a:t>&lt;Integer&gt;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list = new ArrayList</a:t>
            </a:r>
            <a:r>
              <a:rPr b="1" lang="en-US" sz="2000" spc="-1" strike="noStrike">
                <a:solidFill>
                  <a:srgbClr val="333399"/>
                </a:solidFill>
                <a:latin typeface="Courier New"/>
              </a:rPr>
              <a:t>&lt;Integer&gt;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();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Once you construct the list, use it with primitives as normal: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2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ArrayList</a:t>
            </a:r>
            <a:r>
              <a:rPr b="1" lang="en-US" sz="2000" spc="-1" strike="noStrike">
                <a:solidFill>
                  <a:srgbClr val="333399"/>
                </a:solidFill>
                <a:latin typeface="Courier New"/>
              </a:rPr>
              <a:t>&lt;Double&gt;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grades = new ArrayList</a:t>
            </a:r>
            <a:r>
              <a:rPr b="1" lang="en-US" sz="2000" spc="-1" strike="noStrike">
                <a:solidFill>
                  <a:srgbClr val="333399"/>
                </a:solidFill>
                <a:latin typeface="Courier New"/>
              </a:rPr>
              <a:t>&lt;Double&gt;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();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grades.add(3.2); </a:t>
            </a:r>
            <a:r>
              <a:rPr b="1" lang="en-US" sz="2000" spc="-1" strike="noStrike">
                <a:solidFill>
                  <a:srgbClr val="008000"/>
                </a:solidFill>
                <a:latin typeface="Courier New"/>
              </a:rPr>
              <a:t>//autoboxing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grades.add(2.7);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double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myGrade = grades.get(0);</a:t>
            </a:r>
            <a:r>
              <a:rPr b="1" lang="en-US" sz="2000" spc="-1" strike="noStrike">
                <a:solidFill>
                  <a:srgbClr val="008000"/>
                </a:solidFill>
                <a:latin typeface="Courier New"/>
              </a:rPr>
              <a:t>//auto-unboxing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4" dur="indefinite" restart="never" nodeType="tmRoot">
          <p:childTnLst>
            <p:seq>
              <p:cTn id="135" dur="indefinite" nodeType="mainSeq">
                <p:childTnLst>
                  <p:par>
                    <p:cTn id="136" nodeType="clickEffect" fill="hold">
                      <p:stCondLst>
                        <p:cond delay="indefinite"/>
                      </p:stCondLst>
                      <p:childTnLst>
                        <p:par>
                          <p:cTn id="13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nodeType="clickEffect" fill="hold">
                      <p:stCondLst>
                        <p:cond delay="indefinite"/>
                      </p:stCondLst>
                      <p:childTnLst>
                        <p:par>
                          <p:cTn id="14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4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nodeType="clickEffect" fill="hold">
                      <p:stCondLst>
                        <p:cond delay="indefinite"/>
                      </p:stCondLst>
                      <p:childTnLst>
                        <p:par>
                          <p:cTn id="15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5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ArrayList of Integers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ArrayList&lt;Integer&gt; myList = new ArrayList&lt;Integer&gt;();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myList.add(50);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myList.add(30);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myList.add(20);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total = 0;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 (int i = 0; i &lt; myList.size(); i++){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total += myList.get(i);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System.out.println(total);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Output: 100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ArrayList "mystery"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ArrayList&lt;Integer&gt; list = new ArrayList&lt;Integer&gt;();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 (int i = 1; i &lt;= 10; i++)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list.add(10 * i); 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What is in the arraylist list?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Tahoma"/>
                <a:ea typeface="Tahoma"/>
              </a:rPr>
              <a:t>Answer: [10, 20, 30, 40, ..., 100]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 (int i = 0; i &lt; list.size(); i++)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list.remove(i);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System.out.println(list);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Tahoma"/>
                <a:ea typeface="Tahoma"/>
              </a:rPr>
              <a:t>Answer: [20, 40, 60, 80, 100]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4" dur="indefinite" restart="never" nodeType="tmRoot">
          <p:childTnLst>
            <p:seq>
              <p:cTn id="165" dur="indefinite" nodeType="mainSeq">
                <p:childTnLst>
                  <p:par>
                    <p:cTn id="166" nodeType="clickEffect" fill="hold">
                      <p:stCondLst>
                        <p:cond delay="indefinite"/>
                      </p:stCondLst>
                      <p:childTnLst>
                        <p:par>
                          <p:cTn id="16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6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nodeType="clickEffect" fill="hold">
                      <p:stCondLst>
                        <p:cond delay="indefinite"/>
                      </p:stCondLst>
                      <p:childTnLst>
                        <p:par>
                          <p:cTn id="17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7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nodeType="clickEffect" fill="hold">
                      <p:stCondLst>
                        <p:cond delay="indefinite"/>
                      </p:stCondLst>
                      <p:childTnLst>
                        <p:par>
                          <p:cTn id="18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8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nodeType="clickEffect" fill="hold">
                      <p:stCondLst>
                        <p:cond delay="indefinite"/>
                      </p:stCondLst>
                      <p:childTnLst>
                        <p:par>
                          <p:cTn id="19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9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Problem with Arrays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88715"/>
          </a:bodyPr>
          <a:p>
            <a:pPr marL="231840" indent="-231840">
              <a:lnSpc>
                <a:spcPct val="8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  <a:ea typeface="Tahoma"/>
              </a:rPr>
              <a:t>Consider the following problem: Read words from a text file and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  <a:ea typeface="Tahoma"/>
              </a:rPr>
              <a:t>store the data in memory.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String[] allWords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= new String[</a:t>
            </a:r>
            <a:r>
              <a:rPr b="1" lang="en-US" sz="2000" spc="-1" strike="noStrike">
                <a:solidFill>
                  <a:srgbClr val="cc0000"/>
                </a:solidFill>
                <a:latin typeface="Courier New"/>
              </a:rPr>
              <a:t>2500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];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Problem: You don't know how many words the text file contains.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array above may be enough to store all the words from Wordle(about 2300).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But what if the text file contains all of the works of Shakespeare?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Hard to create an array of the appropriate size.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Luckily, there are other ways to store data besides in an array.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" dur="10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" dur="10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1" dur="1000"/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4" dur="1000"/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9" dur="1000"/>
                                        <p:tgtEl>
                                          <p:spTgt spid="1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Out-of-bounds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Legal indexes are between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0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and the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list's size() - 1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Reading or writing any index outside this range will cause an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IndexOutOfBoundsException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ArrayList&lt;String&gt; names = new ArrayList&lt;String&gt;();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names.add("Marty");   names.add("Kevin");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names.add("Vicki");   names.add("Larry");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System.out.println(names.get(0));      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okay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System.out.println(names.get(3));      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okay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80000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800000"/>
                </a:solidFill>
                <a:latin typeface="Courier New"/>
              </a:rPr>
              <a:t>System.out.println(names.get(-1));      // exception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80000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800000"/>
                </a:solidFill>
                <a:latin typeface="Courier New"/>
              </a:rPr>
              <a:t>names.add(9, "Aimee");                  // exception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58" name=""/>
          <p:cNvGraphicFramePr/>
          <p:nvPr/>
        </p:nvGraphicFramePr>
        <p:xfrm>
          <a:off x="2462040" y="5410080"/>
          <a:ext cx="3938760" cy="1041480"/>
        </p:xfrm>
        <a:graphic>
          <a:graphicData uri="http://schemas.openxmlformats.org/drawingml/2006/table">
            <a:tbl>
              <a:tblPr/>
              <a:tblGrid>
                <a:gridCol w="874800"/>
                <a:gridCol w="817560"/>
                <a:gridCol w="793800"/>
                <a:gridCol w="696960"/>
                <a:gridCol w="755640"/>
              </a:tblGrid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Marty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Kevin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Vicki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Larry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ArrayList "mystery" 2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ArrayList&lt;Integer&gt; list = new ArrayList&lt;Integer&gt;();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 (int i = 1; i &lt;= 5; i++)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list.add(2 * i);   </a:t>
            </a:r>
            <a:r>
              <a:rPr b="1" lang="en-US" sz="2000" spc="-1" strike="noStrike">
                <a:solidFill>
                  <a:srgbClr val="008000"/>
                </a:solidFill>
                <a:latin typeface="Courier New"/>
              </a:rPr>
              <a:t>// [2, 4, 6, 8, 10]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What is the output of the following code?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 (int i = 0; i &lt; list.size(); i++)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list.add(i, 42);   </a:t>
            </a:r>
            <a:r>
              <a:rPr b="1" lang="en-US" sz="2000" spc="-1" strike="noStrike">
                <a:solidFill>
                  <a:srgbClr val="008000"/>
                </a:solidFill>
                <a:latin typeface="Courier New"/>
              </a:rPr>
              <a:t>// add 42 at index i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System.out.println(list);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Answer: Infinite Loop!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6" dur="indefinite" restart="never" nodeType="tmRoot">
          <p:childTnLst>
            <p:seq>
              <p:cTn id="197" dur="indefinite" nodeType="mainSeq">
                <p:childTnLst>
                  <p:par>
                    <p:cTn id="198" nodeType="clickEffect" fill="hold">
                      <p:stCondLst>
                        <p:cond delay="indefinite"/>
                      </p:stCondLst>
                      <p:childTnLst>
                        <p:par>
                          <p:cTn id="19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0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ArrayList "mystery" 3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ArrayList&lt;Integer&gt; list = new ArrayList&lt;Integer&gt;();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 (int i = 1; i &lt;= 5; i++)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list.add(2 * i);   </a:t>
            </a:r>
            <a:r>
              <a:rPr b="1" lang="en-US" sz="2000" spc="-1" strike="noStrike">
                <a:solidFill>
                  <a:srgbClr val="008000"/>
                </a:solidFill>
                <a:latin typeface="Courier New"/>
              </a:rPr>
              <a:t>// [2, 4, 6, 8, 10]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What is the output of the following code?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size = list.size();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 (int i = 0; i &lt; size; i++)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list.add(i, 42);   </a:t>
            </a:r>
            <a:r>
              <a:rPr b="1" lang="en-US" sz="2000" spc="-1" strike="noStrike">
                <a:solidFill>
                  <a:srgbClr val="008000"/>
                </a:solidFill>
                <a:latin typeface="Courier New"/>
              </a:rPr>
              <a:t>// add 42 at index i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System.out.println(list);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Answer: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[42, 42, 42, 42, 42, 2, 4, 6, 8, 10]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2" dur="indefinite" restart="never" nodeType="tmRoot">
          <p:childTnLst>
            <p:seq>
              <p:cTn id="203" dur="indefinite" nodeType="mainSeq">
                <p:childTnLst>
                  <p:par>
                    <p:cTn id="204" nodeType="clickEffect" fill="hold">
                      <p:stCondLst>
                        <p:cond delay="indefinite"/>
                      </p:stCondLst>
                      <p:childTnLst>
                        <p:par>
                          <p:cTn id="20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0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08" dur="1000"/>
                                        <p:tgtEl>
                                          <p:spTgt spid="6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nodeType="clickEffect" fill="hold">
                      <p:stCondLst>
                        <p:cond delay="indefinite"/>
                      </p:stCondLst>
                      <p:childTnLst>
                        <p:par>
                          <p:cTn id="21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Objects storing collections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An object can have an array, list, or other collection as a field.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public class Course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private ArrayList&lt;Student&gt; students;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public Course()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students = new ArrayList&lt;Student&gt;();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...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Now each object stores a collection of data inside it.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Please Buy this Book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6" name=""/>
          <p:cNvSpPr txBox="1"/>
          <p:nvPr/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6628"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AP Computer Science A: With 6 Practice Tests (Barron's Test Prep) 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Ninth Edition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https://www.amazon.com/AP-Computer-Science-Practice-Barrons/dp/1438012896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Make sure it is the new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ninth edition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. It is the only edition that reflects all of the changes for the current exam.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If you want to do well on the AP Exam, this would be your best investment.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It is recommended that you buy the hard copy edition. Many students like to simulate the actual AP Exam experience by writing and working directly in the book.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Lab 1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Write the following static methods.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Write the method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smallest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which accepts an arraylist of integers and return the smallest. Your return type should be an Integer.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MUST USE a for each loop.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Write the method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longest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which accepts an arraylist of strings and return the longest string. Return the first one if there are multiple longest strings.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MUST USE a regular for loop.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Write the method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 remove 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which accepts an arraylist of Integers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list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and an integer variable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 x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. Remove all occurrences of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x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in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list.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Lab 2(Processing)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A random set of coins are placed randomly on the screen. The tank moves around and collect the coins. A template for this lab with comments explaining the lab is available on my website here.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Here is the link to slides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that explain how to do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collision detection.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71" name="Picture 1" descr=""/>
          <p:cNvPicPr/>
          <p:nvPr/>
        </p:nvPicPr>
        <p:blipFill>
          <a:blip r:embed="rId1"/>
          <a:stretch/>
        </p:blipFill>
        <p:spPr>
          <a:xfrm>
            <a:off x="4381560" y="2895480"/>
            <a:ext cx="4610160" cy="3378240"/>
          </a:xfrm>
          <a:prstGeom prst="rect">
            <a:avLst/>
          </a:prstGeom>
          <a:ln w="25560">
            <a:solidFill>
              <a:srgbClr val="000000"/>
            </a:solidFill>
            <a:miter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Lab 3(Processing)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Tank Shooting Lab: Download the template for this processing lab on my website.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Tank shoots bullets.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Crate is removed if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hit by a bullet.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Score keeps track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of number of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crates hit.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74" name="Picture 1" descr=""/>
          <p:cNvPicPr/>
          <p:nvPr/>
        </p:nvPicPr>
        <p:blipFill>
          <a:blip r:embed="rId1"/>
          <a:stretch/>
        </p:blipFill>
        <p:spPr>
          <a:xfrm>
            <a:off x="2886120" y="1833480"/>
            <a:ext cx="6222960" cy="4795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Lists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list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a collection storing an ordered sequence of elements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each element is accessible by a 0-based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index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a list has a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size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(number of elements that have been added)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elements can be added to the front, back, or elsewhere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in Java, a list can be represented as an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ArrayList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object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21" name="Picture 4" descr="art08_03"/>
          <p:cNvPicPr/>
          <p:nvPr/>
        </p:nvPicPr>
        <p:blipFill>
          <a:blip r:embed="rId1"/>
          <a:stretch/>
        </p:blipFill>
        <p:spPr>
          <a:xfrm>
            <a:off x="1143000" y="3714840"/>
            <a:ext cx="6934320" cy="2838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Idea of a list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3713"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Rather than creating an array of boxes, create an object that represents a "list" of items.  (initially an empty list.)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201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[]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You can add items to the list.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default behavior is to add to the end of the list.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201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[hello, ABC, goodbye, okay]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list object keeps track of the element values that have been added to it, their order, indexes, and its total size.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Think of an "array list" as an automatically resizing array object.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Internally, the list is implemented using an array and a size field.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0" dur="indefinite" restart="never" nodeType="tmRoot">
          <p:childTnLst>
            <p:seq>
              <p:cTn id="31" dur="indefinite" nodeType="mainSeq">
                <p:childTnLst>
                  <p:par>
                    <p:cTn id="32" nodeType="clickEffect" fill="hold">
                      <p:stCondLst>
                        <p:cond delay="indefinite"/>
                      </p:stCondLst>
                      <p:childTnLst>
                        <p:par>
                          <p:cTn id="3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nodeType="clickEffect" fill="hold">
                      <p:stCondLst>
                        <p:cond delay="indefinite"/>
                      </p:stCondLst>
                      <p:childTnLst>
                        <p:par>
                          <p:cTn id="3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nodeType="clickEffect" fill="hold">
                      <p:stCondLst>
                        <p:cond delay="indefinite"/>
                      </p:stCondLst>
                      <p:childTnLst>
                        <p:par>
                          <p:cTn id="4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Type Parameters (Generics)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562720"/>
          </a:xfrm>
          <a:prstGeom prst="rect">
            <a:avLst/>
          </a:prstGeom>
          <a:noFill/>
          <a:ln w="9360">
            <a:solidFill>
              <a:srgbClr val="008000"/>
            </a:solidFill>
            <a:miter/>
          </a:ln>
        </p:spPr>
        <p:txBody>
          <a:bodyPr lIns="91440" rIns="91440" tIns="45720" bIns="45720" anchor="t">
            <a:normAutofit fontScale="93713" lnSpcReduction="10000"/>
          </a:bodyPr>
          <a:p>
            <a:pPr marL="231840" indent="-23184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ArrayList&lt;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Type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&gt;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name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 = new ArrayList&lt;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Type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&gt;();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When constructing an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ArrayList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, you must specify the</a:t>
            </a:r>
            <a:br>
              <a:rPr sz="2400"/>
            </a:b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type of elements it will contain between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&lt;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and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&gt;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This is called a </a:t>
            </a:r>
            <a:r>
              <a:rPr b="0" i="1" lang="en-US" sz="2200" spc="-1" strike="noStrike">
                <a:solidFill>
                  <a:srgbClr val="000000"/>
                </a:solidFill>
                <a:latin typeface="Tahoma"/>
              </a:rPr>
              <a:t>type parameter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or a </a:t>
            </a:r>
            <a:r>
              <a:rPr b="0" i="1" lang="en-US" sz="2200" spc="-1" strike="noStrike">
                <a:solidFill>
                  <a:srgbClr val="000000"/>
                </a:solidFill>
                <a:latin typeface="Tahoma"/>
              </a:rPr>
              <a:t>generic 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class.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Allows the same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ArrayList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class to store lists of different types.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Can store arraylist of String, Student, Sprite, Car objects, etc…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ArrayList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&lt;String&gt;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names = new ArrayList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&lt;String&gt;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();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names.add("Marty Stepp");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names.add("Stuart Reges");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8000"/>
                </a:solidFill>
                <a:latin typeface="Courier New"/>
              </a:rPr>
              <a:t>//notice the difference between arraylist &amp; array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String[] names= new String[10];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4" dur="indefinite" restart="never" nodeType="tmRoot">
          <p:childTnLst>
            <p:seq>
              <p:cTn id="55" dur="indefinite" nodeType="mainSeq">
                <p:childTnLst>
                  <p:par>
                    <p:cTn id="56" nodeType="clickEffect" fill="hold">
                      <p:stCondLst>
                        <p:cond delay="indefinite"/>
                      </p:stCondLst>
                      <p:childTnLst>
                        <p:par>
                          <p:cTn id="5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ArrayList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methods (10.1)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graphicFrame>
        <p:nvGraphicFramePr>
          <p:cNvPr id="27" name=""/>
          <p:cNvGraphicFramePr/>
          <p:nvPr/>
        </p:nvGraphicFramePr>
        <p:xfrm>
          <a:off x="307800" y="1143000"/>
          <a:ext cx="8772840" cy="4692600"/>
        </p:xfrm>
        <a:graphic>
          <a:graphicData uri="http://schemas.openxmlformats.org/drawingml/2006/table">
            <a:tbl>
              <a:tblPr/>
              <a:tblGrid>
                <a:gridCol w="3133800"/>
                <a:gridCol w="5639040"/>
              </a:tblGrid>
              <a:tr h="396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  <a:ea typeface="Courier New"/>
                        </a:rPr>
                        <a:t>boolean add(E obj)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appends obj at end of list, returns true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0065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  <a:ea typeface="Courier New"/>
                        </a:rPr>
                        <a:t>void add(int index, 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  <a:ea typeface="Courier New"/>
                        </a:rPr>
                        <a:t>               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  <a:ea typeface="Courier New"/>
                        </a:rPr>
                        <a:t>E obj)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inserts given obj just before the given index, shifting subsequent values to the right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6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  <a:ea typeface="Courier New"/>
                        </a:rPr>
                        <a:t>E get(int index)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returns the element at given 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016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  <a:ea typeface="Courier New"/>
                        </a:rPr>
                        <a:t>E remove(int index)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removes/returns value at given index, shifting subsequent values to the left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016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ff0000"/>
                          </a:solidFill>
                          <a:latin typeface="Courier New"/>
                          <a:ea typeface="Courier New"/>
                        </a:rPr>
                        <a:t>void remove(E obj)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ff0000"/>
                          </a:solidFill>
                          <a:latin typeface="Tahoma"/>
                        </a:rPr>
                        <a:t>remove by object(Not on AP, but useful for some of our labs.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0065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  <a:ea typeface="Courier New"/>
                        </a:rPr>
                        <a:t>E set(int index, 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  <a:ea typeface="Courier New"/>
                        </a:rPr>
                        <a:t>               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  <a:ea typeface="Courier New"/>
                        </a:rPr>
                        <a:t>E obj)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replaces value at given index with given value, returns element that was previously at index.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6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  <a:ea typeface="Times New Roman"/>
                        </a:rPr>
                        <a:t>int size()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returns the number of elements in list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016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toString()</a:t>
                      </a: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returns a string representation of the list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such as 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"[3, 42, -7, 15]"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" name="TextBox 2"/>
          <p:cNvSpPr/>
          <p:nvPr/>
        </p:nvSpPr>
        <p:spPr>
          <a:xfrm>
            <a:off x="228600" y="5775480"/>
            <a:ext cx="7086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Note: E refers to the type of objects in the arraylist.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TextBox 1"/>
          <p:cNvSpPr/>
          <p:nvPr/>
        </p:nvSpPr>
        <p:spPr>
          <a:xfrm>
            <a:off x="279360" y="6237360"/>
            <a:ext cx="5851440" cy="100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Arial"/>
              </a:rPr>
              <a:t>ArrayList class is part of the java.util package.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Arial"/>
              </a:rPr>
              <a:t>To use ArrayList:</a:t>
            </a:r>
            <a:r>
              <a:rPr b="1" lang="en-US" sz="20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Arial"/>
              </a:rPr>
              <a:t>import java.util.*;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ArrayList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vs. array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construction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String[] names = new String[5];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ff"/>
                </a:solidFill>
                <a:latin typeface="Courier New"/>
              </a:rPr>
              <a:t>ArrayList&lt;String&gt; list = new ArrayList&lt;String&gt;();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601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storing a value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names[0] = "Jessica";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ff"/>
                </a:solidFill>
                <a:latin typeface="Courier New"/>
              </a:rPr>
              <a:t>list.add("Jessica");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retrieving a value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String s = names[0];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ff"/>
                </a:solidFill>
                <a:latin typeface="Courier New"/>
              </a:rPr>
              <a:t>String s = list.get(0);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8" dur="indefinite" restart="never" nodeType="tmRoot">
          <p:childTnLst>
            <p:seq>
              <p:cTn id="69" dur="indefinite" nodeType="mainSeq">
                <p:childTnLst>
                  <p:par>
                    <p:cTn id="70" nodeType="clickEffect" fill="hold">
                      <p:stCondLst>
                        <p:cond delay="indefinite"/>
                      </p:stCondLst>
                      <p:childTnLst>
                        <p:par>
                          <p:cTn id="7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7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nodeType="clickEffect" fill="hold">
                      <p:stCondLst>
                        <p:cond delay="indefinite"/>
                      </p:stCondLst>
                      <p:childTnLst>
                        <p:par>
                          <p:cTn id="7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8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nodeType="clickEffect" fill="hold">
                      <p:stCondLst>
                        <p:cond delay="indefinite"/>
                      </p:stCondLst>
                      <p:childTnLst>
                        <p:par>
                          <p:cTn id="8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8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ArrayList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vs. array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ArrayList&lt;String&gt; list = new ArrayList&lt;String&gt;();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list.add(“Michael”);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list.add(“Jessica”);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list.add(“Lee”); </a:t>
            </a:r>
            <a:r>
              <a:rPr b="0" lang="en-US" sz="2000" spc="-1" strike="noStrike">
                <a:solidFill>
                  <a:srgbClr val="008000"/>
                </a:solidFill>
                <a:latin typeface="Tahoma"/>
              </a:rPr>
              <a:t>//{“Michael”, “Jessica”, “Lee”}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list.add(1,“Sarah”);</a:t>
            </a:r>
            <a:r>
              <a:rPr b="0" lang="en-US" sz="2000" spc="-1" strike="noStrike">
                <a:solidFill>
                  <a:srgbClr val="008000"/>
                </a:solidFill>
                <a:latin typeface="Tahoma"/>
              </a:rPr>
              <a:t>//{“Michael”, “Sarah”,”Jessica”, “Lee”}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store=list.set(2,”Mary”)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8000"/>
                </a:solidFill>
                <a:latin typeface="Tahoma"/>
              </a:rPr>
              <a:t>//{Michael,Sarah,Mary,Lee}, store=“Jessica”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store2=list.get(3);</a:t>
            </a:r>
            <a:r>
              <a:rPr b="0" lang="en-US" sz="2000" spc="-1" strike="noStrike">
                <a:solidFill>
                  <a:srgbClr val="008000"/>
                </a:solidFill>
                <a:latin typeface="Tahoma"/>
              </a:rPr>
              <a:t>//store2=“Lee”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store3=list.remove(1);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8000"/>
                </a:solidFill>
                <a:latin typeface="Tahoma"/>
              </a:rPr>
              <a:t>//{Michael,Mary,Lee}, store3=“Sarah”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601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601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601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601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601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601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4" dur="indefinite" restart="never" nodeType="tmRoot">
          <p:childTnLst>
            <p:seq>
              <p:cTn id="95" dur="indefinite" nodeType="mainSeq">
                <p:childTnLst>
                  <p:par>
                    <p:cTn id="96" nodeType="clickEffect" fill="hold">
                      <p:stCondLst>
                        <p:cond delay="indefinite"/>
                      </p:stCondLst>
                      <p:childTnLst>
                        <p:par>
                          <p:cTn id="9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nodeType="clickEffect" fill="hold">
                      <p:stCondLst>
                        <p:cond delay="indefinite"/>
                      </p:stCondLst>
                      <p:childTnLst>
                        <p:par>
                          <p:cTn id="10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0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nodeType="clickEffect" fill="hold">
                      <p:stCondLst>
                        <p:cond delay="indefinite"/>
                      </p:stCondLst>
                      <p:childTnLst>
                        <p:par>
                          <p:cTn id="10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0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nodeType="clickEffect" fill="hold">
                      <p:stCondLst>
                        <p:cond delay="indefinite"/>
                      </p:stCondLst>
                      <p:childTnLst>
                        <p:par>
                          <p:cTn id="11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nodeType="clickEffect" fill="hold">
                      <p:stCondLst>
                        <p:cond delay="indefinite"/>
                      </p:stCondLst>
                      <p:childTnLst>
                        <p:par>
                          <p:cTn id="11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8" nodeType="clickEffect" fill="hold" presetClass="entr" presetID="1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nodeType="clickEffect" fill="hold">
                      <p:stCondLst>
                        <p:cond delay="indefinite"/>
                      </p:stCondLst>
                      <p:childTnLst>
                        <p:par>
                          <p:cTn id="12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2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Traversing an Arraylist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It is common to use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loops to access arraylist elements. This is called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traversing the arraylist.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  <a:ea typeface="Tahoma"/>
              </a:rPr>
              <a:t>The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Tahoma"/>
              </a:rPr>
              <a:t>list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  <a:ea typeface="Tahoma"/>
              </a:rPr>
              <a:t> arrayList below is an arrayList of Strings from the previous slides.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 (int i = 0; i &lt; </a:t>
            </a:r>
            <a:r>
              <a:rPr b="0" lang="en-US" sz="2000" spc="-1" strike="noStrike">
                <a:solidFill>
                  <a:srgbClr val="ff0000"/>
                </a:solidFill>
                <a:latin typeface="Courier New"/>
              </a:rPr>
              <a:t>list.size()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; i++)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</a:t>
            </a:r>
            <a:r>
              <a:rPr b="0" lang="en-US" sz="2000" spc="-1" strike="noStrike">
                <a:solidFill>
                  <a:srgbClr val="ff0000"/>
                </a:solidFill>
                <a:latin typeface="Courier New"/>
              </a:rPr>
              <a:t>list.get(i)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  <a:ea typeface="Tahoma"/>
              </a:rPr>
              <a:t>Contrast this with an array also called list.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 (int i = 0; i &lt; </a:t>
            </a:r>
            <a:r>
              <a:rPr b="0" lang="en-US" sz="2000" spc="-1" strike="noStrike">
                <a:solidFill>
                  <a:srgbClr val="ff0000"/>
                </a:solidFill>
                <a:latin typeface="Courier New"/>
              </a:rPr>
              <a:t>list.length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; i++)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</a:t>
            </a:r>
            <a:r>
              <a:rPr b="0" lang="en-US" sz="2000" spc="-1" strike="noStrike">
                <a:solidFill>
                  <a:srgbClr val="ff0000"/>
                </a:solidFill>
                <a:latin typeface="Courier New"/>
              </a:rPr>
              <a:t>list[i]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14369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2008-06-28T20:57:21Z</dcterms:created>
  <dc:creator>Marty Stepp</dc:creator>
  <dc:description>Slides used in the University of Washington's CSE 142 Python sessions.</dc:description>
  <cp:keywords>Python</cp:keywords>
  <dc:language>en-US</dc:language>
  <cp:lastModifiedBy>Long Nguyen</cp:lastModifiedBy>
  <dcterms:modified xsi:type="dcterms:W3CDTF">2023-02-02T12:42:32Z</dcterms:modified>
  <cp:revision>261</cp:revision>
  <dc:subject/>
  <dc:title>CSE 142 Python Slides</dc:title>
</cp:coreProperties>
</file>