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3BC8FAB4-2414-4162-A53E-4AB22650C0D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C9380EB-AB47-497B-9A8C-A3B0DDA5F21A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29A261BE-B10E-472F-A930-70C1B840ACAF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55A4C77-38E3-4EB5-8C43-A305C59CB9DF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27773CB-EF0C-45BB-8419-F37BEE189F81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1E7D4FF-2235-4AF6-A3F8-9EA0D2F0AED1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 probably won't reach this in lecture; it's here just in case.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B4E41F40-B620-403C-B693-7B77AE3099D9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1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 probably won't reach this in lecture; it's here just in case.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284D0EA-96FF-49AF-9193-0778F74232B2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hyperlink" Target="https://longbaonguyen.github.io/" TargetMode="External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4: Data Collections</a:t>
            </a:r>
            <a:br>
              <a:rPr sz="4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For Each Loop + Array Algorithms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 u="sng">
                <a:solidFill>
                  <a:srgbClr val="009999"/>
                </a:solidFill>
                <a:uFillTx/>
                <a:latin typeface="Arial"/>
                <a:hlinkClick r:id="rId1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Index of Largest Value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6219" lnSpcReduction="10000"/>
          </a:bodyPr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Given an array, return the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index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of the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largest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value of the array.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static int largestIndex(int[] array){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int index = 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for(int i = 1; i &lt; array.length; i++){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if(array[i] &gt; array[index])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index = i;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return index;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Note: This algorithm(and its variants) almost always show up on the AP free response section. Please know and memorize it!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29" dur="indefinite" restart="never" nodeType="tmRoot">
          <p:childTnLst>
            <p:seq>
              <p:cTn id="130" dur="indefinite" nodeType="mainSeq">
                <p:childTnLst>
                  <p:par>
                    <p:cTn id="131" nodeType="clickEffect" fill="hold">
                      <p:stCondLst>
                        <p:cond delay="indefinite"/>
                      </p:stCondLst>
                      <p:childTnLst>
                        <p:par>
                          <p:cTn id="13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nodeType="clickEffect" fill="hold">
                      <p:stCondLst>
                        <p:cond delay="indefinite"/>
                      </p:stCondLst>
                      <p:childTnLst>
                        <p:par>
                          <p:cTn id="13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nodeType="clickEffect" fill="hold">
                      <p:stCondLst>
                        <p:cond delay="indefinite"/>
                      </p:stCondLst>
                      <p:childTnLst>
                        <p:par>
                          <p:cTn id="14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nodeType="clickEffect" fill="hold">
                      <p:stCondLst>
                        <p:cond delay="indefinite"/>
                      </p:stCondLst>
                      <p:childTnLst>
                        <p:par>
                          <p:cTn id="1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nodeType="clickEffect" fill="hold">
                      <p:stCondLst>
                        <p:cond delay="indefinite"/>
                      </p:stCondLst>
                      <p:childTnLst>
                        <p:par>
                          <p:cTn id="14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All Even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8715"/>
          </a:bodyPr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Given an array, return whether all of the elements are even.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static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boolean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 allEven(int[] array){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for(int i = 0; i &lt; array.length; i++){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if(array[i] % 2 != 0)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return false;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return true;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Note: You cannot return true until all elements are checked. However, you can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early return as soon you see an odd number.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57" dur="indefinite" restart="never" nodeType="tmRoot">
          <p:childTnLst>
            <p:seq>
              <p:cTn id="158" dur="indefinite" nodeType="mainSeq">
                <p:childTnLst>
                  <p:par>
                    <p:cTn id="159" nodeType="clickEffect" fill="hold">
                      <p:stCondLst>
                        <p:cond delay="indefinite"/>
                      </p:stCondLst>
                      <p:childTnLst>
                        <p:par>
                          <p:cTn id="16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nodeType="clickEffect" fill="hold">
                      <p:stCondLst>
                        <p:cond delay="indefinite"/>
                      </p:stCondLst>
                      <p:childTnLst>
                        <p:par>
                          <p:cTn id="16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nodeType="clickEffect" fill="hold">
                      <p:stCondLst>
                        <p:cond delay="indefinite"/>
                      </p:stCondLst>
                      <p:childTnLst>
                        <p:par>
                          <p:cTn id="1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nodeType="clickEffect" fill="hold">
                      <p:stCondLst>
                        <p:cond delay="indefinite"/>
                      </p:stCondLst>
                      <p:childTnLst>
                        <p:par>
                          <p:cTn id="1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Average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1218" lnSpcReduction="10000"/>
          </a:bodyPr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Given an array, return the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average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of the array.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double average(int[] array){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sum = 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for(int i = 0; i &lt; array.length; i++){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sum += array[i];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400" spc="-1" strike="noStrike">
                <a:solidFill>
                  <a:srgbClr val="000000"/>
                </a:solidFill>
                <a:latin typeface="Courier New"/>
              </a:rPr>
              <a:t>return (double)sum / array.length;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 indent="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81" dur="indefinite" restart="never" nodeType="tmRoot">
          <p:childTnLst>
            <p:seq>
              <p:cTn id="182" dur="indefinite" nodeType="mainSeq">
                <p:childTnLst>
                  <p:par>
                    <p:cTn id="183" nodeType="clickEffect" fill="hold">
                      <p:stCondLst>
                        <p:cond delay="indefinite"/>
                      </p:stCondLst>
                      <p:childTnLst>
                        <p:par>
                          <p:cTn id="18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nodeType="clickEffect" fill="hold">
                      <p:stCondLst>
                        <p:cond delay="indefinite"/>
                      </p:stCondLst>
                      <p:childTnLst>
                        <p:par>
                          <p:cTn id="18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nodeType="clickEffect" fill="hold">
                      <p:stCondLst>
                        <p:cond delay="indefinite"/>
                      </p:stCondLst>
                      <p:childTnLst>
                        <p:par>
                          <p:cTn id="19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nodeType="clickEffect" fill="hold">
                      <p:stCondLst>
                        <p:cond delay="indefinite"/>
                      </p:stCondLst>
                      <p:childTnLst>
                        <p:par>
                          <p:cTn id="19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of Objects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Suppose we have the following Employee class: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Employee{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// instance variables, constructors not shown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double getSalary(){…}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double getName() {…}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Consider another class called Company which contains an array of Employee objects. This class contains two methods: an instance method called average which returns the average salary of the employees and a static version of the average method.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3400" spc="-1" strike="noStrike">
                <a:solidFill>
                  <a:srgbClr val="ffffff"/>
                </a:solidFill>
                <a:latin typeface="Tahoma"/>
              </a:rPr>
              <a:t>Array of Objects: Instance Method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5" name=""/>
          <p:cNvSpPr txBox="1"/>
          <p:nvPr/>
        </p:nvSpPr>
        <p:spPr>
          <a:xfrm>
            <a:off x="0" y="1142640"/>
            <a:ext cx="9067680" cy="5692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public class Company{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private Employee[] employees;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// constructors not shown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public double averageSalary(){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double sum = 0.0;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for(Employee e: employees){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sum += e.getSalary();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return sum/employees.length;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6" name="TextBox 1"/>
          <p:cNvSpPr/>
          <p:nvPr/>
        </p:nvSpPr>
        <p:spPr>
          <a:xfrm>
            <a:off x="5540400" y="1824120"/>
            <a:ext cx="3679920" cy="87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The instance method averageSalary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has access to this.employees: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the current object’s list of employees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7" name="Straight Arrow Connector 3"/>
          <p:cNvCxnSpPr/>
          <p:nvPr/>
        </p:nvCxnSpPr>
        <p:spPr>
          <a:xfrm flipH="1" flipV="1">
            <a:off x="4533120" y="1823760"/>
            <a:ext cx="191160" cy="878400"/>
          </a:xfrm>
          <a:prstGeom prst="straightConnector1">
            <a:avLst/>
          </a:prstGeom>
          <a:ln w="31680">
            <a:solidFill>
              <a:srgbClr val="000000"/>
            </a:solidFill>
            <a:miter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3" dur="indefinite" restart="never" nodeType="tmRoot">
          <p:childTnLst>
            <p:seq>
              <p:cTn id="204" dur="indefinite" nodeType="mainSeq">
                <p:childTnLst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3600" spc="-1" strike="noStrike">
                <a:solidFill>
                  <a:srgbClr val="ffffff"/>
                </a:solidFill>
                <a:latin typeface="Tahoma"/>
              </a:rPr>
              <a:t>Array of Objects: Instance Method</a:t>
            </a:r>
            <a:endParaRPr b="1" lang="en-US" sz="36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9" name=""/>
          <p:cNvSpPr txBox="1"/>
          <p:nvPr/>
        </p:nvSpPr>
        <p:spPr>
          <a:xfrm>
            <a:off x="0" y="1142640"/>
            <a:ext cx="9067680" cy="5692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public class Company{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private Employee[] employees;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// constructors not shown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public double averageSalary(){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double sum = 0.0;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for(Employee e: employees){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sum += e.getSalary();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return sum/employees.length;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public static double averageSalary(Employee[] emps){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double sum = 0.0;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for(Employee e: emps){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sum += e.getSalary();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return sum/emps.length;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0" name="TextBox 1"/>
          <p:cNvSpPr/>
          <p:nvPr/>
        </p:nvSpPr>
        <p:spPr>
          <a:xfrm>
            <a:off x="5493960" y="3129120"/>
            <a:ext cx="3704040" cy="113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The static method averageSalary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needs an array of Employee objects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as a parameter since it does NOT 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have access to the array employees.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1" name="Straight Arrow Connector 3"/>
          <p:cNvCxnSpPr/>
          <p:nvPr/>
        </p:nvCxnSpPr>
        <p:spPr>
          <a:xfrm flipV="1">
            <a:off x="4533480" y="4571640"/>
            <a:ext cx="2553120" cy="316800"/>
          </a:xfrm>
          <a:prstGeom prst="straightConnector1">
            <a:avLst/>
          </a:prstGeom>
          <a:ln w="31680">
            <a:solidFill>
              <a:srgbClr val="000000"/>
            </a:solidFill>
            <a:miter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3600" spc="-1" strike="noStrike">
                <a:solidFill>
                  <a:srgbClr val="ffffff"/>
                </a:solidFill>
                <a:latin typeface="Tahoma"/>
              </a:rPr>
              <a:t>Array of Objects: Instance Method</a:t>
            </a:r>
            <a:endParaRPr b="1" lang="en-US" sz="36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3" name=""/>
          <p:cNvSpPr txBox="1"/>
          <p:nvPr/>
        </p:nvSpPr>
        <p:spPr>
          <a:xfrm>
            <a:off x="0" y="1142640"/>
            <a:ext cx="9067680" cy="56926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public class Company{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private Employee[] employees;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// constructors not shown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public double averageSalary(){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double sum = 0.0;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for(Employee e: employees){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sum += e.getSalary();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return sum/employees.length;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public static double averageSalary(Employee[] emps){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double sum = 0.0;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for(Employee e: emps){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sum += e.getSalary();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return sum/emps.length;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25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7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4" name="TextBox 1"/>
          <p:cNvSpPr/>
          <p:nvPr/>
        </p:nvSpPr>
        <p:spPr>
          <a:xfrm>
            <a:off x="5493960" y="3129120"/>
            <a:ext cx="3704040" cy="113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The static method averageSalary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needs an array of Employee objects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as a parameter since it does NOT 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have access to the array employees.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5" name="Straight Arrow Connector 3"/>
          <p:cNvCxnSpPr/>
          <p:nvPr/>
        </p:nvCxnSpPr>
        <p:spPr>
          <a:xfrm flipV="1">
            <a:off x="4533480" y="4571640"/>
            <a:ext cx="2553120" cy="316800"/>
          </a:xfrm>
          <a:prstGeom prst="straightConnector1">
            <a:avLst/>
          </a:prstGeom>
          <a:ln w="3168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56" name="TextBox 2"/>
          <p:cNvSpPr/>
          <p:nvPr/>
        </p:nvSpPr>
        <p:spPr>
          <a:xfrm>
            <a:off x="5540400" y="1824120"/>
            <a:ext cx="3679920" cy="87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The instance method averageSalary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has access to this.employees: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700" spc="-1" strike="noStrike">
                <a:solidFill>
                  <a:srgbClr val="ff0000"/>
                </a:solidFill>
                <a:latin typeface="Arial"/>
              </a:rPr>
              <a:t>the current object’s list of employees</a:t>
            </a:r>
            <a:endParaRPr b="0" lang="en-US" sz="17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7" name="Straight Arrow Connector 4"/>
          <p:cNvCxnSpPr/>
          <p:nvPr/>
        </p:nvCxnSpPr>
        <p:spPr>
          <a:xfrm flipH="1" flipV="1">
            <a:off x="4533120" y="1823760"/>
            <a:ext cx="191160" cy="878400"/>
          </a:xfrm>
          <a:prstGeom prst="straightConnector1">
            <a:avLst/>
          </a:prstGeom>
          <a:ln w="31680">
            <a:solidFill>
              <a:srgbClr val="000000"/>
            </a:solidFill>
            <a:miter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1" dur="indefinite" restart="never" nodeType="tmRoot">
          <p:childTnLst>
            <p:seq>
              <p:cTn id="212" dur="indefinite" nodeType="mainSeq">
                <p:childTnLst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Reference semantics (objects)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reference semantics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Behavior where variables actually store the address of an object in memory.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When one variable is assigned to another, the object is</a:t>
            </a:r>
            <a:br>
              <a:rPr sz="2200"/>
            </a:b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not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copied; both variables refer to the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same object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Modifying the value of one variable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will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affect others.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int[] a1 = {4, 15, 8};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int[] a2 =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a1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;      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refer to same array as a1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3399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</a:rPr>
              <a:t>a2[0] = 7;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Arrays.toString(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</a:rPr>
              <a:t>a1</a:t>
            </a:r>
            <a:r>
              <a:rPr b="1" lang="en-US" sz="1800" spc="-1" strike="noStrike">
                <a:solidFill>
                  <a:srgbClr val="000000"/>
                </a:solidFill>
                <a:latin typeface="Courier New"/>
              </a:rPr>
              <a:t>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);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[7, 15, 8]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60" name=""/>
          <p:cNvGraphicFramePr/>
          <p:nvPr/>
        </p:nvGraphicFramePr>
        <p:xfrm>
          <a:off x="3276720" y="5359320"/>
          <a:ext cx="2536560" cy="1041480"/>
        </p:xfrm>
        <a:graphic>
          <a:graphicData uri="http://schemas.openxmlformats.org/drawingml/2006/table">
            <a:tbl>
              <a:tblPr/>
              <a:tblGrid>
                <a:gridCol w="8744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15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1" name=""/>
          <p:cNvGraphicFramePr/>
          <p:nvPr/>
        </p:nvGraphicFramePr>
        <p:xfrm>
          <a:off x="3276720" y="5359320"/>
          <a:ext cx="2536560" cy="1041480"/>
        </p:xfrm>
        <a:graphic>
          <a:graphicData uri="http://schemas.openxmlformats.org/drawingml/2006/table">
            <a:tbl>
              <a:tblPr/>
              <a:tblGrid>
                <a:gridCol w="8744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1" lang="en-US" sz="2000" spc="-1" strike="noStrike">
                          <a:solidFill>
                            <a:srgbClr val="003399"/>
                          </a:solidFill>
                          <a:latin typeface="Tahoma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15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62" name="Group 48"/>
          <p:cNvGrpSpPr/>
          <p:nvPr/>
        </p:nvGrpSpPr>
        <p:grpSpPr>
          <a:xfrm>
            <a:off x="533520" y="5803920"/>
            <a:ext cx="2523960" cy="444600"/>
            <a:chOff x="533520" y="5803920"/>
            <a:chExt cx="2523960" cy="444600"/>
          </a:xfrm>
        </p:grpSpPr>
        <p:sp>
          <p:nvSpPr>
            <p:cNvPr id="63" name="Rectangle 49"/>
            <p:cNvSpPr/>
            <p:nvPr/>
          </p:nvSpPr>
          <p:spPr>
            <a:xfrm>
              <a:off x="533520" y="5803920"/>
              <a:ext cx="1143000" cy="444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 algn="r">
                <a:lnSpc>
                  <a:spcPct val="100000"/>
                </a:lnSpc>
                <a:spcBef>
                  <a:spcPts val="499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i="1" lang="en-US" sz="2000" spc="-1" strike="noStrike">
                  <a:solidFill>
                    <a:srgbClr val="000000"/>
                  </a:solidFill>
                  <a:latin typeface="Tahoma"/>
                </a:rPr>
                <a:t>a1</a:t>
              </a:r>
              <a:endParaRPr b="0" lang="en-US" sz="2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4" name="Group 50"/>
            <p:cNvGrpSpPr/>
            <p:nvPr/>
          </p:nvGrpSpPr>
          <p:grpSpPr>
            <a:xfrm>
              <a:off x="1679760" y="5819760"/>
              <a:ext cx="1377720" cy="380880"/>
              <a:chOff x="1679760" y="5819760"/>
              <a:chExt cx="1377720" cy="380880"/>
            </a:xfrm>
          </p:grpSpPr>
          <p:sp>
            <p:nvSpPr>
              <p:cNvPr id="65" name="Line 51"/>
              <p:cNvSpPr/>
              <p:nvPr/>
            </p:nvSpPr>
            <p:spPr>
              <a:xfrm>
                <a:off x="2067120" y="6010200"/>
                <a:ext cx="990360" cy="0"/>
              </a:xfrm>
              <a:prstGeom prst="line">
                <a:avLst/>
              </a:prstGeom>
              <a:ln w="1908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46800" bIns="-46800" anchor="t">
                <a:noAutofit/>
              </a:bodyPr>
              <a:p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" name="Oval 52"/>
              <p:cNvSpPr/>
              <p:nvPr/>
            </p:nvSpPr>
            <p:spPr>
              <a:xfrm>
                <a:off x="1679760" y="5819760"/>
                <a:ext cx="380880" cy="380880"/>
              </a:xfrm>
              <a:prstGeom prst="ellipse">
                <a:avLst/>
              </a:prstGeom>
              <a:solidFill>
                <a:srgbClr val="ffffff"/>
              </a:solidFill>
              <a:ln w="1908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6800" bIns="46800" anchor="ctr">
                <a:spAutoFit/>
              </a:bodyPr>
              <a:p>
                <a:pPr algn="r">
                  <a:tabLst>
                    <a:tab algn="l" pos="0"/>
                    <a:tab algn="l" pos="914400"/>
                    <a:tab algn="l" pos="1828800"/>
                    <a:tab algn="l" pos="2743200"/>
                    <a:tab algn="l" pos="3657600"/>
                    <a:tab algn="l" pos="4572000"/>
                    <a:tab algn="l" pos="5486400"/>
                    <a:tab algn="l" pos="6400800"/>
                    <a:tab algn="l" pos="7315200"/>
                    <a:tab algn="l" pos="8229600"/>
                    <a:tab algn="l" pos="9144000"/>
                    <a:tab algn="l" pos="10058400"/>
                  </a:tabLst>
                </a:pPr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grpSp>
        <p:nvGrpSpPr>
          <p:cNvPr id="67" name="Group 53"/>
          <p:cNvGrpSpPr/>
          <p:nvPr/>
        </p:nvGrpSpPr>
        <p:grpSpPr>
          <a:xfrm>
            <a:off x="6171840" y="5791320"/>
            <a:ext cx="2438280" cy="444240"/>
            <a:chOff x="6171840" y="5791320"/>
            <a:chExt cx="2438280" cy="444240"/>
          </a:xfrm>
        </p:grpSpPr>
        <p:sp>
          <p:nvSpPr>
            <p:cNvPr id="68" name="Rectangle 54"/>
            <p:cNvSpPr/>
            <p:nvPr/>
          </p:nvSpPr>
          <p:spPr>
            <a:xfrm>
              <a:off x="7467480" y="5791320"/>
              <a:ext cx="1142640" cy="44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6800" bIns="46800" anchor="t">
              <a:noAutofit/>
            </a:bodyPr>
            <a:p>
              <a:pPr>
                <a:lnSpc>
                  <a:spcPct val="100000"/>
                </a:lnSpc>
                <a:spcBef>
                  <a:spcPts val="499"/>
                </a:spcBef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i="1" lang="en-US" sz="2000" spc="-1" strike="noStrike">
                  <a:solidFill>
                    <a:srgbClr val="003399"/>
                  </a:solidFill>
                  <a:latin typeface="Tahoma"/>
                </a:rPr>
                <a:t>a2</a:t>
              </a:r>
              <a:endParaRPr b="0" lang="en-US" sz="20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69" name="Group 55"/>
            <p:cNvGrpSpPr/>
            <p:nvPr/>
          </p:nvGrpSpPr>
          <p:grpSpPr>
            <a:xfrm>
              <a:off x="6171840" y="5829120"/>
              <a:ext cx="1295280" cy="380520"/>
              <a:chOff x="6171840" y="5829120"/>
              <a:chExt cx="1295280" cy="380520"/>
            </a:xfrm>
          </p:grpSpPr>
          <p:sp>
            <p:nvSpPr>
              <p:cNvPr id="70" name="Line 56"/>
              <p:cNvSpPr/>
              <p:nvPr/>
            </p:nvSpPr>
            <p:spPr>
              <a:xfrm flipH="1">
                <a:off x="6171840" y="6019200"/>
                <a:ext cx="914040" cy="0"/>
              </a:xfrm>
              <a:prstGeom prst="line">
                <a:avLst/>
              </a:prstGeom>
              <a:ln w="19080">
                <a:solidFill>
                  <a:srgbClr val="0000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-46800" bIns="-46800" anchor="t">
                <a:noAutofit/>
              </a:bodyPr>
              <a:p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1" name="Oval 57"/>
              <p:cNvSpPr/>
              <p:nvPr/>
            </p:nvSpPr>
            <p:spPr>
              <a:xfrm>
                <a:off x="7086240" y="5829120"/>
                <a:ext cx="380880" cy="380520"/>
              </a:xfrm>
              <a:prstGeom prst="ellipse">
                <a:avLst/>
              </a:prstGeom>
              <a:solidFill>
                <a:srgbClr val="ffffff"/>
              </a:solidFill>
              <a:ln w="1908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6800" bIns="46800" anchor="ctr">
                <a:spAutoFit/>
              </a:bodyPr>
              <a:p>
                <a:pPr algn="r">
                  <a:tabLst>
                    <a:tab algn="l" pos="0"/>
                    <a:tab algn="l" pos="914400"/>
                    <a:tab algn="l" pos="1828800"/>
                    <a:tab algn="l" pos="2743200"/>
                    <a:tab algn="l" pos="3657600"/>
                    <a:tab algn="l" pos="4572000"/>
                    <a:tab algn="l" pos="5486400"/>
                    <a:tab algn="l" pos="6400800"/>
                    <a:tab algn="l" pos="7315200"/>
                    <a:tab algn="l" pos="8229600"/>
                    <a:tab algn="l" pos="9144000"/>
                    <a:tab algn="l" pos="10058400"/>
                  </a:tabLst>
                </a:pPr>
                <a:endParaRPr b="0" lang="en-US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</p:spTree>
  </p:cSld>
  <p:timing>
    <p:tnLst>
      <p:par>
        <p:cTn id="219" dur="indefinite" restart="never" nodeType="tmRoot">
          <p:childTnLst>
            <p:seq>
              <p:cTn id="220" dur="indefinite" nodeType="mainSeq">
                <p:childTnLst>
                  <p:par>
                    <p:cTn id="221" nodeType="clickEffect" fill="hold">
                      <p:stCondLst>
                        <p:cond delay="indefinite"/>
                      </p:stCondLst>
                      <p:childTnLst>
                        <p:par>
                          <p:cTn id="2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5" dur="500"/>
                                        <p:tgtEl>
                                          <p:spTgt spid="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227" nodeType="afterEffect" fill="hold" presetClass="entr" presetID="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2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nodeType="clickEffect" fill="hold">
                      <p:stCondLst>
                        <p:cond delay="indefinite"/>
                      </p:stCondLst>
                      <p:childTnLst>
                        <p:par>
                          <p:cTn id="23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4" dur="500"/>
                                        <p:tgtEl>
                                          <p:spTgt spid="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8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nodeType="clickEffect" fill="hold">
                      <p:stCondLst>
                        <p:cond delay="indefinite"/>
                      </p:stCondLst>
                      <p:childTnLst>
                        <p:par>
                          <p:cTn id="24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3" dur="500"/>
                                        <p:tgtEl>
                                          <p:spTgt spid="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 Semantics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Example: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static void triple(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  <a:ea typeface="Courier New"/>
              </a:rPr>
              <a:t>int[] numbers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for (int i = 0; i &lt; numbers.length;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numbers[i] = numbers[i] * 3;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static void main(String[] args)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  <a:ea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  <a:ea typeface="Courier New"/>
              </a:rPr>
              <a:t>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int[] arr = {0,1,2,3};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triple(arr)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System.out.println(Arrays.toString(arr));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  <a:ea typeface="Courier New"/>
              </a:rPr>
              <a:t> </a:t>
            </a:r>
            <a:r>
              <a:rPr b="1" lang="en-US" sz="2000" spc="-1" strike="noStrike">
                <a:solidFill>
                  <a:srgbClr val="008000"/>
                </a:solidFill>
                <a:latin typeface="Courier New"/>
                <a:ea typeface="Courier New"/>
              </a:rPr>
              <a:t>// {0,3,6,9}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return (declare)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A method can return an array.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1" lang="en-US" sz="2200" spc="-1" strike="noStrike">
                <a:solidFill>
                  <a:srgbClr val="003399"/>
                </a:solidFill>
                <a:latin typeface="Tahoma"/>
              </a:rPr>
              <a:t>type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[]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methodName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parameters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  <a:ea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  <a:ea typeface="Courier New"/>
              </a:rPr>
              <a:t>// Returns a new array with all values tripled.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  <a:ea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  <a:ea typeface="Courier New"/>
              </a:rPr>
              <a:t>// Example: [1, 4, 0, 7] -&gt; [3, 12, 0, 21]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static 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  <a:ea typeface="Courier New"/>
              </a:rPr>
              <a:t>int[]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triple(int[] numbers)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int[] result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= new int[numbers.length];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for (int i = 0; i &lt; numbers.length;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result[i] = numbers[i] * 3;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return result;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Enhanced For Loop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8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If you are working with arrays(or other collections data structures), you can use an alternative syntax for a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for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 loop (enhanced form of for loop) to iterate through items of  arrays/collections.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It is also referred as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for-each loop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because the loop iterates through each element of array/collection.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for(data_type item : collection) {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...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nodeType="clickEffect" fill="hold">
                      <p:stCondLst>
                        <p:cond delay="indefinite"/>
                      </p:stCondLst>
                      <p:childTnLst>
                        <p:par>
                          <p:cTn id="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return (call)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 lnSpcReduction="10000"/>
          </a:bodyPr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Storing an array returned by a method.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3399"/>
                </a:solidFill>
                <a:latin typeface="Tahoma"/>
              </a:rPr>
              <a:t>type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[] </a:t>
            </a:r>
            <a:r>
              <a:rPr b="1" lang="en-US" sz="2200" spc="-1" strike="noStrike">
                <a:solidFill>
                  <a:srgbClr val="003399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 =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methodName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parameters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Example: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MyProgram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int[] a = {2, 5, 1, 6};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</a:rPr>
              <a:t>int[] answer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 = triple(iq);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System.out.println(Arrays.toString(answer));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...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45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[6, 15, 3, 18]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reversal question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Write code that reverses the elements of an array.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For example, if the array initially stores: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[11, 42, -5, 27, 0, 89]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Then after your reversal code, it should store: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[89, 0, 27, -5, 42, 11]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code should work for an array of any size.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0">
              <a:spcBef>
                <a:spcPts val="499"/>
              </a:spcBef>
              <a:buNone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Does it work?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Does this work?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numbers = [11, 42, -5, 27, 0, 89];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reverse the array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0; i &lt; numbers.length; i++)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numbers[i] = numbers[numbers.length - 1- i];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System.out.println(Arrays.toString(numbers));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// [89, 0, 27, 27, 0, 89]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  </a:t>
            </a: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// half of array was overwritten!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4" dur="indefinite" restart="never" nodeType="tmRoot">
          <p:childTnLst>
            <p:seq>
              <p:cTn id="245" dur="indefinite" nodeType="mainSeq">
                <p:childTnLst>
                  <p:par>
                    <p:cTn id="246" nodeType="clickEffect" fill="hold">
                      <p:stCondLst>
                        <p:cond delay="indefinite"/>
                      </p:stCondLst>
                      <p:childTnLst>
                        <p:par>
                          <p:cTn id="24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nodeType="clickEffect" fill="hold">
                      <p:stCondLst>
                        <p:cond delay="indefinite"/>
                      </p:stCondLst>
                      <p:childTnLst>
                        <p:par>
                          <p:cTn id="251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Algorithm idea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Swap pairs of elements from the edges;  work inwards: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spcBef>
                <a:spcPts val="601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Note: The animation above only works in powerpoint format. It will not work if you are reading this from a pdf version. The animation simply swaps 89 and 11, then swaps 0 and 42, then 27 and -5.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84" name=""/>
          <p:cNvGraphicFramePr/>
          <p:nvPr/>
        </p:nvGraphicFramePr>
        <p:xfrm>
          <a:off x="1676520" y="2333520"/>
          <a:ext cx="4647960" cy="792360"/>
        </p:xfrm>
        <a:graphic>
          <a:graphicData uri="http://schemas.openxmlformats.org/drawingml/2006/table">
            <a:tbl>
              <a:tblPr/>
              <a:tblGrid>
                <a:gridCol w="968400"/>
                <a:gridCol w="614160"/>
                <a:gridCol w="611280"/>
                <a:gridCol w="614160"/>
                <a:gridCol w="614520"/>
                <a:gridCol w="611280"/>
                <a:gridCol w="614160"/>
              </a:tblGrid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-5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89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5" name="Line 28"/>
          <p:cNvSpPr/>
          <p:nvPr/>
        </p:nvSpPr>
        <p:spPr>
          <a:xfrm flipV="1">
            <a:off x="2971800" y="3200040"/>
            <a:ext cx="0" cy="304920"/>
          </a:xfrm>
          <a:prstGeom prst="line">
            <a:avLst/>
          </a:prstGeom>
          <a:ln w="57240">
            <a:solidFill>
              <a:srgbClr val="0000ff"/>
            </a:solidFill>
            <a:miter/>
            <a:tailEnd len="sm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Line 29"/>
          <p:cNvSpPr/>
          <p:nvPr/>
        </p:nvSpPr>
        <p:spPr>
          <a:xfrm flipV="1">
            <a:off x="6019920" y="3200040"/>
            <a:ext cx="0" cy="304920"/>
          </a:xfrm>
          <a:prstGeom prst="line">
            <a:avLst/>
          </a:prstGeom>
          <a:ln w="57240">
            <a:solidFill>
              <a:srgbClr val="0000ff"/>
            </a:solidFill>
            <a:miter/>
            <a:tailEnd len="sm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87" name=""/>
          <p:cNvGraphicFramePr/>
          <p:nvPr/>
        </p:nvGraphicFramePr>
        <p:xfrm>
          <a:off x="1676520" y="2333520"/>
          <a:ext cx="4647960" cy="792360"/>
        </p:xfrm>
        <a:graphic>
          <a:graphicData uri="http://schemas.openxmlformats.org/drawingml/2006/table">
            <a:tbl>
              <a:tblPr/>
              <a:tblGrid>
                <a:gridCol w="968400"/>
                <a:gridCol w="614160"/>
                <a:gridCol w="611280"/>
                <a:gridCol w="614160"/>
                <a:gridCol w="614520"/>
                <a:gridCol w="611280"/>
                <a:gridCol w="614160"/>
              </a:tblGrid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0000"/>
                          </a:solidFill>
                          <a:latin typeface="Tahoma"/>
                          <a:ea typeface="Times New Roman"/>
                        </a:rPr>
                        <a:t>89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-5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0000"/>
                          </a:solidFill>
                          <a:latin typeface="Tahoma"/>
                          <a:ea typeface="Times New Roman"/>
                        </a:rPr>
                        <a:t>11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8" name=""/>
          <p:cNvGraphicFramePr/>
          <p:nvPr/>
        </p:nvGraphicFramePr>
        <p:xfrm>
          <a:off x="1676520" y="2333520"/>
          <a:ext cx="4647960" cy="792360"/>
        </p:xfrm>
        <a:graphic>
          <a:graphicData uri="http://schemas.openxmlformats.org/drawingml/2006/table">
            <a:tbl>
              <a:tblPr/>
              <a:tblGrid>
                <a:gridCol w="968400"/>
                <a:gridCol w="614160"/>
                <a:gridCol w="611280"/>
                <a:gridCol w="614160"/>
                <a:gridCol w="614520"/>
                <a:gridCol w="611280"/>
                <a:gridCol w="614160"/>
              </a:tblGrid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89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-5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0000"/>
                          </a:solidFill>
                          <a:latin typeface="Tahoma"/>
                          <a:ea typeface="Times New Roman"/>
                        </a:rPr>
                        <a:t>42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9" name="Line 78"/>
          <p:cNvSpPr/>
          <p:nvPr/>
        </p:nvSpPr>
        <p:spPr>
          <a:xfrm flipV="1">
            <a:off x="3581280" y="3200040"/>
            <a:ext cx="0" cy="304920"/>
          </a:xfrm>
          <a:prstGeom prst="line">
            <a:avLst/>
          </a:prstGeom>
          <a:ln w="57240">
            <a:solidFill>
              <a:srgbClr val="0000ff"/>
            </a:solidFill>
            <a:miter/>
            <a:tailEnd len="sm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Line 79"/>
          <p:cNvSpPr/>
          <p:nvPr/>
        </p:nvSpPr>
        <p:spPr>
          <a:xfrm flipV="1">
            <a:off x="5410080" y="3200040"/>
            <a:ext cx="0" cy="304920"/>
          </a:xfrm>
          <a:prstGeom prst="line">
            <a:avLst/>
          </a:prstGeom>
          <a:ln w="57240">
            <a:solidFill>
              <a:srgbClr val="0000ff"/>
            </a:solidFill>
            <a:miter/>
            <a:tailEnd len="sm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Line 80"/>
          <p:cNvSpPr/>
          <p:nvPr/>
        </p:nvSpPr>
        <p:spPr>
          <a:xfrm flipV="1">
            <a:off x="4191120" y="3200040"/>
            <a:ext cx="0" cy="304920"/>
          </a:xfrm>
          <a:prstGeom prst="line">
            <a:avLst/>
          </a:prstGeom>
          <a:ln w="57240">
            <a:solidFill>
              <a:srgbClr val="0000ff"/>
            </a:solidFill>
            <a:miter/>
            <a:tailEnd len="sm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Line 81"/>
          <p:cNvSpPr/>
          <p:nvPr/>
        </p:nvSpPr>
        <p:spPr>
          <a:xfrm flipV="1">
            <a:off x="4800600" y="3200040"/>
            <a:ext cx="0" cy="304920"/>
          </a:xfrm>
          <a:prstGeom prst="line">
            <a:avLst/>
          </a:prstGeom>
          <a:ln w="57240">
            <a:solidFill>
              <a:srgbClr val="0000ff"/>
            </a:solidFill>
            <a:miter/>
            <a:tailEnd len="sm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3" name=""/>
          <p:cNvGraphicFramePr/>
          <p:nvPr/>
        </p:nvGraphicFramePr>
        <p:xfrm>
          <a:off x="1676520" y="2333520"/>
          <a:ext cx="4647960" cy="792360"/>
        </p:xfrm>
        <a:graphic>
          <a:graphicData uri="http://schemas.openxmlformats.org/drawingml/2006/table">
            <a:tbl>
              <a:tblPr/>
              <a:tblGrid>
                <a:gridCol w="968400"/>
                <a:gridCol w="614160"/>
                <a:gridCol w="611280"/>
                <a:gridCol w="614160"/>
                <a:gridCol w="614520"/>
                <a:gridCol w="611280"/>
                <a:gridCol w="614160"/>
              </a:tblGrid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967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89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0000"/>
                          </a:solidFill>
                          <a:latin typeface="Tahoma"/>
                          <a:ea typeface="Times New Roman"/>
                        </a:rPr>
                        <a:t>27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800000"/>
                          </a:solidFill>
                          <a:latin typeface="Tahoma"/>
                          <a:ea typeface="Times New Roman"/>
                        </a:rPr>
                        <a:t>-5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4" dur="indefinite" restart="never" nodeType="tmRoot">
          <p:childTnLst>
            <p:seq>
              <p:cTn id="255" dur="indefinite" nodeType="mainSeq">
                <p:childTnLst>
                  <p:par>
                    <p:cTn id="256" nodeType="clickEffect" fill="hold">
                      <p:stCondLst>
                        <p:cond delay="indefinite"/>
                      </p:stCondLst>
                      <p:childTnLst>
                        <p:par>
                          <p:cTn id="257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3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nodeType="clickEffect" fill="hold">
                      <p:stCondLst>
                        <p:cond delay="indefinite"/>
                      </p:stCondLst>
                      <p:childTnLst>
                        <p:par>
                          <p:cTn id="26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nodeType="clickEffect" fill="hold">
                      <p:stCondLst>
                        <p:cond delay="indefinite"/>
                      </p:stCondLst>
                      <p:childTnLst>
                        <p:par>
                          <p:cTn id="27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7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nodeType="clickEffect" fill="hold">
                      <p:stCondLst>
                        <p:cond delay="indefinite"/>
                      </p:stCondLst>
                      <p:childTnLst>
                        <p:par>
                          <p:cTn id="28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nodeType="clickEffect" fill="hold">
                      <p:stCondLst>
                        <p:cond delay="indefinite"/>
                      </p:stCondLst>
                      <p:childTnLst>
                        <p:par>
                          <p:cTn id="29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nodeType="with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29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nodeType="afterEffect" fill="hold">
                            <p:stCondLst>
                              <p:cond delay="500"/>
                            </p:stCondLst>
                            <p:childTnLst>
                              <p:par>
                                <p:cTn id="298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nodeType="clickEffect" fill="hold">
                      <p:stCondLst>
                        <p:cond delay="indefinite"/>
                      </p:stCondLst>
                      <p:childTnLst>
                        <p:par>
                          <p:cTn id="305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6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Flawed algorithm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What's wrong with this code?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numbers = [11, 42, -5, 27, 0, 89];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reverse the array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0; i &lt; numbers.length; i++)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temp = numbers[i];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numbers[i] = numbers[numbers.length - 1 - i];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numbers[numbers.length - 1 - i] = temp;  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Flawed algorithm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8294" lnSpcReduction="10000"/>
          </a:bodyPr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What's wrong with this code?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numbers = [11, 42, -5, 27, 0, 89];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reverse the array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0; i &lt; numbers.length; i++)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temp = numbers[i];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numbers[i] = numbers[numbers.length - 1 - i];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numbers[numbers.length - 1 - i] = temp;  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The loop goes too far and un-reverses the array!  Fixed version: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 (int i = 0; i &lt; </a:t>
            </a:r>
            <a:r>
              <a:rPr b="1" lang="en-US" sz="2200" spc="-1" strike="noStrike">
                <a:solidFill>
                  <a:srgbClr val="003399"/>
                </a:solidFill>
                <a:latin typeface="Courier New"/>
              </a:rPr>
              <a:t>numbers.length / 2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 i++)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temp = numbers[i];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numbers[i] = numbers[numbers.length - 1 - i];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numbers[numbers.length - 1 - i] = temp;  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7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9" dur="indefinite" restart="never" nodeType="tmRoot">
          <p:childTnLst>
            <p:seq>
              <p:cTn id="310" dur="indefinite" nodeType="mainSeq">
                <p:childTnLst>
                  <p:par>
                    <p:cTn id="311" nodeType="clickEffect" fill="hold">
                      <p:stCondLst>
                        <p:cond delay="indefinite"/>
                      </p:stCondLst>
                      <p:childTnLst>
                        <p:par>
                          <p:cTn id="31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15" dur="1000"/>
                                        <p:tgtEl>
                                          <p:spTgt spid="9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18" dur="1000"/>
                                        <p:tgtEl>
                                          <p:spTgt spid="9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1" dur="1000"/>
                                        <p:tgtEl>
                                          <p:spTgt spid="9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4" dur="1000"/>
                                        <p:tgtEl>
                                          <p:spTgt spid="9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7" dur="1000"/>
                                        <p:tgtEl>
                                          <p:spTgt spid="9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0" dur="1000"/>
                                        <p:tgtEl>
                                          <p:spTgt spid="9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reverse question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Turn your array reversal code into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reverse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method.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Accept the array of integers to reverse as a parameter.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numbers = {11, 42, -5, 27, 0, 89};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reverse(numbers)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System.out.println(Arrays.toString(numbers));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  </a:t>
            </a:r>
            <a:r>
              <a:rPr b="0" lang="en-US" sz="2200" spc="-1" strike="noStrike">
                <a:solidFill>
                  <a:srgbClr val="008000"/>
                </a:solidFill>
                <a:latin typeface="Courier New"/>
              </a:rPr>
              <a:t>// {89, 0, 27, -5, 42, 11}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Solution: Note that this works because of reference semantics!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reverse(int[] x)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 (int i = 0; i &lt; x.length / 2; i++)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temp = x[i];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x[i] = x[x.length - 1 - i];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x[x.length - 1 - i] = temp;  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1" dur="indefinite" restart="never" nodeType="tmRoot">
          <p:childTnLst>
            <p:seq>
              <p:cTn id="332" dur="indefinite" nodeType="mainSeq">
                <p:childTnLst>
                  <p:par>
                    <p:cTn id="333" nodeType="clickEffect" fill="hold">
                      <p:stCondLst>
                        <p:cond delay="indefinite"/>
                      </p:stCondLst>
                      <p:childTnLst>
                        <p:par>
                          <p:cTn id="33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3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7" dur="1000"/>
                                        <p:tgtEl>
                                          <p:spTgt spid="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0" dur="1000"/>
                                        <p:tgtEl>
                                          <p:spTgt spid="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3" dur="1000"/>
                                        <p:tgtEl>
                                          <p:spTgt spid="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6" dur="1000"/>
                                        <p:tgtEl>
                                          <p:spTgt spid="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9" dur="1000"/>
                                        <p:tgtEl>
                                          <p:spTgt spid="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2" dur="1000"/>
                                        <p:tgtEl>
                                          <p:spTgt spid="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5" dur="1000"/>
                                        <p:tgtEl>
                                          <p:spTgt spid="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8" dur="1000"/>
                                        <p:tgtEl>
                                          <p:spTgt spid="9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 multi-counter problem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Problem: Write a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mostFrequentDigit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returns the digit value that occurs most frequently in a number.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Example: The number 669260267 contains: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one 0, two 2s, four 6es, one 7, and one 9.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mostFrequentDigit(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66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92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6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02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6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7)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6.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If there is a tie, return the digit with the lower value.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mostFrequentDigit(571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3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520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3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returns 3.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 multi-counter problem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7461"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We could declare 10 counter variables ...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counter0, counter1, counter2, counter3, counter4,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counter5, counter6, counter7, counter8, counter9;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But a better solution is to use an array of size 10.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element at index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i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will store the counter for digit value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i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 for 669260267: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How do we build such an array?  And how does it help?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104" name=""/>
          <p:cNvGraphicFramePr/>
          <p:nvPr/>
        </p:nvGraphicFramePr>
        <p:xfrm>
          <a:off x="1219320" y="4444920"/>
          <a:ext cx="6416640" cy="1041480"/>
        </p:xfrm>
        <a:graphic>
          <a:graphicData uri="http://schemas.openxmlformats.org/drawingml/2006/table">
            <a:tbl>
              <a:tblPr/>
              <a:tblGrid>
                <a:gridCol w="874440"/>
                <a:gridCol w="554040"/>
                <a:gridCol w="554040"/>
                <a:gridCol w="554040"/>
                <a:gridCol w="554040"/>
                <a:gridCol w="555840"/>
                <a:gridCol w="554040"/>
                <a:gridCol w="5540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9" dur="indefinite" restart="never" nodeType="tmRoot">
          <p:childTnLst>
            <p:seq>
              <p:cTn id="360" dur="indefinite" nodeType="mainSeq">
                <p:childTnLst>
                  <p:par>
                    <p:cTn id="361" nodeType="clickEffect" fill="hold">
                      <p:stCondLst>
                        <p:cond delay="indefinite"/>
                      </p:stCondLst>
                      <p:childTnLst>
                        <p:par>
                          <p:cTn id="36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6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5" dur="1000"/>
                                        <p:tgtEl>
                                          <p:spTgt spid="1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8" dur="1000"/>
                                        <p:tgtEl>
                                          <p:spTgt spid="1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1" dur="1000"/>
                                        <p:tgtEl>
                                          <p:spTgt spid="1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nodeType="clickEffect" fill="hold">
                      <p:stCondLst>
                        <p:cond delay="indefinite"/>
                      </p:stCondLst>
                      <p:childTnLst>
                        <p:par>
                          <p:cTn id="37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7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9" dur="1000"/>
                                        <p:tgtEl>
                                          <p:spTgt spid="1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Creating an array of tallies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lvl="1" marL="639720" indent="-245880">
              <a:lnSpc>
                <a:spcPct val="80000"/>
              </a:lnSpc>
              <a:spcBef>
                <a:spcPts val="2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assume n = 669260267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int[] counts = new int[10];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while (n &gt; 0)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8080"/>
                </a:solidFill>
                <a:latin typeface="Courier New"/>
              </a:rPr>
              <a:t>// pluck off a digit and add to proper counter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digit = n % 10;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counts[digit]++;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 = n / 10;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8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107" name=""/>
          <p:cNvGraphicFramePr/>
          <p:nvPr/>
        </p:nvGraphicFramePr>
        <p:xfrm>
          <a:off x="990720" y="4495680"/>
          <a:ext cx="6416640" cy="1041480"/>
        </p:xfrm>
        <a:graphic>
          <a:graphicData uri="http://schemas.openxmlformats.org/drawingml/2006/table">
            <a:tbl>
              <a:tblPr/>
              <a:tblGrid>
                <a:gridCol w="874440"/>
                <a:gridCol w="554040"/>
                <a:gridCol w="554040"/>
                <a:gridCol w="554040"/>
                <a:gridCol w="554040"/>
                <a:gridCol w="555840"/>
                <a:gridCol w="554040"/>
                <a:gridCol w="554040"/>
                <a:gridCol w="554040"/>
                <a:gridCol w="554040"/>
                <a:gridCol w="554040"/>
              </a:tblGrid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index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3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5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6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7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8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808080"/>
                          </a:solidFill>
                          <a:latin typeface="Tahoma"/>
                          <a:ea typeface="Times New Roman"/>
                        </a:rPr>
                        <a:t>9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6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3800"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i="1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value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2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4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1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rIns="90000" tIns="46800" bIns="468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99"/>
                        </a:spcBef>
                        <a:tabLst>
                          <a:tab algn="l" pos="0"/>
                          <a:tab algn="l" pos="914400"/>
                          <a:tab algn="l" pos="1828800"/>
                          <a:tab algn="l" pos="2743200"/>
                          <a:tab algn="l" pos="3657600"/>
                          <a:tab algn="l" pos="4572000"/>
                          <a:tab algn="l" pos="5486400"/>
                          <a:tab algn="l" pos="6400800"/>
                          <a:tab algn="l" pos="7315200"/>
                          <a:tab algn="l" pos="8229600"/>
                          <a:tab algn="l" pos="9144000"/>
                          <a:tab algn="l" pos="10058400"/>
                        </a:tabLst>
                      </a:pPr>
                      <a:r>
                        <a:rPr b="0" lang="en-US" sz="2000" spc="-1" strike="noStrike">
                          <a:solidFill>
                            <a:srgbClr val="000000"/>
                          </a:solidFill>
                          <a:latin typeface="Tahoma"/>
                          <a:ea typeface="Times New Roman"/>
                        </a:rPr>
                        <a:t>0</a:t>
                      </a:r>
                      <a:endParaRPr b="0" lang="en-US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 w="5760">
                      <a:solidFill>
                        <a:srgbClr val="000000"/>
                      </a:solidFill>
                      <a:prstDash val="solid"/>
                    </a:lnL>
                    <a:lnR w="13680">
                      <a:solidFill>
                        <a:srgbClr val="000000"/>
                      </a:solidFill>
                      <a:prstDash val="solid"/>
                    </a:lnR>
                    <a:lnT w="576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Enhanced For Loop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0" name=""/>
          <p:cNvSpPr txBox="1"/>
          <p:nvPr/>
        </p:nvSpPr>
        <p:spPr>
          <a:xfrm>
            <a:off x="151920" y="1294920"/>
            <a:ext cx="8991720" cy="5257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294" lnSpcReduction="20000"/>
          </a:bodyPr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numbers = {1, 3, 5, -2};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for(int item : numbers) {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System.out.print(item + " 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1 3 5 -2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Note that there are no references to indices. Compare this with a regular for loop.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int[] numbers = {1, 3, 5, -2};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for(int i = 0;i &lt; numbers.length; i++) {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System.out.print(numbers[i] + " 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nodeType="clickEffect" fill="hold">
                      <p:stCondLst>
                        <p:cond delay="indefinite"/>
                      </p:stCondLst>
                      <p:childTnLst>
                        <p:par>
                          <p:cTn id="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nodeType="clickEffect" fill="hold">
                      <p:stCondLst>
                        <p:cond delay="indefinite"/>
                      </p:stCondLst>
                      <p:childTnLst>
                        <p:par>
                          <p:cTn id="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Tally solution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Returns the digit value that occurs most frequently in n.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Breaks ties by choosing the smaller value.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public static int mostFrequentDigit(int n)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int[] counts = new int[10];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while (n &gt; 0)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digit = n % 10;  </a:t>
            </a: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pluck off a digit and tally it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counts[digit]++;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n = n / 10;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Courier New"/>
              </a:rPr>
              <a:t>    </a:t>
            </a: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    </a:t>
            </a:r>
            <a:r>
              <a:rPr b="1" lang="en-US" sz="1800" spc="-1" strike="noStrike">
                <a:solidFill>
                  <a:srgbClr val="008080"/>
                </a:solidFill>
                <a:latin typeface="Courier New"/>
              </a:rPr>
              <a:t>// find the most frequently occurring digit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 bestIndex = 0;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for (int i = 1; i &lt; counts.length; i++)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if (counts[i] &gt; counts[bestIndex]) {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bestIndex = i;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2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Courier New"/>
              </a:rPr>
              <a:t>    </a:t>
            </a: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return bestIndex;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7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0" dur="indefinite" restart="never" nodeType="tmRoot">
          <p:childTnLst>
            <p:seq>
              <p:cTn id="381" dur="indefinite" nodeType="mainSeq">
                <p:childTnLst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1) Write a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atLeastOneOdd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accepts an array of integers and return whether there is at least one odd number in the array.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2) Write a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shiftRight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accepts an array of integers and shifts each element one position to its right. The last element is wrapped back to the first.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int[] a1 = {11, 34, 5, 17, 56};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shiftRight(a1);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System.out.println(Arrays.toString(a1));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// {56, 11, 34, 5, 17}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8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  <a:ea typeface="Tahoma"/>
              </a:rPr>
              <a:t>3)</a:t>
            </a:r>
            <a:r>
              <a:rPr b="1" lang="en-US" sz="2400" spc="-1" strike="noStrike">
                <a:solidFill>
                  <a:srgbClr val="000000"/>
                </a:solidFill>
                <a:latin typeface="Courier New"/>
                <a:ea typeface="Tahoma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  <a:ea typeface="Tahoma"/>
              </a:rPr>
              <a:t>Similarly, write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Tahoma"/>
              </a:rPr>
              <a:t>shiftLeft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  <a:ea typeface="Tahoma"/>
              </a:rPr>
              <a:t>. Test your methods!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 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4) Write the method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  <a:ea typeface="Courier New"/>
              </a:rPr>
              <a:t>mode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that accepts an array of test grades(0 – 100) and return the mode, the grade that occurs most frequently. If there are multiple modes, return the smallest.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Use the multi-counter tally solution discussed in the last few slides of this lecture. What's the length of the array of tallies?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9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The Enhanced For Loop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2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String[] names = {"Mike", "Jesse", "Mia"};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String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item : names) {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System.out.print(item + " 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Mike Jesse Mia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Point[] pts = {new Point(1,2), new Point(4, 5),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new Point(2,-4)};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Point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item : pts) {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System.out.print(item + " ");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(1, 2) (4, 5) (-2, 4) </a:t>
            </a: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// assumes toString() implemented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nodeType="clickEffect" fill="hold">
                      <p:stCondLst>
                        <p:cond delay="indefinite"/>
                      </p:stCondLst>
                      <p:childTnLst>
                        <p:par>
                          <p:cTn id="3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Common Mistake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4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When we use an enhanced for a loop as in the following example, it creates a temporary variable integer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Tahoma"/>
              </a:rPr>
              <a:t>item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. By value semantics, modifying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Tahoma"/>
              </a:rPr>
              <a:t>item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  <a:ea typeface="Tahoma"/>
              </a:rPr>
              <a:t> does NOT modify values in the array.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int[] numbers = {1, 3, 5, -2};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item : numbers) {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item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System.out.println(Arrays.toString(numbers));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Output: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{1, 3, 5, -2}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nodeType="clickEffect" fill="hold">
                      <p:stCondLst>
                        <p:cond delay="indefinite"/>
                      </p:stCondLst>
                      <p:childTnLst>
                        <p:par>
                          <p:cTn id="5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For vs Enhanced For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6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Student[] students = {…} // suppose this is initialized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// with Student objects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sum = 0;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// regular for loop: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 = 0; i &lt; students.length;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sum += students[i].getGpa();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>// enhanced for loop: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for(Student s: students){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sum += s.getGpa();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  <p:cxnSp>
        <p:nvCxnSpPr>
          <p:cNvPr id="27" name="Straight Arrow Connector 1"/>
          <p:cNvCxnSpPr/>
          <p:nvPr/>
        </p:nvCxnSpPr>
        <p:spPr>
          <a:xfrm>
            <a:off x="3581280" y="4343400"/>
            <a:ext cx="1982160" cy="534240"/>
          </a:xfrm>
          <a:prstGeom prst="straightConnector1">
            <a:avLst/>
          </a:prstGeom>
          <a:ln w="31680">
            <a:solidFill>
              <a:srgbClr val="000000"/>
            </a:solidFill>
            <a:miter/>
            <a:tailEnd len="med" type="triangle" w="med"/>
          </a:ln>
        </p:spPr>
      </p:cxnSp>
      <p:cxnSp>
        <p:nvCxnSpPr>
          <p:cNvPr id="28" name="Straight Arrow Connector 4"/>
          <p:cNvCxnSpPr/>
          <p:nvPr/>
        </p:nvCxnSpPr>
        <p:spPr>
          <a:xfrm flipV="1">
            <a:off x="2362320" y="5181120"/>
            <a:ext cx="3048480" cy="457920"/>
          </a:xfrm>
          <a:prstGeom prst="straightConnector1">
            <a:avLst/>
          </a:prstGeom>
          <a:ln w="31680">
            <a:solidFill>
              <a:srgbClr val="000000"/>
            </a:solidFill>
            <a:miter/>
            <a:tailEnd len="med" type="triangle" w="med"/>
          </a:ln>
        </p:spPr>
      </p:cxnSp>
      <p:sp>
        <p:nvSpPr>
          <p:cNvPr id="29" name="TextBox 8"/>
          <p:cNvSpPr/>
          <p:nvPr/>
        </p:nvSpPr>
        <p:spPr>
          <a:xfrm>
            <a:off x="5402160" y="4910040"/>
            <a:ext cx="37497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For each iteration, students[i] and 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both reference the same Student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ff0000"/>
                </a:solidFill>
                <a:latin typeface="Arial"/>
              </a:rPr>
              <a:t>object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" dur="indefinite" restart="never" nodeType="tmRoot">
          <p:childTnLst>
            <p:seq>
              <p:cTn id="56" dur="indefinite" nodeType="mainSeq">
                <p:childTnLst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Common Array Algorithms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Common Algorithms: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Find largest/smallest value of an array.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Compute sum, average, mode.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Determine if at least one element(or all elements) satisfy a certain property(e.g., all elements are even)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Determine the absence/presence of duplicate elements.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Determine the number of elements meeting a specific criteria.(e.g. number of positive elements)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Shift or rotate elements left or right.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Reverse the order of the elements.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We will cover some of these in lectures and the rest in labs/problem sets.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" dur="indefinite" restart="never" nodeType="tmRoot">
          <p:childTnLst>
            <p:seq>
              <p:cTn id="76" dur="indefinite" nodeType="mainSeq">
                <p:childTnLst>
                  <p:par>
                    <p:cTn id="77" nodeType="clickEffect" fill="hold">
                      <p:stCondLst>
                        <p:cond delay="indefinite"/>
                      </p:stCondLst>
                      <p:childTnLst>
                        <p:par>
                          <p:cTn id="7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nodeType="clickEffect" fill="hold">
                      <p:stCondLst>
                        <p:cond delay="indefinite"/>
                      </p:stCondLst>
                      <p:childTnLst>
                        <p:par>
                          <p:cTn id="8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nodeType="clickEffect" fill="hold">
                      <p:stCondLst>
                        <p:cond delay="indefinite"/>
                      </p:stCondLst>
                      <p:childTnLst>
                        <p:par>
                          <p:cTn id="8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parameter (declare)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3" name=""/>
          <p:cNvSpPr txBox="1"/>
          <p:nvPr/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57060"/>
          </a:bodyPr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Arrays can be a parameter of a method.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methodName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200" spc="-1" strike="noStrike">
                <a:solidFill>
                  <a:srgbClr val="003399"/>
                </a:solidFill>
                <a:latin typeface="Tahoma"/>
              </a:rPr>
              <a:t>type</a:t>
            </a:r>
            <a:r>
              <a:rPr b="0" lang="en-US" sz="2200" spc="-1" strike="noStrike">
                <a:solidFill>
                  <a:srgbClr val="003399"/>
                </a:solidFill>
                <a:latin typeface="Courier New"/>
              </a:rPr>
              <a:t>[] </a:t>
            </a:r>
            <a:r>
              <a:rPr b="1" lang="en-US" sz="2200" spc="-1" strike="noStrike">
                <a:solidFill>
                  <a:srgbClr val="003399"/>
                </a:solidFill>
                <a:latin typeface="Tahoma"/>
              </a:rPr>
              <a:t>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 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…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Given an array, return the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largest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value of the array.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int largest(int[] array){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largest = array[0];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for(int i = 1;i &lt; array.length; i++){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if(array[i] &gt; largest)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largest = array[i];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return largest;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6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6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100000"/>
              </a:lnSpc>
              <a:spcBef>
                <a:spcPts val="624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34596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95" dur="indefinite" restart="never" nodeType="tmRoot">
          <p:childTnLst>
            <p:seq>
              <p:cTn id="96" dur="indefinite" nodeType="mainSeq">
                <p:childTnLst>
                  <p:par>
                    <p:cTn id="97" nodeType="clickEffect" fill="hold">
                      <p:stCondLst>
                        <p:cond delay="indefinite"/>
                      </p:stCondLst>
                      <p:childTnLst>
                        <p:par>
                          <p:cTn id="9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nodeType="clickEffect" fill="hold">
                      <p:stCondLst>
                        <p:cond delay="indefinite"/>
                      </p:stCondLst>
                      <p:childTnLst>
                        <p:par>
                          <p:cTn id="10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nodeType="clickEffect" fill="hold">
                      <p:stCondLst>
                        <p:cond delay="indefinite"/>
                      </p:stCondLst>
                      <p:childTnLst>
                        <p:par>
                          <p:cTn id="10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nodeType="clickEffect" fill="hold">
                      <p:stCondLst>
                        <p:cond delay="indefinite"/>
                      </p:stCondLst>
                      <p:childTnLst>
                        <p:par>
                          <p:cTn id="1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nodeType="clickEffect" fill="hold">
                      <p:stCondLst>
                        <p:cond delay="indefinite"/>
                      </p:stCondLst>
                      <p:childTnLst>
                        <p:par>
                          <p:cTn id="1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nodeType="clickEffect" fill="hold">
                      <p:stCondLst>
                        <p:cond delay="indefinite"/>
                      </p:stCondLst>
                      <p:childTnLst>
                        <p:par>
                          <p:cTn id="1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nodeType="clickEffect" fill="hold">
                      <p:stCondLst>
                        <p:cond delay="indefinite"/>
                      </p:stCondLst>
                      <p:childTnLst>
                        <p:par>
                          <p:cTn id="1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Array parameter (call)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Call a method by sending an array to its parameter.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methodName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200" spc="-1" strike="noStrike">
                <a:solidFill>
                  <a:srgbClr val="003399"/>
                </a:solidFill>
                <a:latin typeface="Tahoma"/>
              </a:rPr>
              <a:t>arrayName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8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class MyProgram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public static void main(String[] args) 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int[] iq = {126, 84, 149, 167, 95};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int largest =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largest(</a:t>
            </a:r>
            <a:r>
              <a:rPr b="1" lang="en-US" sz="2000" spc="-1" strike="noStrike">
                <a:solidFill>
                  <a:srgbClr val="003399"/>
                </a:solidFill>
                <a:latin typeface="Courier New"/>
                <a:ea typeface="Courier New"/>
              </a:rPr>
              <a:t>iq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)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System.out.println("Largest IQ = " + largest);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  <a:ea typeface="Courier New"/>
              </a:rPr>
              <a:t>...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45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499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Notice that you don't write the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[]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when passing the array.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13185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dcterms:modified xsi:type="dcterms:W3CDTF">2023-01-20T14:42:53Z</dcterms:modified>
  <cp:revision>241</cp:revision>
  <dc:subject/>
  <dc:title>CSE 142 Python Slides</dc:title>
</cp:coreProperties>
</file>