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heme/theme1.xml" ContentType="application/vnd.openxmlformats-officedocument.theme+xml"/>
  <Override PartName="/ppt/theme/theme2.xml" ContentType="application/vnd.openxmlformats-officedocument.theme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presProps" Target="presProp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</file>

<file path=ppt/slideMasters/_rels/slideMaster2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AutoShape 3"/>
          <p:cNvSpPr/>
          <p:nvPr/>
        </p:nvSpPr>
        <p:spPr>
          <a:xfrm>
            <a:off x="0" y="0"/>
            <a:ext cx="9144000" cy="1066680"/>
          </a:xfrm>
          <a:prstGeom prst="roundRect">
            <a:avLst>
              <a:gd name="adj" fmla="val 111"/>
            </a:avLst>
          </a:prstGeom>
          <a:gradFill rotWithShape="0">
            <a:gsLst>
              <a:gs pos="0">
                <a:srgbClr val="244e72"/>
              </a:gs>
              <a:gs pos="100000">
                <a:srgbClr val="5a9fd4"/>
              </a:gs>
            </a:gsLst>
            <a:lin ang="4500000"/>
          </a:gra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anchor="ctr">
            <a:noAutofit/>
          </a:bodyPr>
          <a:p>
            <a:pPr>
              <a:lnSpc>
                <a:spcPct val="93000"/>
              </a:lnSpc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Click to edit the title text format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Click to edit the outline text format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Second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3" marL="1203480" indent="-1731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Fourth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4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Fifth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5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Sixth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6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Seventh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  <p:sp>
        <p:nvSpPr>
          <p:cNvPr id="3" name="Slide Number Placeholder 3"/>
          <p:cNvSpPr/>
          <p:nvPr/>
        </p:nvSpPr>
        <p:spPr>
          <a:xfrm>
            <a:off x="8229600" y="6356520"/>
            <a:ext cx="76212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indent="0" algn="r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067352E3-9FE6-44CA-B6B8-56011C36C75A}" type="slidenum">
              <a:rPr b="0" lang="en-US" sz="1200" spc="-1" strike="noStrike">
                <a:solidFill>
                  <a:srgbClr val="424242"/>
                </a:solidFill>
                <a:latin typeface="Verdana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/>
          <p:nvPr/>
        </p:nvSpPr>
        <p:spPr>
          <a:xfrm>
            <a:off x="0" y="0"/>
            <a:ext cx="9144000" cy="1390680"/>
          </a:xfrm>
          <a:prstGeom prst="roundRect">
            <a:avLst>
              <a:gd name="adj" fmla="val 111"/>
            </a:avLst>
          </a:prstGeom>
          <a:gradFill rotWithShape="0">
            <a:gsLst>
              <a:gs pos="0">
                <a:srgbClr val="244e72"/>
              </a:gs>
              <a:gs pos="100000">
                <a:srgbClr val="5a9fd4"/>
              </a:gs>
            </a:gsLst>
            <a:lin ang="4500000"/>
          </a:gra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anchor="ctr">
            <a:noAutofit/>
          </a:bodyPr>
          <a:p>
            <a:pPr>
              <a:lnSpc>
                <a:spcPct val="93000"/>
              </a:lnSpc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Click to edit the title text format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Click to edit the outline text format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Second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3" marL="1203480" indent="-1731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Fourth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4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Fifth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5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Sixth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6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Seventh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hyperlink" Target="https://longbaonguyen.github.io/" TargetMode="External"/><Relationship Id="rId2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hyperlink" Target="https://longbaonguyen.github.io/courses/apcsa/processing/LargestObject.zip" TargetMode="External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1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7772400" cy="2286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000000"/>
                </a:solidFill>
                <a:latin typeface="Tahoma"/>
              </a:rPr>
              <a:t>Unit 4: Data Collections</a:t>
            </a:r>
            <a:br>
              <a:rPr sz="4400"/>
            </a:br>
            <a:r>
              <a:rPr b="1" lang="en-US" sz="4400" spc="-1" strike="noStrike">
                <a:solidFill>
                  <a:srgbClr val="000000"/>
                </a:solidFill>
                <a:latin typeface="Tahoma"/>
              </a:rPr>
              <a:t>Introduction to Arrays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8" name="Rectangle 3"/>
          <p:cNvSpPr/>
          <p:nvPr/>
        </p:nvSpPr>
        <p:spPr>
          <a:xfrm>
            <a:off x="1360440" y="4114800"/>
            <a:ext cx="6400800" cy="1752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 fontScale="93333" lnSpcReduction="10000"/>
          </a:bodyPr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Adapted from: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1) Building Java Programs: A Back to Basics Approach 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by Stuart Reges and Marty Stepp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2) Runestone CSAwesome Curriculum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TextBox 4"/>
          <p:cNvSpPr/>
          <p:nvPr/>
        </p:nvSpPr>
        <p:spPr>
          <a:xfrm>
            <a:off x="169560" y="6248520"/>
            <a:ext cx="33566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 u="sng">
                <a:solidFill>
                  <a:srgbClr val="009999"/>
                </a:solidFill>
                <a:uFillTx/>
                <a:latin typeface="Arial"/>
                <a:hlinkClick r:id="rId1"/>
              </a:rPr>
              <a:t>https://longbaonguyen.github.io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Out-of-bounds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51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marL="272880" indent="-27288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Legal indexes: between </a:t>
            </a: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0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and the </a:t>
            </a: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array's length - 1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Reading or writing any index outside this range will throw an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ArrayIndexOutOfBoundsException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224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Example: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int[] data = new int[10];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System.out.println(data[0]);       // okay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System.out.println(data[9]);       // okay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800000"/>
                </a:solidFill>
                <a:latin typeface="Courier New"/>
              </a:rPr>
              <a:t>	</a:t>
            </a:r>
            <a:r>
              <a:rPr b="1" lang="en-US" sz="2200" spc="-1" strike="noStrike">
                <a:solidFill>
                  <a:srgbClr val="800000"/>
                </a:solidFill>
                <a:latin typeface="Courier New"/>
              </a:rPr>
              <a:t>System.out.println(data[-1]);      // exception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800000"/>
                </a:solidFill>
                <a:latin typeface="Courier New"/>
              </a:rPr>
              <a:t>	</a:t>
            </a:r>
            <a:r>
              <a:rPr b="1" lang="en-US" sz="2200" spc="-1" strike="noStrike">
                <a:solidFill>
                  <a:srgbClr val="800000"/>
                </a:solidFill>
                <a:latin typeface="Courier New"/>
              </a:rPr>
              <a:t>System.out.println(data[10]);      // exception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  <p:graphicFrame>
        <p:nvGraphicFramePr>
          <p:cNvPr id="52" name=""/>
          <p:cNvGraphicFramePr/>
          <p:nvPr/>
        </p:nvGraphicFramePr>
        <p:xfrm>
          <a:off x="1127160" y="4978440"/>
          <a:ext cx="6416640" cy="1041480"/>
        </p:xfrm>
        <a:graphic>
          <a:graphicData uri="http://schemas.openxmlformats.org/drawingml/2006/table">
            <a:tbl>
              <a:tblPr/>
              <a:tblGrid>
                <a:gridCol w="874800"/>
                <a:gridCol w="554040"/>
                <a:gridCol w="554040"/>
                <a:gridCol w="554040"/>
                <a:gridCol w="554040"/>
                <a:gridCol w="555480"/>
                <a:gridCol w="554040"/>
                <a:gridCol w="554040"/>
                <a:gridCol w="554040"/>
                <a:gridCol w="554040"/>
                <a:gridCol w="554040"/>
              </a:tblGrid>
              <a:tr h="703800"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index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1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2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3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4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5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6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7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8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9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98880"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value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p:timing>
    <p:tnLst>
      <p:par>
        <p:cTn id="32" dur="indefinite" restart="never" nodeType="tmRoot">
          <p:childTnLst>
            <p:seq>
              <p:cTn id="33" dur="indefinite" nodeType="mainSeq">
                <p:childTnLst>
                  <p:par>
                    <p:cTn id="34" nodeType="clickEffect" fill="hold">
                      <p:stCondLst>
                        <p:cond delay="indefinite"/>
                      </p:stCondLst>
                      <p:childTnLst>
                        <p:par>
                          <p:cTn id="35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nodeType="clickEffect" fill="hold">
                      <p:stCondLst>
                        <p:cond delay="indefinite"/>
                      </p:stCondLst>
                      <p:childTnLst>
                        <p:par>
                          <p:cTn id="41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4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nodeType="clickEffect" fill="hold">
                      <p:stCondLst>
                        <p:cond delay="indefinite"/>
                      </p:stCondLst>
                      <p:childTnLst>
                        <p:par>
                          <p:cTn id="47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4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Accessing array elements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54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lvl="1" marL="743040" indent="-28584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502452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int[] numbers = new int[8];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502452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numbers[1] = 3;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502452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numbers[4] = 99;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502452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numbers[6] = 2;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80000"/>
              </a:lnSpc>
              <a:spcBef>
                <a:spcPts val="201"/>
              </a:spcBef>
              <a:tabLst>
                <a:tab algn="l" pos="0"/>
                <a:tab algn="l" pos="502452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502452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int x = numbers[1];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502452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numbers[x] = 42;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502452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numbers[numbers[6]] = 11; </a:t>
            </a:r>
            <a:r>
              <a:rPr b="1" lang="en-US" sz="2000" spc="-1" strike="noStrike">
                <a:solidFill>
                  <a:srgbClr val="008080"/>
                </a:solidFill>
                <a:latin typeface="Courier New"/>
              </a:rPr>
              <a:t>// use numbers[6] as index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  <p:graphicFrame>
        <p:nvGraphicFramePr>
          <p:cNvPr id="55" name=""/>
          <p:cNvGraphicFramePr/>
          <p:nvPr/>
        </p:nvGraphicFramePr>
        <p:xfrm>
          <a:off x="914400" y="4038480"/>
          <a:ext cx="1428840" cy="520920"/>
        </p:xfrm>
        <a:graphic>
          <a:graphicData uri="http://schemas.openxmlformats.org/drawingml/2006/table">
            <a:tbl>
              <a:tblPr/>
              <a:tblGrid>
                <a:gridCol w="874800"/>
                <a:gridCol w="554040"/>
              </a:tblGrid>
              <a:tr h="520920"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x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56" name=""/>
          <p:cNvGraphicFramePr/>
          <p:nvPr/>
        </p:nvGraphicFramePr>
        <p:xfrm>
          <a:off x="152280" y="5410080"/>
          <a:ext cx="1447920" cy="520920"/>
        </p:xfrm>
        <a:graphic>
          <a:graphicData uri="http://schemas.openxmlformats.org/drawingml/2006/table">
            <a:tbl>
              <a:tblPr/>
              <a:tblGrid>
                <a:gridCol w="1447920"/>
              </a:tblGrid>
              <a:tr h="520920"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numbers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57" name=""/>
          <p:cNvGraphicFramePr/>
          <p:nvPr/>
        </p:nvGraphicFramePr>
        <p:xfrm>
          <a:off x="914400" y="4038480"/>
          <a:ext cx="1428840" cy="520920"/>
        </p:xfrm>
        <a:graphic>
          <a:graphicData uri="http://schemas.openxmlformats.org/drawingml/2006/table">
            <a:tbl>
              <a:tblPr/>
              <a:tblGrid>
                <a:gridCol w="874800"/>
                <a:gridCol w="554040"/>
              </a:tblGrid>
              <a:tr h="520920"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x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3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58" name=""/>
          <p:cNvGraphicFramePr/>
          <p:nvPr/>
        </p:nvGraphicFramePr>
        <p:xfrm>
          <a:off x="1752480" y="4876920"/>
          <a:ext cx="5308560" cy="1041120"/>
        </p:xfrm>
        <a:graphic>
          <a:graphicData uri="http://schemas.openxmlformats.org/drawingml/2006/table">
            <a:tbl>
              <a:tblPr/>
              <a:tblGrid>
                <a:gridCol w="874800"/>
                <a:gridCol w="554040"/>
                <a:gridCol w="554040"/>
                <a:gridCol w="554040"/>
                <a:gridCol w="554040"/>
                <a:gridCol w="555480"/>
                <a:gridCol w="554040"/>
                <a:gridCol w="554040"/>
                <a:gridCol w="554040"/>
              </a:tblGrid>
              <a:tr h="703800"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index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1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2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3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4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5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6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7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98880"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value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59" name=""/>
          <p:cNvGraphicFramePr/>
          <p:nvPr/>
        </p:nvGraphicFramePr>
        <p:xfrm>
          <a:off x="1752480" y="4876920"/>
          <a:ext cx="5308560" cy="1041120"/>
        </p:xfrm>
        <a:graphic>
          <a:graphicData uri="http://schemas.openxmlformats.org/drawingml/2006/table">
            <a:tbl>
              <a:tblPr/>
              <a:tblGrid>
                <a:gridCol w="874800"/>
                <a:gridCol w="554040"/>
                <a:gridCol w="554040"/>
                <a:gridCol w="554040"/>
                <a:gridCol w="554040"/>
                <a:gridCol w="555480"/>
                <a:gridCol w="554040"/>
                <a:gridCol w="554040"/>
                <a:gridCol w="554040"/>
              </a:tblGrid>
              <a:tr h="703800"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index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1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2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3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4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5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6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7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98880"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value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3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11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42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99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2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p:timing>
    <p:tnLst>
      <p:par>
        <p:cTn id="52" dur="indefinite" restart="never" nodeType="tmRoot">
          <p:childTnLst>
            <p:seq>
              <p:cTn id="53" dur="indefinite" nodeType="mainSeq">
                <p:childTnLst>
                  <p:par>
                    <p:cTn id="54" nodeType="clickEffect" fill="hold">
                      <p:stCondLst>
                        <p:cond delay="indefinite"/>
                      </p:stCondLst>
                      <p:childTnLst>
                        <p:par>
                          <p:cTn id="55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6" nodeType="click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5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nodeType="with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6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Arrays and </a:t>
            </a: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for</a:t>
            </a: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 loops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1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marL="272880" indent="-272880">
              <a:spcBef>
                <a:spcPts val="550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It is common to use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for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loops to access array elements. This is called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traversing the array.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224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for (int i = 0; i &lt; 8; i++)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System.out.print(numbers[i] + " ");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System.out.println();  </a:t>
            </a:r>
            <a:r>
              <a:rPr b="1" lang="en-US" sz="2000" spc="-1" strike="noStrike">
                <a:solidFill>
                  <a:srgbClr val="008080"/>
                </a:solidFill>
                <a:latin typeface="Courier New"/>
                <a:ea typeface="Courier New"/>
              </a:rPr>
              <a:t>// output: 0 3 11 42 99 0 2 0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10000"/>
              </a:lnSpc>
              <a:spcBef>
                <a:spcPts val="550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Sometimes we assign each element a value in a loop.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10000"/>
              </a:lnSpc>
              <a:spcBef>
                <a:spcPts val="224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1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for (int i = 0; i &lt; 8; i++)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1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numbers[i] = 2 * i;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1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  <p:graphicFrame>
        <p:nvGraphicFramePr>
          <p:cNvPr id="62" name=""/>
          <p:cNvGraphicFramePr/>
          <p:nvPr/>
        </p:nvGraphicFramePr>
        <p:xfrm>
          <a:off x="1447920" y="5435640"/>
          <a:ext cx="5308560" cy="1041480"/>
        </p:xfrm>
        <a:graphic>
          <a:graphicData uri="http://schemas.openxmlformats.org/drawingml/2006/table">
            <a:tbl>
              <a:tblPr/>
              <a:tblGrid>
                <a:gridCol w="874440"/>
                <a:gridCol w="554040"/>
                <a:gridCol w="554040"/>
                <a:gridCol w="554040"/>
                <a:gridCol w="554040"/>
                <a:gridCol w="555840"/>
                <a:gridCol w="554040"/>
                <a:gridCol w="554040"/>
                <a:gridCol w="554040"/>
              </a:tblGrid>
              <a:tr h="703800"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index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1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2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3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4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5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6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7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703800"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value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2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4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6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8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10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12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14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p:timing>
    <p:tnLst>
      <p:par>
        <p:cTn id="62" dur="indefinite" restart="never" nodeType="tmRoot">
          <p:childTnLst>
            <p:seq>
              <p:cTn id="63" dur="indefinite" nodeType="mainSeq">
                <p:childTnLst>
                  <p:par>
                    <p:cTn id="64" nodeType="clickEffect" fill="hold">
                      <p:stCondLst>
                        <p:cond delay="indefinite"/>
                      </p:stCondLst>
                      <p:childTnLst>
                        <p:par>
                          <p:cTn id="65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6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The </a:t>
            </a: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length</a:t>
            </a: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 field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4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marL="272880" indent="-272880">
              <a:lnSpc>
                <a:spcPct val="90000"/>
              </a:lnSpc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An array's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length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field stores its number of elements.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224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	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name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.length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for (int i = 0; i &lt; </a:t>
            </a:r>
            <a:r>
              <a:rPr b="1" lang="en-US" sz="2200" spc="-1" strike="noStrike">
                <a:solidFill>
                  <a:srgbClr val="003399"/>
                </a:solidFill>
                <a:latin typeface="Courier New"/>
              </a:rPr>
              <a:t>numbers.length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; i++) {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System.out.print(numbers[i] + " ");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1" lang="en-US" sz="2200" spc="-1" strike="noStrike">
                <a:solidFill>
                  <a:srgbClr val="008080"/>
                </a:solidFill>
                <a:latin typeface="Courier New"/>
              </a:rPr>
              <a:t>// output: 0 2 4 6 8 10 12 14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It does not use parentheses like a String's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.length()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00000"/>
              </a:lnSpc>
              <a:spcBef>
                <a:spcPts val="550"/>
              </a:spcBef>
              <a:buClr>
                <a:srgbClr val="008080"/>
              </a:buClr>
              <a:buFont typeface="Courier New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What expressions refer to: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The last element of any array? 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The middle element?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5" name="TextBox 1"/>
          <p:cNvSpPr/>
          <p:nvPr/>
        </p:nvSpPr>
        <p:spPr>
          <a:xfrm>
            <a:off x="4811760" y="5562720"/>
            <a:ext cx="20858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numbers.length - 1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TextBox 4"/>
          <p:cNvSpPr/>
          <p:nvPr/>
        </p:nvSpPr>
        <p:spPr>
          <a:xfrm>
            <a:off x="3556080" y="5932440"/>
            <a:ext cx="56102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numbers.length/2, if length is even, this element is the first element of the second half of the array.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iming>
    <p:tnLst>
      <p:par>
        <p:cTn id="76" dur="indefinite" restart="never" nodeType="tmRoot">
          <p:childTnLst>
            <p:seq>
              <p:cTn id="77" dur="indefinite" nodeType="mainSeq">
                <p:childTnLst>
                  <p:par>
                    <p:cTn id="78" nodeType="clickEffect" fill="hold">
                      <p:stCondLst>
                        <p:cond delay="indefinite"/>
                      </p:stCondLst>
                      <p:childTnLst>
                        <p:par>
                          <p:cTn id="7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8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Arrays and </a:t>
            </a: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while</a:t>
            </a: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 loops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8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81218"/>
          </a:bodyPr>
          <a:p>
            <a:pPr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While loop can also be used to traverse the array. The following compute the sum of an array using a while loop and a for loop. Note the difference. In both cases, this requires the elements of the array to be accessed by the indices(i).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While Loop: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	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int sum = 0;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int i = 0;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while(i &lt; numbers.length){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sum += numbers[i];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i++;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For Loop: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int sum = 0;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for(int i = 0; i &lt; numbers.length; i++){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sum += numbers[i];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9" name="TextBox 1"/>
          <p:cNvSpPr/>
          <p:nvPr/>
        </p:nvSpPr>
        <p:spPr>
          <a:xfrm>
            <a:off x="4513680" y="4191120"/>
            <a:ext cx="465516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ff0000"/>
                </a:solidFill>
                <a:latin typeface="Tahoma"/>
              </a:rPr>
              <a:t>Typically, traversing an array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ff0000"/>
                </a:solidFill>
                <a:latin typeface="Tahoma"/>
              </a:rPr>
              <a:t>is best done with a for loop.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iming>
    <p:tnLst>
      <p:par>
        <p:cTn id="86" dur="indefinite" restart="never" nodeType="tmRoot">
          <p:childTnLst>
            <p:seq>
              <p:cTn id="87" dur="indefinite" nodeType="mainSeq">
                <p:childTnLst>
                  <p:par>
                    <p:cTn id="88" nodeType="clickEffect" fill="hold">
                      <p:stCondLst>
                        <p:cond delay="indefinite"/>
                      </p:stCondLst>
                      <p:childTnLst>
                        <p:par>
                          <p:cTn id="8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9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nodeType="clickEffect" fill="hold">
                      <p:stCondLst>
                        <p:cond delay="indefinite"/>
                      </p:stCondLst>
                      <p:childTnLst>
                        <p:par>
                          <p:cTn id="105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0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Quick array initialization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71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Arrays can be used created quickly using </a:t>
            </a: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initializer lists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.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type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[]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name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= {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value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,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value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,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…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value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};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224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Example: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00000"/>
              </a:lnSpc>
              <a:spcBef>
                <a:spcPts val="524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100" spc="-1" strike="noStrike">
                <a:solidFill>
                  <a:srgbClr val="000000"/>
                </a:solidFill>
                <a:latin typeface="Courier New"/>
              </a:rPr>
              <a:t>int[] numbers = {12, 49, -2, 26, 5, 17, -6};</a:t>
            </a:r>
            <a:endParaRPr b="0" lang="en-US" sz="21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Useful when you know what the array's elements will be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The compiler figures out the size by counting the values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  <p:graphicFrame>
        <p:nvGraphicFramePr>
          <p:cNvPr id="72" name=""/>
          <p:cNvGraphicFramePr/>
          <p:nvPr/>
        </p:nvGraphicFramePr>
        <p:xfrm>
          <a:off x="1752480" y="3809880"/>
          <a:ext cx="4754520" cy="1041480"/>
        </p:xfrm>
        <a:graphic>
          <a:graphicData uri="http://schemas.openxmlformats.org/drawingml/2006/table">
            <a:tbl>
              <a:tblPr/>
              <a:tblGrid>
                <a:gridCol w="874800"/>
                <a:gridCol w="554040"/>
                <a:gridCol w="554040"/>
                <a:gridCol w="554040"/>
                <a:gridCol w="554040"/>
                <a:gridCol w="555480"/>
                <a:gridCol w="554040"/>
                <a:gridCol w="554040"/>
              </a:tblGrid>
              <a:tr h="703800"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index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1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2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3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4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5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6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98880"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value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12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49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-2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26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5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17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-6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p:timing>
    <p:tnLst>
      <p:par>
        <p:cTn id="116" dur="indefinite" restart="never" nodeType="tmRoot">
          <p:childTnLst>
            <p:seq>
              <p:cTn id="117" dur="indefinite" nodeType="mainSeq">
                <p:childTnLst>
                  <p:par>
                    <p:cTn id="118" nodeType="clickEffect" fill="hold">
                      <p:stCondLst>
                        <p:cond delay="indefinite"/>
                      </p:stCondLst>
                      <p:childTnLst>
                        <p:par>
                          <p:cTn id="11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2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nodeType="clickEffect" fill="hold">
                      <p:stCondLst>
                        <p:cond delay="indefinite"/>
                      </p:stCondLst>
                      <p:childTnLst>
                        <p:par>
                          <p:cTn id="125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2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nodeType="clickEffect" fill="hold">
                      <p:stCondLst>
                        <p:cond delay="indefinite"/>
                      </p:stCondLst>
                      <p:childTnLst>
                        <p:par>
                          <p:cTn id="12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"Array mystery" problem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0">
              <a:spcBef>
                <a:spcPts val="201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What element values are stored in the following array?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int[] a = {1, 7, 5, 6, 4, 14, 11};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for (int i = 0; i &lt; </a:t>
            </a:r>
            <a:r>
              <a:rPr b="0" lang="en-US" sz="2200" spc="-1" strike="noStrike">
                <a:solidFill>
                  <a:srgbClr val="ff0000"/>
                </a:solidFill>
                <a:latin typeface="Courier New"/>
              </a:rPr>
              <a:t>a.length - 1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; i++) {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if (a[i] &gt; a[i + 1]) {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a[i + 1] = a[i + 1] * 2;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  <p:graphicFrame>
        <p:nvGraphicFramePr>
          <p:cNvPr id="75" name=""/>
          <p:cNvGraphicFramePr/>
          <p:nvPr/>
        </p:nvGraphicFramePr>
        <p:xfrm>
          <a:off x="2179800" y="4978440"/>
          <a:ext cx="4754520" cy="1041480"/>
        </p:xfrm>
        <a:graphic>
          <a:graphicData uri="http://schemas.openxmlformats.org/drawingml/2006/table">
            <a:tbl>
              <a:tblPr/>
              <a:tblGrid>
                <a:gridCol w="874440"/>
                <a:gridCol w="554040"/>
                <a:gridCol w="554040"/>
                <a:gridCol w="554040"/>
                <a:gridCol w="554040"/>
                <a:gridCol w="555840"/>
                <a:gridCol w="554040"/>
                <a:gridCol w="554040"/>
              </a:tblGrid>
              <a:tr h="703800"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index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1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2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3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4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5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6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703800"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value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76" name=""/>
          <p:cNvGraphicFramePr/>
          <p:nvPr/>
        </p:nvGraphicFramePr>
        <p:xfrm>
          <a:off x="2179800" y="4978440"/>
          <a:ext cx="4754520" cy="1041480"/>
        </p:xfrm>
        <a:graphic>
          <a:graphicData uri="http://schemas.openxmlformats.org/drawingml/2006/table">
            <a:tbl>
              <a:tblPr/>
              <a:tblGrid>
                <a:gridCol w="874440"/>
                <a:gridCol w="554040"/>
                <a:gridCol w="554040"/>
                <a:gridCol w="554040"/>
                <a:gridCol w="554040"/>
                <a:gridCol w="555840"/>
                <a:gridCol w="554040"/>
                <a:gridCol w="554040"/>
              </a:tblGrid>
              <a:tr h="703800"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</a:rPr>
                        <a:t>index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</a:rPr>
                        <a:t>1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</a:rPr>
                        <a:t>2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</a:rPr>
                        <a:t>3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</a:rPr>
                        <a:t>4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</a:rPr>
                        <a:t>5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</a:rPr>
                        <a:t>6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703800"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value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1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7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10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12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8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14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22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p:timing>
    <p:tnLst>
      <p:par>
        <p:cTn id="134" dur="indefinite" restart="never" nodeType="tmRoot">
          <p:childTnLst>
            <p:seq>
              <p:cTn id="135" dur="indefinite" nodeType="mainSeq">
                <p:childTnLst>
                  <p:par>
                    <p:cTn id="136" nodeType="clickEffect" fill="hold">
                      <p:stCondLst>
                        <p:cond delay="indefinite"/>
                      </p:stCondLst>
                      <p:childTnLst>
                        <p:par>
                          <p:cTn id="137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8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40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Limitations of arrays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You cannot resize an existing array: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int[] a = new int[4];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800000"/>
                </a:solidFill>
                <a:latin typeface="Courier New"/>
              </a:rPr>
              <a:t>a.length = 10;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      </a:t>
            </a:r>
            <a:r>
              <a:rPr b="1" lang="en-US" sz="2200" spc="-1" strike="noStrike">
                <a:solidFill>
                  <a:srgbClr val="008080"/>
                </a:solidFill>
                <a:latin typeface="Courier New"/>
              </a:rPr>
              <a:t>// error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You cannot compare arrays with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==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or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equals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int[] a1 = {42, -7, 1, 15};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int[] a2 = {42, -7, 1, 15};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if (</a:t>
            </a:r>
            <a:r>
              <a:rPr b="1" lang="en-US" sz="2200" spc="-1" strike="noStrike">
                <a:solidFill>
                  <a:srgbClr val="800000"/>
                </a:solidFill>
                <a:latin typeface="Courier New"/>
              </a:rPr>
              <a:t>a1 == a2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) {  ... }         </a:t>
            </a:r>
            <a:r>
              <a:rPr b="1" lang="en-US" sz="2200" spc="-1" strike="noStrike">
                <a:solidFill>
                  <a:srgbClr val="008080"/>
                </a:solidFill>
                <a:latin typeface="Courier New"/>
              </a:rPr>
              <a:t>// false!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if (</a:t>
            </a:r>
            <a:r>
              <a:rPr b="1" lang="en-US" sz="2200" spc="-1" strike="noStrike">
                <a:solidFill>
                  <a:srgbClr val="800000"/>
                </a:solidFill>
                <a:latin typeface="Courier New"/>
              </a:rPr>
              <a:t>a1.equals(a2)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) {  ... }    </a:t>
            </a:r>
            <a:r>
              <a:rPr b="1" lang="en-US" sz="2200" spc="-1" strike="noStrike">
                <a:solidFill>
                  <a:srgbClr val="008080"/>
                </a:solidFill>
                <a:latin typeface="Courier New"/>
              </a:rPr>
              <a:t>// false!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An array does not know how to print itself: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int[] a1 = {42, -7, 1, 15};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System.out.println(a1);        </a:t>
            </a:r>
            <a:r>
              <a:rPr b="1" lang="en-US" sz="2200" spc="-1" strike="noStrike">
                <a:solidFill>
                  <a:srgbClr val="008080"/>
                </a:solidFill>
                <a:latin typeface="Courier New"/>
              </a:rPr>
              <a:t>// [I@98f8c4]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41" dur="indefinite" restart="never" nodeType="tmRoot">
          <p:childTnLst>
            <p:seq>
              <p:cTn id="142" dur="indefinite" nodeType="mainSeq">
                <p:childTnLst>
                  <p:par>
                    <p:cTn id="143" nodeType="clickEffect" fill="hold">
                      <p:stCondLst>
                        <p:cond delay="indefinite"/>
                      </p:stCondLst>
                      <p:childTnLst>
                        <p:par>
                          <p:cTn id="14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4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47" dur="1000"/>
                                        <p:tgtEl>
                                          <p:spTgt spid="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50" dur="1000"/>
                                        <p:tgtEl>
                                          <p:spTgt spid="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53" dur="1000"/>
                                        <p:tgtEl>
                                          <p:spTgt spid="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56" dur="1000"/>
                                        <p:tgtEl>
                                          <p:spTgt spid="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59" dur="1000"/>
                                        <p:tgtEl>
                                          <p:spTgt spid="7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nodeType="clickEffect" fill="hold">
                      <p:stCondLst>
                        <p:cond delay="indefinite"/>
                      </p:stCondLst>
                      <p:childTnLst>
                        <p:par>
                          <p:cTn id="161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62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64" dur="1000"/>
                                        <p:tgtEl>
                                          <p:spTgt spid="7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67" dur="1000"/>
                                        <p:tgtEl>
                                          <p:spTgt spid="7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70" dur="1000"/>
                                        <p:tgtEl>
                                          <p:spTgt spid="7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Arrays.toString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80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public static void main(String[] args) {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int[] a = {0, 14, 4, 6, 8};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System.out.println(a);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Output: I@674f1c67 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6. (14 pts)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Prints out the address not the contents of a.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Arrays.toString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accepts an array as a parameter and returns a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String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representation of its elements.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Must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import java.util.*;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00000"/>
              </a:lnSpc>
              <a:spcBef>
                <a:spcPts val="550"/>
              </a:spcBef>
              <a:buClr>
                <a:srgbClr val="000000"/>
              </a:buClr>
              <a:buFont typeface="Courier New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Arrays 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is one of the classes in the util’s package.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71" dur="indefinite" restart="never" nodeType="tmRoot">
          <p:childTnLst>
            <p:seq>
              <p:cTn id="172" dur="indefinite" nodeType="mainSeq">
                <p:childTnLst>
                  <p:par>
                    <p:cTn id="173" nodeType="clickEffect" fill="hold">
                      <p:stCondLst>
                        <p:cond delay="indefinite"/>
                      </p:stCondLst>
                      <p:childTnLst>
                        <p:par>
                          <p:cTn id="17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7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nodeType="clickEffect" fill="hold">
                      <p:stCondLst>
                        <p:cond delay="indefinite"/>
                      </p:stCondLst>
                      <p:childTnLst>
                        <p:par>
                          <p:cTn id="17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7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Arrays.toString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82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import java.util.*;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public class Example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public static void main(String[] args) {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int[] a = {0, 14, 4, 6, 8};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System.out.println("a is " +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Arrays.toString(a)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34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Output: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a is [0, 14, 4, 6, 8]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81" dur="indefinite" restart="never" nodeType="tmRoot">
          <p:childTnLst>
            <p:seq>
              <p:cTn id="182" dur="indefinite" nodeType="mainSeq">
                <p:childTnLst>
                  <p:par>
                    <p:cTn id="183" nodeType="clickEffect" fill="hold">
                      <p:stCondLst>
                        <p:cond delay="indefinite"/>
                      </p:stCondLst>
                      <p:childTnLst>
                        <p:par>
                          <p:cTn id="18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8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Can we solve this problem?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486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Consider the following program (input underlined):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Courier New"/>
              </a:rPr>
              <a:t>How many days' temperatures? </a:t>
            </a:r>
            <a:r>
              <a:rPr b="1" lang="en-US" sz="2200" spc="-1" strike="noStrike" u="sng">
                <a:solidFill>
                  <a:srgbClr val="000000"/>
                </a:solidFill>
                <a:uFillTx/>
                <a:latin typeface="Courier New"/>
                <a:ea typeface="Courier New"/>
              </a:rPr>
              <a:t>7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Courier New"/>
              </a:rPr>
              <a:t>Day 1's high temp: </a:t>
            </a:r>
            <a:r>
              <a:rPr b="1" lang="en-US" sz="2200" spc="-1" strike="noStrike" u="sng">
                <a:solidFill>
                  <a:srgbClr val="000000"/>
                </a:solidFill>
                <a:uFillTx/>
                <a:latin typeface="Courier New"/>
                <a:ea typeface="Courier New"/>
              </a:rPr>
              <a:t>45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Courier New"/>
              </a:rPr>
              <a:t>Day 2's high temp: </a:t>
            </a:r>
            <a:r>
              <a:rPr b="1" lang="en-US" sz="2200" spc="-1" strike="noStrike" u="sng">
                <a:solidFill>
                  <a:srgbClr val="000000"/>
                </a:solidFill>
                <a:uFillTx/>
                <a:latin typeface="Courier New"/>
                <a:ea typeface="Courier New"/>
              </a:rPr>
              <a:t>44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Courier New"/>
              </a:rPr>
              <a:t>Day 3's high temp: </a:t>
            </a:r>
            <a:r>
              <a:rPr b="1" lang="en-US" sz="2200" spc="-1" strike="noStrike" u="sng">
                <a:solidFill>
                  <a:srgbClr val="000000"/>
                </a:solidFill>
                <a:uFillTx/>
                <a:latin typeface="Courier New"/>
                <a:ea typeface="Courier New"/>
              </a:rPr>
              <a:t>39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Courier New"/>
              </a:rPr>
              <a:t>Day 4's high temp: </a:t>
            </a:r>
            <a:r>
              <a:rPr b="1" lang="en-US" sz="2200" spc="-1" strike="noStrike" u="sng">
                <a:solidFill>
                  <a:srgbClr val="000000"/>
                </a:solidFill>
                <a:uFillTx/>
                <a:latin typeface="Courier New"/>
                <a:ea typeface="Courier New"/>
              </a:rPr>
              <a:t>48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Courier New"/>
              </a:rPr>
              <a:t>Day 5's high temp: </a:t>
            </a:r>
            <a:r>
              <a:rPr b="1" lang="en-US" sz="2200" spc="-1" strike="noStrike" u="sng">
                <a:solidFill>
                  <a:srgbClr val="000000"/>
                </a:solidFill>
                <a:uFillTx/>
                <a:latin typeface="Courier New"/>
                <a:ea typeface="Courier New"/>
              </a:rPr>
              <a:t>37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Courier New"/>
              </a:rPr>
              <a:t>Day 6's high temp: </a:t>
            </a:r>
            <a:r>
              <a:rPr b="1" lang="en-US" sz="2200" spc="-1" strike="noStrike" u="sng">
                <a:solidFill>
                  <a:srgbClr val="000000"/>
                </a:solidFill>
                <a:uFillTx/>
                <a:latin typeface="Courier New"/>
                <a:ea typeface="Courier New"/>
              </a:rPr>
              <a:t>46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Courier New"/>
              </a:rPr>
              <a:t>Day 7's high temp: </a:t>
            </a:r>
            <a:r>
              <a:rPr b="1" lang="en-US" sz="2200" spc="-1" strike="noStrike" u="sng">
                <a:solidFill>
                  <a:srgbClr val="000000"/>
                </a:solidFill>
                <a:uFillTx/>
                <a:latin typeface="Courier New"/>
                <a:ea typeface="Courier New"/>
              </a:rPr>
              <a:t>53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Courier New"/>
              </a:rPr>
              <a:t>You entered: [45, 44, 39, 48, 37, 46, 53]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Courier New"/>
              </a:rPr>
              <a:t>Average temp = 44.6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Courier New"/>
              </a:rPr>
              <a:t>4 days were above average.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  <a:ea typeface="Tahoma"/>
              </a:rPr>
              <a:t>Do we want to store these in separate integer variables?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  <a:ea typeface="Tahoma"/>
              </a:rPr>
              <a:t>What if the user want to enter 1000 temperatures? (temp1, temp2,..temp1000?)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  <p:pic>
        <p:nvPicPr>
          <p:cNvPr id="12" name="Picture 4" descr="CLOUDS&amp;RAIN"/>
          <p:cNvPicPr/>
          <p:nvPr/>
        </p:nvPicPr>
        <p:blipFill>
          <a:blip r:embed="rId1"/>
          <a:stretch/>
        </p:blipFill>
        <p:spPr>
          <a:xfrm>
            <a:off x="6629400" y="2057400"/>
            <a:ext cx="2039760" cy="16700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indefinite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Arrays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84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String[] a={"hip", "hip"};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//hip hip arrays!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89" dur="indefinite" restart="never" nodeType="tmRoot">
          <p:childTnLst>
            <p:seq>
              <p:cTn id="190" dur="indefinite" nodeType="mainSeq">
                <p:childTnLst>
                  <p:par>
                    <p:cTn id="191" nodeType="clickEffect" fill="hold">
                      <p:stCondLst>
                        <p:cond delay="indefinite"/>
                      </p:stCondLst>
                      <p:childTnLst>
                        <p:par>
                          <p:cTn id="19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9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nodeType="clickEffect" fill="hold">
                      <p:stCondLst>
                        <p:cond delay="indefinite"/>
                      </p:stCondLst>
                      <p:childTnLst>
                        <p:par>
                          <p:cTn id="19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9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Arrays</a:t>
            </a:r>
            <a:br>
              <a:rPr sz="4400"/>
            </a:b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86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He didn’t get arrays and he didn’t get a raise.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  <p:pic>
        <p:nvPicPr>
          <p:cNvPr id="87" name="Picture 4" descr="arrays.jpg"/>
          <p:cNvPicPr/>
          <p:nvPr/>
        </p:nvPicPr>
        <p:blipFill>
          <a:blip r:embed="rId1"/>
          <a:stretch/>
        </p:blipFill>
        <p:spPr>
          <a:xfrm>
            <a:off x="685800" y="1523880"/>
            <a:ext cx="7543800" cy="36864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99" dur="indefinite" restart="never" nodeType="tmRoot">
          <p:childTnLst>
            <p:seq>
              <p:cTn id="200" dur="indefinite" nodeType="mainSeq">
                <p:childTnLst>
                  <p:par>
                    <p:cTn id="201" nodeType="clickEffect" fill="hold">
                      <p:stCondLst>
                        <p:cond delay="indefinite"/>
                      </p:stCondLst>
                      <p:childTnLst>
                        <p:par>
                          <p:cTn id="20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0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Array Lab 1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89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Create a new repl on replit. Write the method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average 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which accepts an int array and returns the 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average of the values.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Write the method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countAboveAve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 which accepts an int array and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returns the number of values that are above the average. You must call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average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.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Write the method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largest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 which accepts an int array and returns the largest value of the array.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Write the method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indexOfsmallest 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which accepts an int array and returns the index of the smallest value. If there are multiple smallest values, return the index of the first one.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Array Lab 1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91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Also write the main method with an array and check to make sure 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your methods work!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public static double average(int[] array){}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public static int countAboveAve(int[] array){}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public static int largest(int[] array){}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public static int indexOfsmallest(int[] array){}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Array Lab 2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93" name=""/>
          <p:cNvSpPr txBox="1"/>
          <p:nvPr/>
        </p:nvSpPr>
        <p:spPr>
          <a:xfrm>
            <a:off x="457200" y="1599840"/>
            <a:ext cx="8229600" cy="51418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This lab is on Processing.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Write the Ball class with attributes center_x, center_y, change_x, change_y, radius(floats) and a color.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Methods: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update()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display()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Make it bounce on the screen. We have done this before but the the ball was not an object. 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Array Lab 2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95" name=""/>
          <p:cNvSpPr txBox="1"/>
          <p:nvPr/>
        </p:nvSpPr>
        <p:spPr>
          <a:xfrm>
            <a:off x="457200" y="1599840"/>
            <a:ext cx="8229600" cy="51418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Create an array of ball objects and make it move on the screen!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Write a method largestBall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that returns the largest Ball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and set it to a different color.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There's a template with some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starter code for this lab if you need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some help. Download it </a:t>
            </a:r>
            <a:r>
              <a:rPr b="0" lang="en-US" sz="2400" spc="-1" strike="noStrike" u="sng">
                <a:solidFill>
                  <a:srgbClr val="009999"/>
                </a:solidFill>
                <a:uFillTx/>
                <a:latin typeface="Tahoma"/>
                <a:hlinkClick r:id="rId1"/>
              </a:rPr>
              <a:t>here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  <p:pic>
        <p:nvPicPr>
          <p:cNvPr id="96" name="Picture 1" descr="Largest.png"/>
          <p:cNvPicPr/>
          <p:nvPr/>
        </p:nvPicPr>
        <p:blipFill>
          <a:blip r:embed="rId2"/>
          <a:stretch/>
        </p:blipFill>
        <p:spPr>
          <a:xfrm>
            <a:off x="5410080" y="2819520"/>
            <a:ext cx="3529080" cy="3527280"/>
          </a:xfrm>
          <a:prstGeom prst="rect">
            <a:avLst/>
          </a:prstGeom>
          <a:ln w="0">
            <a:noFill/>
          </a:ln>
        </p:spPr>
      </p:pic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Arrays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4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marL="272880" indent="-27288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array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: object that stores many values of the same type.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value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: One value in an array.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index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: A 0-based integer to access an element from an array.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  <p:graphicFrame>
        <p:nvGraphicFramePr>
          <p:cNvPr id="15" name=""/>
          <p:cNvGraphicFramePr/>
          <p:nvPr/>
        </p:nvGraphicFramePr>
        <p:xfrm>
          <a:off x="1050840" y="3251160"/>
          <a:ext cx="6416640" cy="1041480"/>
        </p:xfrm>
        <a:graphic>
          <a:graphicData uri="http://schemas.openxmlformats.org/drawingml/2006/table">
            <a:tbl>
              <a:tblPr/>
              <a:tblGrid>
                <a:gridCol w="874800"/>
                <a:gridCol w="554040"/>
                <a:gridCol w="554040"/>
                <a:gridCol w="554040"/>
                <a:gridCol w="554040"/>
                <a:gridCol w="555480"/>
                <a:gridCol w="554040"/>
                <a:gridCol w="554040"/>
                <a:gridCol w="554040"/>
                <a:gridCol w="554040"/>
                <a:gridCol w="554040"/>
              </a:tblGrid>
              <a:tr h="703800"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index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1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2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3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4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5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6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7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8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9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98880"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value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12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49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-2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26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5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17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-6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84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72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3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16" name="Group 55"/>
          <p:cNvGrpSpPr/>
          <p:nvPr/>
        </p:nvGrpSpPr>
        <p:grpSpPr>
          <a:xfrm>
            <a:off x="1499760" y="4394160"/>
            <a:ext cx="6380640" cy="1161000"/>
            <a:chOff x="1499760" y="4394160"/>
            <a:chExt cx="6380640" cy="1161000"/>
          </a:xfrm>
        </p:grpSpPr>
        <p:grpSp>
          <p:nvGrpSpPr>
            <p:cNvPr id="17" name="Group 56"/>
            <p:cNvGrpSpPr/>
            <p:nvPr/>
          </p:nvGrpSpPr>
          <p:grpSpPr>
            <a:xfrm>
              <a:off x="1499760" y="4394160"/>
              <a:ext cx="1564560" cy="1161000"/>
              <a:chOff x="1499760" y="4394160"/>
              <a:chExt cx="1564560" cy="1161000"/>
            </a:xfrm>
          </p:grpSpPr>
          <p:sp>
            <p:nvSpPr>
              <p:cNvPr id="18" name="Line 57"/>
              <p:cNvSpPr/>
              <p:nvPr/>
            </p:nvSpPr>
            <p:spPr>
              <a:xfrm flipV="1">
                <a:off x="2209680" y="4394160"/>
                <a:ext cx="0" cy="457200"/>
              </a:xfrm>
              <a:prstGeom prst="line">
                <a:avLst/>
              </a:prstGeom>
              <a:ln w="9360">
                <a:solidFill>
                  <a:srgbClr val="000000"/>
                </a:solidFill>
                <a:miter/>
                <a:tailEnd len="med" type="triangle" w="med"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6800" bIns="46800" anchor="t">
                <a:noAutofit/>
              </a:bodyPr>
              <a:p>
                <a:endParaRPr b="0" lang="en-US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9" name="Text Box 58"/>
              <p:cNvSpPr/>
              <p:nvPr/>
            </p:nvSpPr>
            <p:spPr>
              <a:xfrm>
                <a:off x="1499760" y="4851360"/>
                <a:ext cx="1564560" cy="703800"/>
              </a:xfrm>
              <a:prstGeom prst="rect">
                <a:avLst/>
              </a:prstGeom>
              <a:noFill/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rIns="90000" tIns="46800" bIns="46800" anchor="t">
                <a:spAutoFit/>
              </a:bodyPr>
              <a:p>
                <a:pPr>
                  <a:lnSpc>
                    <a:spcPct val="100000"/>
                  </a:lnSpc>
                  <a:tabLst>
                    <a:tab algn="l" pos="0"/>
                    <a:tab algn="l" pos="914400"/>
                    <a:tab algn="l" pos="1828800"/>
                    <a:tab algn="l" pos="2743200"/>
                    <a:tab algn="l" pos="3657600"/>
                    <a:tab algn="l" pos="4572000"/>
                    <a:tab algn="l" pos="5486400"/>
                    <a:tab algn="l" pos="6400800"/>
                    <a:tab algn="l" pos="7315200"/>
                    <a:tab algn="l" pos="8229600"/>
                    <a:tab algn="l" pos="9144000"/>
                    <a:tab algn="l" pos="10058400"/>
                  </a:tabLst>
                </a:pPr>
                <a:r>
                  <a:rPr b="0" lang="en-US" sz="2000" spc="-1" strike="noStrike">
                    <a:solidFill>
                      <a:srgbClr val="000000"/>
                    </a:solidFill>
                    <a:latin typeface="Tahoma"/>
                  </a:rPr>
                  <a:t>index 0</a:t>
                </a:r>
                <a:endParaRPr b="0" lang="en-US" sz="2000" spc="-1" strike="noStrike">
                  <a:solidFill>
                    <a:srgbClr val="000000"/>
                  </a:solidFill>
                  <a:latin typeface="Arial"/>
                </a:endParaRPr>
              </a:p>
              <a:p>
                <a:pPr>
                  <a:lnSpc>
                    <a:spcPct val="100000"/>
                  </a:lnSpc>
                  <a:tabLst>
                    <a:tab algn="l" pos="0"/>
                    <a:tab algn="l" pos="914400"/>
                    <a:tab algn="l" pos="1828800"/>
                    <a:tab algn="l" pos="2743200"/>
                    <a:tab algn="l" pos="3657600"/>
                    <a:tab algn="l" pos="4572000"/>
                    <a:tab algn="l" pos="5486400"/>
                    <a:tab algn="l" pos="6400800"/>
                    <a:tab algn="l" pos="7315200"/>
                    <a:tab algn="l" pos="8229600"/>
                    <a:tab algn="l" pos="9144000"/>
                    <a:tab algn="l" pos="10058400"/>
                  </a:tabLst>
                </a:pPr>
                <a:r>
                  <a:rPr b="0" lang="en-US" sz="2000" spc="-1" strike="noStrike">
                    <a:solidFill>
                      <a:srgbClr val="000000"/>
                    </a:solidFill>
                    <a:latin typeface="Tahoma"/>
                  </a:rPr>
                  <a:t>value is 12</a:t>
                </a:r>
                <a:endParaRPr b="0" lang="en-US" sz="20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20" name="Group 59"/>
            <p:cNvGrpSpPr/>
            <p:nvPr/>
          </p:nvGrpSpPr>
          <p:grpSpPr>
            <a:xfrm>
              <a:off x="3721320" y="4394160"/>
              <a:ext cx="1401480" cy="1161000"/>
              <a:chOff x="3721320" y="4394160"/>
              <a:chExt cx="1401480" cy="1161000"/>
            </a:xfrm>
          </p:grpSpPr>
          <p:sp>
            <p:nvSpPr>
              <p:cNvPr id="21" name="Line 60"/>
              <p:cNvSpPr/>
              <p:nvPr/>
            </p:nvSpPr>
            <p:spPr>
              <a:xfrm flipV="1">
                <a:off x="4419360" y="4394160"/>
                <a:ext cx="0" cy="457200"/>
              </a:xfrm>
              <a:prstGeom prst="line">
                <a:avLst/>
              </a:prstGeom>
              <a:ln w="9360">
                <a:solidFill>
                  <a:srgbClr val="000000"/>
                </a:solidFill>
                <a:miter/>
                <a:tailEnd len="med" type="triangle" w="med"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6800" bIns="46800" anchor="t">
                <a:noAutofit/>
              </a:bodyPr>
              <a:p>
                <a:endParaRPr b="0" lang="en-US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2" name="Text Box 61"/>
              <p:cNvSpPr/>
              <p:nvPr/>
            </p:nvSpPr>
            <p:spPr>
              <a:xfrm>
                <a:off x="3721320" y="4851360"/>
                <a:ext cx="1401480" cy="703800"/>
              </a:xfrm>
              <a:prstGeom prst="rect">
                <a:avLst/>
              </a:prstGeom>
              <a:noFill/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rIns="90000" tIns="46800" bIns="46800" anchor="t">
                <a:spAutoFit/>
              </a:bodyPr>
              <a:p>
                <a:pPr>
                  <a:lnSpc>
                    <a:spcPct val="100000"/>
                  </a:lnSpc>
                  <a:tabLst>
                    <a:tab algn="l" pos="0"/>
                    <a:tab algn="l" pos="914400"/>
                    <a:tab algn="l" pos="1828800"/>
                    <a:tab algn="l" pos="2743200"/>
                    <a:tab algn="l" pos="3657600"/>
                    <a:tab algn="l" pos="4572000"/>
                    <a:tab algn="l" pos="5486400"/>
                    <a:tab algn="l" pos="6400800"/>
                    <a:tab algn="l" pos="7315200"/>
                    <a:tab algn="l" pos="8229600"/>
                    <a:tab algn="l" pos="9144000"/>
                    <a:tab algn="l" pos="10058400"/>
                  </a:tabLst>
                </a:pPr>
                <a:r>
                  <a:rPr b="0" lang="en-US" sz="2000" spc="-1" strike="noStrike">
                    <a:solidFill>
                      <a:srgbClr val="000000"/>
                    </a:solidFill>
                    <a:latin typeface="Tahoma"/>
                  </a:rPr>
                  <a:t>index 4</a:t>
                </a:r>
                <a:endParaRPr b="0" lang="en-US" sz="2000" spc="-1" strike="noStrike">
                  <a:solidFill>
                    <a:srgbClr val="000000"/>
                  </a:solidFill>
                  <a:latin typeface="Arial"/>
                </a:endParaRPr>
              </a:p>
              <a:p>
                <a:pPr>
                  <a:lnSpc>
                    <a:spcPct val="100000"/>
                  </a:lnSpc>
                  <a:tabLst>
                    <a:tab algn="l" pos="0"/>
                    <a:tab algn="l" pos="914400"/>
                    <a:tab algn="l" pos="1828800"/>
                    <a:tab algn="l" pos="2743200"/>
                    <a:tab algn="l" pos="3657600"/>
                    <a:tab algn="l" pos="4572000"/>
                    <a:tab algn="l" pos="5486400"/>
                    <a:tab algn="l" pos="6400800"/>
                    <a:tab algn="l" pos="7315200"/>
                    <a:tab algn="l" pos="8229600"/>
                    <a:tab algn="l" pos="9144000"/>
                    <a:tab algn="l" pos="10058400"/>
                  </a:tabLst>
                </a:pPr>
                <a:r>
                  <a:rPr b="0" lang="en-US" sz="2000" spc="-1" strike="noStrike">
                    <a:solidFill>
                      <a:srgbClr val="000000"/>
                    </a:solidFill>
                    <a:latin typeface="Tahoma"/>
                  </a:rPr>
                  <a:t>value is 5</a:t>
                </a:r>
                <a:endParaRPr b="0" lang="en-US" sz="20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23" name="Group 62"/>
            <p:cNvGrpSpPr/>
            <p:nvPr/>
          </p:nvGrpSpPr>
          <p:grpSpPr>
            <a:xfrm>
              <a:off x="6478920" y="4394160"/>
              <a:ext cx="1401480" cy="1161000"/>
              <a:chOff x="6478920" y="4394160"/>
              <a:chExt cx="1401480" cy="1161000"/>
            </a:xfrm>
          </p:grpSpPr>
          <p:sp>
            <p:nvSpPr>
              <p:cNvPr id="24" name="Line 63"/>
              <p:cNvSpPr/>
              <p:nvPr/>
            </p:nvSpPr>
            <p:spPr>
              <a:xfrm flipV="1">
                <a:off x="7176960" y="4394160"/>
                <a:ext cx="0" cy="457200"/>
              </a:xfrm>
              <a:prstGeom prst="line">
                <a:avLst/>
              </a:prstGeom>
              <a:ln w="9360">
                <a:solidFill>
                  <a:srgbClr val="000000"/>
                </a:solidFill>
                <a:miter/>
                <a:tailEnd len="med" type="triangle" w="med"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6800" bIns="46800" anchor="t">
                <a:noAutofit/>
              </a:bodyPr>
              <a:p>
                <a:endParaRPr b="0" lang="en-US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5" name="Text Box 64"/>
              <p:cNvSpPr/>
              <p:nvPr/>
            </p:nvSpPr>
            <p:spPr>
              <a:xfrm>
                <a:off x="6478920" y="4851360"/>
                <a:ext cx="1401480" cy="703800"/>
              </a:xfrm>
              <a:prstGeom prst="rect">
                <a:avLst/>
              </a:prstGeom>
              <a:noFill/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rIns="90000" tIns="46800" bIns="46800" anchor="t">
                <a:spAutoFit/>
              </a:bodyPr>
              <a:p>
                <a:pPr>
                  <a:lnSpc>
                    <a:spcPct val="100000"/>
                  </a:lnSpc>
                  <a:tabLst>
                    <a:tab algn="l" pos="0"/>
                    <a:tab algn="l" pos="914400"/>
                    <a:tab algn="l" pos="1828800"/>
                    <a:tab algn="l" pos="2743200"/>
                    <a:tab algn="l" pos="3657600"/>
                    <a:tab algn="l" pos="4572000"/>
                    <a:tab algn="l" pos="5486400"/>
                    <a:tab algn="l" pos="6400800"/>
                    <a:tab algn="l" pos="7315200"/>
                    <a:tab algn="l" pos="8229600"/>
                    <a:tab algn="l" pos="9144000"/>
                    <a:tab algn="l" pos="10058400"/>
                  </a:tabLst>
                </a:pPr>
                <a:r>
                  <a:rPr b="0" lang="en-US" sz="2000" spc="-1" strike="noStrike">
                    <a:solidFill>
                      <a:srgbClr val="000000"/>
                    </a:solidFill>
                    <a:latin typeface="Tahoma"/>
                  </a:rPr>
                  <a:t>index 9</a:t>
                </a:r>
                <a:endParaRPr b="0" lang="en-US" sz="2000" spc="-1" strike="noStrike">
                  <a:solidFill>
                    <a:srgbClr val="000000"/>
                  </a:solidFill>
                  <a:latin typeface="Arial"/>
                </a:endParaRPr>
              </a:p>
              <a:p>
                <a:pPr>
                  <a:lnSpc>
                    <a:spcPct val="100000"/>
                  </a:lnSpc>
                  <a:tabLst>
                    <a:tab algn="l" pos="0"/>
                    <a:tab algn="l" pos="914400"/>
                    <a:tab algn="l" pos="1828800"/>
                    <a:tab algn="l" pos="2743200"/>
                    <a:tab algn="l" pos="3657600"/>
                    <a:tab algn="l" pos="4572000"/>
                    <a:tab algn="l" pos="5486400"/>
                    <a:tab algn="l" pos="6400800"/>
                    <a:tab algn="l" pos="7315200"/>
                    <a:tab algn="l" pos="8229600"/>
                    <a:tab algn="l" pos="9144000"/>
                    <a:tab algn="l" pos="10058400"/>
                  </a:tabLst>
                </a:pPr>
                <a:r>
                  <a:rPr b="0" lang="en-US" sz="2000" spc="-1" strike="noStrike">
                    <a:solidFill>
                      <a:srgbClr val="000000"/>
                    </a:solidFill>
                    <a:latin typeface="Tahoma"/>
                  </a:rPr>
                  <a:t>value is 3</a:t>
                </a:r>
                <a:endParaRPr b="0" lang="en-US" sz="20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</p:grpSp>
    </p:spTree>
  </p:cSld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Array declaration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7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marL="374760" indent="-285840">
              <a:spcBef>
                <a:spcPts val="601"/>
              </a:spcBef>
              <a:tabLst>
                <a:tab algn="l" pos="0"/>
                <a:tab algn="l" pos="2003400"/>
                <a:tab algn="l" pos="468936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type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[] </a:t>
            </a: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name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 = new </a:t>
            </a: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type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[</a:t>
            </a: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length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];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spcBef>
                <a:spcPts val="224"/>
              </a:spcBef>
              <a:tabLst>
                <a:tab algn="l" pos="0"/>
                <a:tab algn="l" pos="2003400"/>
                <a:tab algn="l" pos="468936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2003400"/>
                <a:tab algn="l" pos="468936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Example: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2003400"/>
                <a:tab algn="l" pos="468936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int[] numbers = new int[10];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spcBef>
                <a:spcPts val="550"/>
              </a:spcBef>
              <a:tabLst>
                <a:tab algn="l" pos="0"/>
                <a:tab algn="l" pos="2003400"/>
                <a:tab algn="l" pos="468936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374760" indent="-285840">
              <a:spcBef>
                <a:spcPts val="550"/>
              </a:spcBef>
              <a:tabLst>
                <a:tab algn="l" pos="0"/>
                <a:tab algn="l" pos="2003400"/>
                <a:tab algn="l" pos="468936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Note: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The size of an array is established at the time of creation and cannot be changed.  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Array type can be primitive such as int and boolean or object reference type such as String or Point.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374760" indent="-285840">
              <a:spcBef>
                <a:spcPts val="550"/>
              </a:spcBef>
              <a:tabLst>
                <a:tab algn="l" pos="0"/>
                <a:tab algn="l" pos="2003400"/>
                <a:tab algn="l" pos="468936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  <p:graphicFrame>
        <p:nvGraphicFramePr>
          <p:cNvPr id="28" name=""/>
          <p:cNvGraphicFramePr/>
          <p:nvPr/>
        </p:nvGraphicFramePr>
        <p:xfrm>
          <a:off x="838080" y="4724280"/>
          <a:ext cx="6416640" cy="1041480"/>
        </p:xfrm>
        <a:graphic>
          <a:graphicData uri="http://schemas.openxmlformats.org/drawingml/2006/table">
            <a:tbl>
              <a:tblPr/>
              <a:tblGrid>
                <a:gridCol w="874800"/>
                <a:gridCol w="554040"/>
                <a:gridCol w="554040"/>
                <a:gridCol w="554040"/>
                <a:gridCol w="554040"/>
                <a:gridCol w="555480"/>
                <a:gridCol w="554040"/>
                <a:gridCol w="554040"/>
                <a:gridCol w="554040"/>
                <a:gridCol w="554040"/>
                <a:gridCol w="554040"/>
              </a:tblGrid>
              <a:tr h="703800"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index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1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2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3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4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5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6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7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8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9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98880"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value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Array declaration, cont.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30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marL="343080" indent="-34308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468936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The length can be any integer expression.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100000"/>
              </a:lnSpc>
              <a:spcBef>
                <a:spcPts val="224"/>
              </a:spcBef>
              <a:tabLst>
                <a:tab algn="l" pos="0"/>
                <a:tab algn="l" pos="468936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468936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int x = 2 * 3 + 1;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468936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int[] data = new int[</a:t>
            </a: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x % 5 + 2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];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468936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468936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343080" indent="-343080">
              <a:lnSpc>
                <a:spcPct val="90000"/>
              </a:lnSpc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468936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Each element initially gets a "zero-equivalent" value.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343080" indent="-343080">
              <a:lnSpc>
                <a:spcPct val="90000"/>
              </a:lnSpc>
              <a:spcBef>
                <a:spcPts val="601"/>
              </a:spcBef>
              <a:tabLst>
                <a:tab algn="l" pos="0"/>
                <a:tab algn="l" pos="468936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  <p:graphicFrame>
        <p:nvGraphicFramePr>
          <p:cNvPr id="31" name=""/>
          <p:cNvGraphicFramePr/>
          <p:nvPr/>
        </p:nvGraphicFramePr>
        <p:xfrm>
          <a:off x="2073240" y="3846600"/>
          <a:ext cx="4937040" cy="2327040"/>
        </p:xfrm>
        <a:graphic>
          <a:graphicData uri="http://schemas.openxmlformats.org/drawingml/2006/table">
            <a:tbl>
              <a:tblPr/>
              <a:tblGrid>
                <a:gridCol w="2079720"/>
                <a:gridCol w="2857320"/>
              </a:tblGrid>
              <a:tr h="40644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20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Type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20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Default value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40644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int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40608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double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0.0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40644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boolean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false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70164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String</a:t>
                      </a:r>
                      <a:br>
                        <a:rPr sz="2000"/>
                      </a:b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or other object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null</a:t>
                      </a:r>
                      <a:br>
                        <a:rPr sz="2000"/>
                      </a:b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(means, "no object")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Accessing elements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72880" indent="-272880">
              <a:lnSpc>
                <a:spcPct val="80000"/>
              </a:lnSpc>
              <a:spcBef>
                <a:spcPts val="601"/>
              </a:spcBef>
              <a:buNone/>
              <a:tabLst>
                <a:tab algn="l" pos="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name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[</a:t>
            </a: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index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]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1" lang="en-US" sz="2400" spc="-1" strike="noStrike">
                <a:solidFill>
                  <a:srgbClr val="008080"/>
                </a:solidFill>
                <a:latin typeface="Courier New"/>
              </a:rPr>
              <a:t>// access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90000"/>
              </a:lnSpc>
              <a:spcBef>
                <a:spcPts val="601"/>
              </a:spcBef>
              <a:buNone/>
              <a:tabLst>
                <a:tab algn="l" pos="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name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[</a:t>
            </a: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index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] = </a:t>
            </a: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value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;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1" lang="en-US" sz="2400" spc="-1" strike="noStrike">
                <a:solidFill>
                  <a:srgbClr val="008080"/>
                </a:solidFill>
                <a:latin typeface="Courier New"/>
              </a:rPr>
              <a:t>// modify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90000"/>
              </a:lnSpc>
              <a:spcBef>
                <a:spcPts val="374"/>
              </a:spcBef>
              <a:buNone/>
              <a:tabLst>
                <a:tab algn="l" pos="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5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Example: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50"/>
              </a:spcBef>
              <a:buNone/>
              <a:tabLst>
                <a:tab algn="l" pos="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int[] numbers = new int[10];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224"/>
              </a:spcBef>
              <a:buNone/>
              <a:tabLst>
                <a:tab algn="l" pos="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900" spc="-1" strike="noStrike">
                <a:solidFill>
                  <a:srgbClr val="000000"/>
                </a:solidFill>
                <a:latin typeface="Courier New"/>
              </a:rPr>
              <a:t>	</a:t>
            </a: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numbers[0] = 27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numbers[3] = -6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201"/>
              </a:spcBef>
              <a:buNone/>
              <a:tabLst>
                <a:tab algn="l" pos="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numbers[0]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if (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numbers[3]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&lt; 0)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System.out.println("Element 3 is negative.");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  <p:graphicFrame>
        <p:nvGraphicFramePr>
          <p:cNvPr id="34" name=""/>
          <p:cNvGraphicFramePr/>
          <p:nvPr/>
        </p:nvGraphicFramePr>
        <p:xfrm>
          <a:off x="1355760" y="5038560"/>
          <a:ext cx="6416640" cy="1041480"/>
        </p:xfrm>
        <a:graphic>
          <a:graphicData uri="http://schemas.openxmlformats.org/drawingml/2006/table">
            <a:tbl>
              <a:tblPr/>
              <a:tblGrid>
                <a:gridCol w="874800"/>
                <a:gridCol w="554040"/>
                <a:gridCol w="554040"/>
                <a:gridCol w="554040"/>
                <a:gridCol w="554040"/>
                <a:gridCol w="555480"/>
                <a:gridCol w="554040"/>
                <a:gridCol w="554040"/>
                <a:gridCol w="554040"/>
                <a:gridCol w="554040"/>
                <a:gridCol w="554040"/>
              </a:tblGrid>
              <a:tr h="703800"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index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1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2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3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4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5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6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7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8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9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98880"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value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5" name=""/>
          <p:cNvGraphicFramePr/>
          <p:nvPr/>
        </p:nvGraphicFramePr>
        <p:xfrm>
          <a:off x="1355760" y="5029200"/>
          <a:ext cx="6416640" cy="1041480"/>
        </p:xfrm>
        <a:graphic>
          <a:graphicData uri="http://schemas.openxmlformats.org/drawingml/2006/table">
            <a:tbl>
              <a:tblPr/>
              <a:tblGrid>
                <a:gridCol w="874800"/>
                <a:gridCol w="554040"/>
                <a:gridCol w="554040"/>
                <a:gridCol w="554040"/>
                <a:gridCol w="554040"/>
                <a:gridCol w="555480"/>
                <a:gridCol w="554040"/>
                <a:gridCol w="554040"/>
                <a:gridCol w="554040"/>
                <a:gridCol w="554040"/>
                <a:gridCol w="554040"/>
              </a:tblGrid>
              <a:tr h="703800"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index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1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2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3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4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5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6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7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8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9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98880"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value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2000" spc="-1" strike="noStrike">
                          <a:solidFill>
                            <a:srgbClr val="003399"/>
                          </a:solidFill>
                          <a:latin typeface="Tahoma"/>
                          <a:ea typeface="Times New Roman"/>
                        </a:rPr>
                        <a:t>27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2000" spc="-1" strike="noStrike">
                          <a:solidFill>
                            <a:srgbClr val="003399"/>
                          </a:solidFill>
                          <a:latin typeface="Tahoma"/>
                          <a:ea typeface="Times New Roman"/>
                        </a:rPr>
                        <a:t>-6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9" dur="indefinite" restart="never" nodeType="tmRoot">
          <p:childTnLst>
            <p:seq>
              <p:cTn id="10" dur="indefinite" nodeType="mainSeq">
                <p:childTnLst>
                  <p:par>
                    <p:cTn id="11" nodeType="clickEffect" fill="hold">
                      <p:stCondLst>
                        <p:cond delay="indefinite"/>
                      </p:stCondLst>
                      <p:childTnLst>
                        <p:par>
                          <p:cTn id="1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Arrays of other types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37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double[] results = new double[5];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results[2] = 3.4;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results[4] = -0.5;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boolean[] tests = new boolean[6];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tests[3] = true;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  <p:graphicFrame>
        <p:nvGraphicFramePr>
          <p:cNvPr id="38" name=""/>
          <p:cNvGraphicFramePr/>
          <p:nvPr/>
        </p:nvGraphicFramePr>
        <p:xfrm>
          <a:off x="1828800" y="2514600"/>
          <a:ext cx="4073400" cy="812880"/>
        </p:xfrm>
        <a:graphic>
          <a:graphicData uri="http://schemas.openxmlformats.org/drawingml/2006/table">
            <a:tbl>
              <a:tblPr/>
              <a:tblGrid>
                <a:gridCol w="874800"/>
                <a:gridCol w="600120"/>
                <a:gridCol w="600120"/>
                <a:gridCol w="637920"/>
                <a:gridCol w="600120"/>
                <a:gridCol w="760320"/>
              </a:tblGrid>
              <a:tr h="703800"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index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1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2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3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4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98880"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value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0.0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0.0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2000" spc="-1" strike="noStrike">
                          <a:solidFill>
                            <a:srgbClr val="003399"/>
                          </a:solidFill>
                          <a:latin typeface="Tahoma"/>
                          <a:ea typeface="Times New Roman"/>
                        </a:rPr>
                        <a:t>3.4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0.0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2000" spc="-1" strike="noStrike">
                          <a:solidFill>
                            <a:srgbClr val="003399"/>
                          </a:solidFill>
                          <a:latin typeface="Tahoma"/>
                          <a:ea typeface="Times New Roman"/>
                        </a:rPr>
                        <a:t>-0.5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9" name=""/>
          <p:cNvGraphicFramePr/>
          <p:nvPr/>
        </p:nvGraphicFramePr>
        <p:xfrm>
          <a:off x="1828800" y="5075280"/>
          <a:ext cx="5540400" cy="793800"/>
        </p:xfrm>
        <a:graphic>
          <a:graphicData uri="http://schemas.openxmlformats.org/drawingml/2006/table">
            <a:tbl>
              <a:tblPr/>
              <a:tblGrid>
                <a:gridCol w="874800"/>
                <a:gridCol w="777960"/>
                <a:gridCol w="777600"/>
                <a:gridCol w="777960"/>
                <a:gridCol w="776160"/>
                <a:gridCol w="777960"/>
                <a:gridCol w="777960"/>
              </a:tblGrid>
              <a:tr h="70164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index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1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2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3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4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5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70164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value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false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false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false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2000" spc="-1" strike="noStrike">
                          <a:solidFill>
                            <a:srgbClr val="003399"/>
                          </a:solidFill>
                          <a:latin typeface="Tahoma"/>
                          <a:ea typeface="Times New Roman"/>
                        </a:rPr>
                        <a:t>true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false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false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p:timing>
    <p:tnLst>
      <p:par>
        <p:cTn id="16" dur="indefinite" restart="never" nodeType="tmRoot">
          <p:childTnLst>
            <p:seq>
              <p:cTn id="17" dur="indefinite" nodeType="mainSeq">
                <p:childTnLst>
                  <p:par>
                    <p:cTn id="18" nodeType="clickEffect" fill="hold">
                      <p:stCondLst>
                        <p:cond delay="indefinite"/>
                      </p:stCondLst>
                      <p:childTnLst>
                        <p:par>
                          <p:cTn id="1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nodeType="clickEffect" fill="hold">
                      <p:stCondLst>
                        <p:cond delay="indefinite"/>
                      </p:stCondLst>
                      <p:childTnLst>
                        <p:par>
                          <p:cTn id="23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nodeType="clickEffect" fill="hold">
                      <p:stCondLst>
                        <p:cond delay="indefinite"/>
                      </p:stCondLst>
                      <p:childTnLst>
                        <p:par>
                          <p:cTn id="2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Arrays of other types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41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String[] words = new String[5];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words[1] = "hi";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words[3] = "hello";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  <p:graphicFrame>
        <p:nvGraphicFramePr>
          <p:cNvPr id="42" name=""/>
          <p:cNvGraphicFramePr/>
          <p:nvPr/>
        </p:nvGraphicFramePr>
        <p:xfrm>
          <a:off x="609480" y="4191120"/>
          <a:ext cx="5181840" cy="812520"/>
        </p:xfrm>
        <a:graphic>
          <a:graphicData uri="http://schemas.openxmlformats.org/drawingml/2006/table">
            <a:tbl>
              <a:tblPr/>
              <a:tblGrid>
                <a:gridCol w="1113120"/>
                <a:gridCol w="763560"/>
                <a:gridCol w="763560"/>
                <a:gridCol w="788760"/>
                <a:gridCol w="1143000"/>
                <a:gridCol w="609840"/>
              </a:tblGrid>
              <a:tr h="398880"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index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1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2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3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4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703800"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value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null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"hi"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null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"hello"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null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Arrays of other types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44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93713"/>
          </a:bodyPr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Point[] pts = new Point[5];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pts[1] = new Point(2, 3);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pts[4] = new Point();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Note that each element of the pts array store the reference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to a Point object.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  <p:graphicFrame>
        <p:nvGraphicFramePr>
          <p:cNvPr id="45" name=""/>
          <p:cNvGraphicFramePr/>
          <p:nvPr/>
        </p:nvGraphicFramePr>
        <p:xfrm>
          <a:off x="609480" y="2895480"/>
          <a:ext cx="5181840" cy="812880"/>
        </p:xfrm>
        <a:graphic>
          <a:graphicData uri="http://schemas.openxmlformats.org/drawingml/2006/table">
            <a:tbl>
              <a:tblPr/>
              <a:tblGrid>
                <a:gridCol w="1113120"/>
                <a:gridCol w="763560"/>
                <a:gridCol w="763560"/>
                <a:gridCol w="788760"/>
                <a:gridCol w="1143000"/>
                <a:gridCol w="609840"/>
              </a:tblGrid>
              <a:tr h="406440"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index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1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2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3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4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406440"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value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null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null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null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endParaRPr b="0" lang="en-US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cxnSp>
        <p:nvCxnSpPr>
          <p:cNvPr id="46" name="Straight Arrow Connector 2"/>
          <p:cNvCxnSpPr/>
          <p:nvPr/>
        </p:nvCxnSpPr>
        <p:spPr>
          <a:xfrm>
            <a:off x="2895120" y="3580920"/>
            <a:ext cx="305640" cy="686520"/>
          </a:xfrm>
          <a:prstGeom prst="straightConnector1">
            <a:avLst/>
          </a:prstGeom>
          <a:ln w="31680">
            <a:solidFill>
              <a:srgbClr val="000000"/>
            </a:solidFill>
            <a:miter/>
            <a:tailEnd len="med" type="triangle" w="med"/>
          </a:ln>
        </p:spPr>
      </p:cxnSp>
      <p:sp>
        <p:nvSpPr>
          <p:cNvPr id="47" name="TextBox 6"/>
          <p:cNvSpPr/>
          <p:nvPr/>
        </p:nvSpPr>
        <p:spPr>
          <a:xfrm>
            <a:off x="3205800" y="4394160"/>
            <a:ext cx="700560" cy="916920"/>
          </a:xfrm>
          <a:prstGeom prst="rect">
            <a:avLst/>
          </a:prstGeom>
          <a:noFill/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Point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x = 2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y = 3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48" name="Straight Arrow Connector 10"/>
          <p:cNvCxnSpPr/>
          <p:nvPr/>
        </p:nvCxnSpPr>
        <p:spPr>
          <a:xfrm>
            <a:off x="5536800" y="3580920"/>
            <a:ext cx="305640" cy="686520"/>
          </a:xfrm>
          <a:prstGeom prst="straightConnector1">
            <a:avLst/>
          </a:prstGeom>
          <a:ln w="31680">
            <a:solidFill>
              <a:srgbClr val="000000"/>
            </a:solidFill>
            <a:miter/>
            <a:tailEnd len="med" type="triangle" w="med"/>
          </a:ln>
        </p:spPr>
      </p:cxnSp>
      <p:sp>
        <p:nvSpPr>
          <p:cNvPr id="49" name="TextBox 11"/>
          <p:cNvSpPr/>
          <p:nvPr/>
        </p:nvSpPr>
        <p:spPr>
          <a:xfrm>
            <a:off x="5847120" y="4394160"/>
            <a:ext cx="700560" cy="916920"/>
          </a:xfrm>
          <a:prstGeom prst="rect">
            <a:avLst/>
          </a:prstGeom>
          <a:noFill/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Point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x = 0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y = 0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10984</TotalTime>
  <Application>LibreOffice/24.2.7.2$Linux_X86_64 LibreOffice_project/420$Build-2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2008-06-28T20:57:21Z</dcterms:created>
  <dc:creator>Marty Stepp</dc:creator>
  <dc:description>Slides used in the University of Washington's CSE 142 Python sessions.</dc:description>
  <cp:keywords>Python</cp:keywords>
  <dc:language>en-US</dc:language>
  <cp:lastModifiedBy>Long Nguyen</cp:lastModifiedBy>
  <cp:lastPrinted>2018-10-31T17:56:28Z</cp:lastPrinted>
  <dcterms:modified xsi:type="dcterms:W3CDTF">2022-01-12T18:25:24Z</dcterms:modified>
  <cp:revision>198</cp:revision>
  <dc:subject/>
  <dc:title>CSE 142 Python Slides</dc:title>
</cp:coreProperties>
</file>