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38210FBA-C697-4BD0-AF6A-8497058BC154}"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2EFCEEE-C7F7-40E5-BA44-891D6E182966}"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20" name="PlaceHolder 1"/>
          <p:cNvSpPr>
            <a:spLocks noGrp="1"/>
          </p:cNvSpPr>
          <p:nvPr>
            <p:ph type="sldImg"/>
          </p:nvPr>
        </p:nvSpPr>
        <p:spPr>
          <a:xfrm>
            <a:off x="1143000" y="685800"/>
            <a:ext cx="4572000" cy="3429000"/>
          </a:xfrm>
          <a:prstGeom prst="rect">
            <a:avLst/>
          </a:prstGeom>
          <a:ln w="0">
            <a:noFill/>
          </a:ln>
        </p:spPr>
      </p:sp>
      <p:sp>
        <p:nvSpPr>
          <p:cNvPr id="121"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22" name="Slide Number Placeholder 3"/>
          <p:cNvSpPr/>
          <p:nvPr/>
        </p:nvSpPr>
        <p:spPr>
          <a:xfrm>
            <a:off x="3886200" y="8686800"/>
            <a:ext cx="2971800" cy="457200"/>
          </a:xfrm>
          <a:prstGeom prst="rect">
            <a:avLst/>
          </a:prstGeom>
          <a:noFill/>
          <a:ln w="0">
            <a:noFill/>
          </a:ln>
        </p:spPr>
        <p:style>
          <a:lnRef idx="0"/>
          <a:fillRef idx="0"/>
          <a:effectRef idx="0"/>
          <a:fontRef idx="minor"/>
        </p:style>
        <p:txBody>
          <a:bodyPr lIns="90000" rIns="90000" tIns="46800" bIns="46800" anchor="b">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B32C0A2-F6CD-4F86-8C7E-ABAE1D1B925F}" type="slidenum">
              <a:rPr b="0" lang="en-US" sz="1200" spc="-1" strike="noStrike">
                <a:solidFill>
                  <a:srgbClr val="000000"/>
                </a:solidFill>
                <a:latin typeface="Times New Roman"/>
              </a:rPr>
              <a:t>&lt;number&gt;</a:t>
            </a:fld>
            <a:endParaRPr b="0" lang="en-US" sz="1200" spc="-1" strike="noStrike">
              <a:solidFill>
                <a:srgbClr val="000000"/>
              </a:solidFill>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A78AAD2-A34E-46FE-B277-A26738215C13}"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24" name="PlaceHolder 1"/>
          <p:cNvSpPr>
            <a:spLocks noGrp="1"/>
          </p:cNvSpPr>
          <p:nvPr>
            <p:ph type="sldImg"/>
          </p:nvPr>
        </p:nvSpPr>
        <p:spPr>
          <a:xfrm>
            <a:off x="1143000" y="685800"/>
            <a:ext cx="4572000" cy="3429000"/>
          </a:xfrm>
          <a:prstGeom prst="rect">
            <a:avLst/>
          </a:prstGeom>
          <a:ln w="0">
            <a:noFill/>
          </a:ln>
        </p:spPr>
      </p:sp>
      <p:sp>
        <p:nvSpPr>
          <p:cNvPr id="125"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26" name="Slide Number Placeholder 3"/>
          <p:cNvSpPr/>
          <p:nvPr/>
        </p:nvSpPr>
        <p:spPr>
          <a:xfrm>
            <a:off x="3886200" y="8686800"/>
            <a:ext cx="2971800" cy="457200"/>
          </a:xfrm>
          <a:prstGeom prst="rect">
            <a:avLst/>
          </a:prstGeom>
          <a:noFill/>
          <a:ln w="0">
            <a:noFill/>
          </a:ln>
        </p:spPr>
        <p:style>
          <a:lnRef idx="0"/>
          <a:fillRef idx="0"/>
          <a:effectRef idx="0"/>
          <a:fontRef idx="minor"/>
        </p:style>
        <p:txBody>
          <a:bodyPr lIns="90000" rIns="90000" tIns="46800" bIns="46800" anchor="b">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9CC06387-DC58-460E-A1CE-16FA7F41FDFC}" type="slidenum">
              <a:rPr b="0" lang="en-US" sz="1200" spc="-1" strike="noStrike">
                <a:solidFill>
                  <a:srgbClr val="000000"/>
                </a:solidFill>
                <a:latin typeface="Times New Roman"/>
              </a:rPr>
              <a:t>&lt;number&gt;</a:t>
            </a:fld>
            <a:endParaRPr b="0" lang="en-US" sz="1200" spc="-1" strike="noStrike">
              <a:solidFill>
                <a:srgbClr val="000000"/>
              </a:solidFill>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416589F0-200E-4232-B16B-C47D42BB7681}"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28" name="PlaceHolder 1"/>
          <p:cNvSpPr>
            <a:spLocks noGrp="1"/>
          </p:cNvSpPr>
          <p:nvPr>
            <p:ph type="sldImg"/>
          </p:nvPr>
        </p:nvSpPr>
        <p:spPr>
          <a:xfrm>
            <a:off x="1143000" y="685800"/>
            <a:ext cx="4572000" cy="3429000"/>
          </a:xfrm>
          <a:prstGeom prst="rect">
            <a:avLst/>
          </a:prstGeom>
          <a:ln w="0">
            <a:noFill/>
          </a:ln>
        </p:spPr>
      </p:sp>
      <p:sp>
        <p:nvSpPr>
          <p:cNvPr id="129"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30" name="Slide Number Placeholder 3"/>
          <p:cNvSpPr/>
          <p:nvPr/>
        </p:nvSpPr>
        <p:spPr>
          <a:xfrm>
            <a:off x="3886200" y="8686800"/>
            <a:ext cx="2971800" cy="457200"/>
          </a:xfrm>
          <a:prstGeom prst="rect">
            <a:avLst/>
          </a:prstGeom>
          <a:noFill/>
          <a:ln w="0">
            <a:noFill/>
          </a:ln>
        </p:spPr>
        <p:style>
          <a:lnRef idx="0"/>
          <a:fillRef idx="0"/>
          <a:effectRef idx="0"/>
          <a:fontRef idx="minor"/>
        </p:style>
        <p:txBody>
          <a:bodyPr lIns="90000" rIns="90000" tIns="46800" bIns="46800" anchor="b">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B81A0892-95A3-43C4-9677-0E0FA19C5036}" type="slidenum">
              <a:rPr b="0" lang="en-US" sz="1200" spc="-1" strike="noStrike">
                <a:solidFill>
                  <a:srgbClr val="000000"/>
                </a:solidFill>
                <a:latin typeface="Times New Roman"/>
              </a:rPr>
              <a:t>&lt;number&gt;</a:t>
            </a:fld>
            <a:endParaRPr b="0" lang="en-US" sz="1200" spc="-1" strike="noStrike">
              <a:solidFill>
                <a:srgbClr val="000000"/>
              </a:solidFill>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8228545-F963-4DC4-BBB8-F65DB4133CDD}"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32" name="PlaceHolder 1"/>
          <p:cNvSpPr>
            <a:spLocks noGrp="1"/>
          </p:cNvSpPr>
          <p:nvPr>
            <p:ph type="sldImg"/>
          </p:nvPr>
        </p:nvSpPr>
        <p:spPr>
          <a:xfrm>
            <a:off x="1144440" y="685800"/>
            <a:ext cx="4572000" cy="3429000"/>
          </a:xfrm>
          <a:prstGeom prst="rect">
            <a:avLst/>
          </a:prstGeom>
          <a:ln w="0">
            <a:noFill/>
          </a:ln>
        </p:spPr>
      </p:sp>
      <p:sp>
        <p:nvSpPr>
          <p:cNvPr id="133"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It's basically not possible to write a swap method that accepts two ints.</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swap can't escape from itself to modify the outside world.</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(sort of like the villains in the holodeck on Star Trek; they can wreak havoc in their holo-world, but they can't leave and attack the real Enterprise outside.)</a:t>
            </a:r>
            <a:endParaRPr b="0" lang="en-US" sz="1200" spc="-1" strike="noStrike">
              <a:solidFill>
                <a:srgbClr val="000000"/>
              </a:solidFill>
              <a:latin typeface="Arial"/>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F8984C94-1ADA-46E9-92AB-A1615EAEB96C}"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35" name="PlaceHolder 1"/>
          <p:cNvSpPr>
            <a:spLocks noGrp="1"/>
          </p:cNvSpPr>
          <p:nvPr>
            <p:ph type="sldImg"/>
          </p:nvPr>
        </p:nvSpPr>
        <p:spPr>
          <a:xfrm>
            <a:off x="1144440" y="685800"/>
            <a:ext cx="4572000" cy="3429000"/>
          </a:xfrm>
          <a:prstGeom prst="rect">
            <a:avLst/>
          </a:prstGeom>
          <a:ln w="0">
            <a:noFill/>
          </a:ln>
        </p:spPr>
      </p:sp>
      <p:sp>
        <p:nvSpPr>
          <p:cNvPr id="136"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38F090AE-BB57-459D-A5B1-EA7B72CC7390}"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38" name="PlaceHolder 1"/>
          <p:cNvSpPr>
            <a:spLocks noGrp="1"/>
          </p:cNvSpPr>
          <p:nvPr>
            <p:ph type="sldImg"/>
          </p:nvPr>
        </p:nvSpPr>
        <p:spPr>
          <a:xfrm>
            <a:off x="1144440" y="685800"/>
            <a:ext cx="4572000" cy="3429000"/>
          </a:xfrm>
          <a:prstGeom prst="rect">
            <a:avLst/>
          </a:prstGeom>
          <a:ln w="0">
            <a:noFill/>
          </a:ln>
        </p:spPr>
      </p:sp>
      <p:sp>
        <p:nvSpPr>
          <p:cNvPr id="139"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2976443-8956-4783-847E-6480B98FC3DB}"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41" name="PlaceHolder 1"/>
          <p:cNvSpPr>
            <a:spLocks noGrp="1"/>
          </p:cNvSpPr>
          <p:nvPr>
            <p:ph type="sldImg"/>
          </p:nvPr>
        </p:nvSpPr>
        <p:spPr>
          <a:xfrm>
            <a:off x="1144440" y="685800"/>
            <a:ext cx="4572000" cy="3429000"/>
          </a:xfrm>
          <a:prstGeom prst="rect">
            <a:avLst/>
          </a:prstGeom>
          <a:ln w="0">
            <a:noFill/>
          </a:ln>
        </p:spPr>
      </p:sp>
      <p:sp>
        <p:nvSpPr>
          <p:cNvPr id="142"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lvl="1" marL="457200" indent="0">
              <a:lnSpc>
                <a:spcPct val="9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Note: This is also the reason that it works when you pass the </a:t>
            </a:r>
            <a:r>
              <a:rPr b="0" lang="en-US" sz="1200" spc="-1" strike="noStrike">
                <a:solidFill>
                  <a:srgbClr val="000000"/>
                </a:solidFill>
                <a:latin typeface="Courier New"/>
              </a:rPr>
              <a:t>Graphics g</a:t>
            </a:r>
            <a:r>
              <a:rPr b="0" lang="en-US" sz="1200" spc="-1" strike="noStrike">
                <a:solidFill>
                  <a:srgbClr val="000000"/>
                </a:solidFill>
                <a:latin typeface="Arial"/>
              </a:rPr>
              <a:t> as a parameter to a method, because it is drawing with the same pen object onto the same window.</a:t>
            </a:r>
            <a:endParaRPr b="0" lang="en-US" sz="1200" spc="-1" strike="noStrike">
              <a:solidFill>
                <a:srgbClr val="000000"/>
              </a:solidFill>
              <a:latin typeface="Arial"/>
            </a:endParaRP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38E60B7B-8FB9-4E9B-8AF9-C04680C0E2CD}"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hyperlink" Target="https://longbaonguyen.github.io/" TargetMode="External"/><Relationship Id="rId2"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hyperlink" Target="https://longbaonguyen.github.io/" TargetMode="External"/><Relationship Id="rId2" Type="http://schemas.openxmlformats.org/officeDocument/2006/relationships/hyperlink" Target="https://runestone.academy/runestone/books/published/csawesome/index.html" TargetMode="External"/><Relationship Id="rId3"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3: Class Creation</a:t>
            </a:r>
            <a:br>
              <a:rPr sz="4400"/>
            </a:br>
            <a:r>
              <a:rPr b="1" lang="en-US" sz="3400" spc="-1" strike="noStrike">
                <a:solidFill>
                  <a:srgbClr val="000000"/>
                </a:solidFill>
                <a:latin typeface="Tahoma"/>
              </a:rPr>
              <a:t>Variables, Scope and Semantics</a:t>
            </a:r>
            <a:endParaRPr b="1" lang="en-US" sz="3400" spc="-1" strike="noStrike">
              <a:solidFill>
                <a:srgbClr val="ffffff"/>
              </a:solidFill>
              <a:latin typeface="Tahoma"/>
            </a:endParaRPr>
          </a:p>
        </p:txBody>
      </p:sp>
      <p:sp>
        <p:nvSpPr>
          <p:cNvPr id="15"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u="sng">
                <a:solidFill>
                  <a:srgbClr val="009999"/>
                </a:solidFill>
                <a:uFillTx/>
                <a:latin typeface="Arial"/>
                <a:hlinkClick r:id="rId1"/>
              </a:rPr>
              <a:t>https://longbaonguyen.github.io</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42" name=""/>
          <p:cNvSpPr txBox="1"/>
          <p:nvPr/>
        </p:nvSpPr>
        <p:spPr>
          <a:xfrm>
            <a:off x="151920" y="1295280"/>
            <a:ext cx="8991720" cy="5181840"/>
          </a:xfrm>
          <a:prstGeom prst="rect">
            <a:avLst/>
          </a:prstGeom>
          <a:noFill/>
          <a:ln w="0">
            <a:noFill/>
          </a:ln>
        </p:spPr>
        <p:txBody>
          <a:bodyPr anchor="t">
            <a:normAutofit/>
          </a:bodyPr>
          <a:p>
            <a:pPr marL="272880" indent="-272880">
              <a:lnSpc>
                <a:spcPct val="90000"/>
              </a:lnSpc>
              <a:spcBef>
                <a:spcPts val="326"/>
              </a:spcBef>
              <a:buClr>
                <a:srgbClr val="000000"/>
              </a:buClr>
              <a:buFont typeface="Courier New"/>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300" spc="-1" strike="noStrike">
              <a:solidFill>
                <a:srgbClr val="000000"/>
              </a:solidFill>
              <a:latin typeface="Tahoma"/>
            </a:endParaRPr>
          </a:p>
          <a:p>
            <a:pPr marL="272880" indent="-272880">
              <a:lnSpc>
                <a:spcPct val="90000"/>
              </a:lnSpc>
              <a:spcBef>
                <a:spcPts val="32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300" spc="-1" strike="noStrike">
              <a:solidFill>
                <a:srgbClr val="000000"/>
              </a:solidFill>
              <a:latin typeface="Tahoma"/>
            </a:endParaRPr>
          </a:p>
          <a:p>
            <a:pPr marL="272880" indent="-272880">
              <a:lnSpc>
                <a:spcPct val="90000"/>
              </a:lnSpc>
              <a:spcBef>
                <a:spcPts val="326"/>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3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if( x &lt;= 3){</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y = 2;</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y = 5; </a:t>
            </a:r>
            <a:r>
              <a:rPr b="0" lang="en-US" sz="2200" spc="-1" strike="noStrike">
                <a:solidFill>
                  <a:srgbClr val="008000"/>
                </a:solidFill>
                <a:latin typeface="Courier New"/>
              </a:rPr>
              <a:t>// error since y does not exist outside </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8000"/>
                </a:solidFill>
                <a:latin typeface="Courier New"/>
              </a:rPr>
              <a:t>       </a:t>
            </a:r>
            <a:r>
              <a:rPr b="0" lang="en-US" sz="2200" spc="-1" strike="noStrike">
                <a:solidFill>
                  <a:srgbClr val="008000"/>
                </a:solidFill>
                <a:latin typeface="Courier New"/>
              </a:rPr>
              <a:t>// the if block</a:t>
            </a:r>
            <a:endParaRPr b="0" lang="en-US" sz="2200" spc="-1" strike="noStrike">
              <a:solidFill>
                <a:srgbClr val="000000"/>
              </a:solidFill>
              <a:latin typeface="Tahoma"/>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44" name=""/>
          <p:cNvSpPr txBox="1"/>
          <p:nvPr/>
        </p:nvSpPr>
        <p:spPr>
          <a:xfrm>
            <a:off x="151920" y="1295280"/>
            <a:ext cx="8991720" cy="5181840"/>
          </a:xfrm>
          <a:prstGeom prst="rect">
            <a:avLst/>
          </a:prstGeom>
          <a:noFill/>
          <a:ln w="0">
            <a:noFill/>
          </a:ln>
        </p:spPr>
        <p:txBody>
          <a:bodyPr anchor="t">
            <a:normAutofit/>
          </a:bodyPr>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public class Point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x</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y</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224"/>
              </a:spcBef>
              <a:tabLst>
                <a:tab algn="l" pos="0"/>
                <a:tab algn="l" pos="2511360"/>
                <a:tab algn="l" pos="4513320"/>
                <a:tab algn="l" pos="5602320"/>
                <a:tab algn="l" pos="6400800"/>
                <a:tab algn="l" pos="7315200"/>
                <a:tab algn="l" pos="8229600"/>
                <a:tab algn="l" pos="9144000"/>
                <a:tab algn="l" pos="10058400"/>
              </a:tabLst>
            </a:pPr>
            <a:endParaRPr b="0" lang="en-US" sz="9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public Point(int </a:t>
            </a:r>
            <a:r>
              <a:rPr b="1" lang="en-US" sz="2200" spc="-1" strike="noStrike">
                <a:solidFill>
                  <a:srgbClr val="000000"/>
                </a:solidFill>
                <a:latin typeface="Courier New"/>
              </a:rPr>
              <a:t>initX</a:t>
            </a:r>
            <a:r>
              <a:rPr b="0" lang="en-US" sz="2200" spc="-1" strike="noStrike">
                <a:solidFill>
                  <a:srgbClr val="000000"/>
                </a:solidFill>
                <a:latin typeface="Courier New"/>
              </a:rPr>
              <a:t>, int </a:t>
            </a:r>
            <a:r>
              <a:rPr b="1" lang="en-US" sz="2200" spc="-1" strike="noStrike">
                <a:solidFill>
                  <a:srgbClr val="000000"/>
                </a:solidFill>
                <a:latin typeface="Courier New"/>
              </a:rPr>
              <a:t>initY</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1" lang="en-US" sz="2200" spc="-1" strike="noStrike">
                <a:solidFill>
                  <a:srgbClr val="003399"/>
                </a:solidFill>
                <a:latin typeface="Courier New"/>
              </a:rPr>
              <a:t>	</a:t>
            </a:r>
            <a:r>
              <a:rPr b="1" lang="en-US" sz="2200" spc="-1" strike="noStrike">
                <a:solidFill>
                  <a:srgbClr val="003399"/>
                </a:solidFill>
                <a:latin typeface="Courier New"/>
              </a:rPr>
              <a:t>        </a:t>
            </a:r>
            <a:r>
              <a:rPr b="0" lang="en-US" sz="2200" spc="-1" strike="noStrike">
                <a:solidFill>
                  <a:srgbClr val="000000"/>
                </a:solidFill>
                <a:latin typeface="Courier New"/>
              </a:rPr>
              <a:t>x = initX;</a:t>
            </a:r>
            <a:r>
              <a:rPr b="1" lang="en-US" sz="2200" spc="-1" strike="noStrike">
                <a:solidFill>
                  <a:srgbClr val="003399"/>
                </a:solidFill>
                <a:latin typeface="Courier New"/>
              </a:rPr>
              <a:t>	</a:t>
            </a:r>
            <a:r>
              <a:rPr b="1" lang="en-US" sz="2200" spc="-1" strike="noStrike">
                <a:solidFill>
                  <a:srgbClr val="003399"/>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y = initY;</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public void setX(){</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return x;</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p:txBody>
      </p:sp>
      <p:cxnSp>
        <p:nvCxnSpPr>
          <p:cNvPr id="45" name="Straight Arrow Connector 3"/>
          <p:cNvCxnSpPr/>
          <p:nvPr/>
        </p:nvCxnSpPr>
        <p:spPr>
          <a:xfrm flipH="1">
            <a:off x="4114440" y="1681200"/>
            <a:ext cx="991440" cy="255960"/>
          </a:xfrm>
          <a:prstGeom prst="straightConnector1">
            <a:avLst/>
          </a:prstGeom>
          <a:ln w="38160">
            <a:solidFill>
              <a:srgbClr val="000000"/>
            </a:solidFill>
            <a:miter/>
            <a:tailEnd len="med" type="triangle" w="med"/>
          </a:ln>
        </p:spPr>
      </p:cxnSp>
      <p:sp>
        <p:nvSpPr>
          <p:cNvPr id="46" name="TextBox 5"/>
          <p:cNvSpPr/>
          <p:nvPr/>
        </p:nvSpPr>
        <p:spPr>
          <a:xfrm>
            <a:off x="5257800" y="1143000"/>
            <a:ext cx="2039760" cy="106884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The scope of the instance variables x and y is the entire class. </a:t>
            </a:r>
            <a:endParaRPr b="0" lang="en-US" sz="1600" spc="-1" strike="noStrike">
              <a:solidFill>
                <a:srgbClr val="000000"/>
              </a:solidFill>
              <a:latin typeface="Arial"/>
            </a:endParaRPr>
          </a:p>
        </p:txBody>
      </p:sp>
      <p:cxnSp>
        <p:nvCxnSpPr>
          <p:cNvPr id="47" name="Straight Arrow Connector 5"/>
          <p:cNvCxnSpPr/>
          <p:nvPr/>
        </p:nvCxnSpPr>
        <p:spPr>
          <a:xfrm flipH="1">
            <a:off x="2514240" y="1833120"/>
            <a:ext cx="2743920" cy="1451880"/>
          </a:xfrm>
          <a:prstGeom prst="straightConnector1">
            <a:avLst/>
          </a:prstGeom>
          <a:ln w="38160">
            <a:solidFill>
              <a:srgbClr val="000000"/>
            </a:solidFill>
            <a:miter/>
            <a:tailEnd len="med" type="triangle" w="med"/>
          </a:ln>
        </p:spPr>
      </p:cxnSp>
      <p:cxnSp>
        <p:nvCxnSpPr>
          <p:cNvPr id="48" name="Straight Arrow Connector 7"/>
          <p:cNvCxnSpPr/>
          <p:nvPr/>
        </p:nvCxnSpPr>
        <p:spPr>
          <a:xfrm flipH="1">
            <a:off x="3656880" y="2089080"/>
            <a:ext cx="1600920" cy="2067840"/>
          </a:xfrm>
          <a:prstGeom prst="straightConnector1">
            <a:avLst/>
          </a:prstGeom>
          <a:ln w="38160">
            <a:solidFill>
              <a:srgbClr val="000000"/>
            </a:solidFill>
            <a:miter/>
            <a:tailEnd len="med" type="triangle" w="med"/>
          </a:ln>
        </p:spPr>
      </p:cxnSp>
    </p:spTree>
  </p:cSld>
  <p:timing>
    <p:tnLst>
      <p:par>
        <p:cTn id="23" dur="indefinite" restart="never" nodeType="tmRoot">
          <p:childTnLst>
            <p:seq>
              <p:cTn id="24" dur="indefinite" nodeType="mainSeq">
                <p:childTnLst>
                  <p:par>
                    <p:cTn id="25" nodeType="clickEffect" fill="hold">
                      <p:stCondLst>
                        <p:cond delay="0"/>
                      </p:stCondLst>
                      <p:childTnLst>
                        <p:par>
                          <p:cTn id="26" nodeType="withEffect" fill="hold">
                            <p:stCondLst>
                              <p:cond delay="0"/>
                            </p:stCondLst>
                            <p:childTnLst>
                              <p:par>
                                <p:cTn id="27" nodeType="withEffect" fill="hold" presetClass="entr" presetID="1">
                                  <p:stCondLst>
                                    <p:cond delay="0"/>
                                  </p:stCondLst>
                                  <p:childTnLst>
                                    <p:set>
                                      <p:cBhvr>
                                        <p:cTn id="28" dur="1" fill="hold">
                                          <p:stCondLst>
                                            <p:cond delay="0"/>
                                          </p:stCondLst>
                                        </p:cTn>
                                        <p:tgtEl>
                                          <p:spTgt spid="45"/>
                                        </p:tgtEl>
                                        <p:attrNameLst>
                                          <p:attrName>style.visibility</p:attrName>
                                        </p:attrNameLst>
                                      </p:cBhvr>
                                      <p:to>
                                        <p:strVal val="visible"/>
                                      </p:to>
                                    </p:set>
                                  </p:childTnLst>
                                </p:cTn>
                              </p:par>
                            </p:childTnLst>
                          </p:cTn>
                        </p:par>
                      </p:childTnLst>
                    </p:cTn>
                  </p:par>
                  <p:par>
                    <p:cTn id="29" nodeType="clickEffect" fill="hold">
                      <p:stCondLst>
                        <p:cond delay="indefinite"/>
                      </p:stCondLst>
                      <p:childTnLst>
                        <p:par>
                          <p:cTn id="30" nodeType="withEffect" fill="hold">
                            <p:stCondLst>
                              <p:cond delay="0"/>
                            </p:stCondLst>
                            <p:childTnLst>
                              <p:par>
                                <p:cTn id="31" nodeType="clickEffect" fill="hold" presetClass="entr" presetID="1">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nodeType="withEffect" fill="hold" presetClass="entr" presetID="1">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nodeType="withEffect" fill="hold" presetClass="entr" presetID="1">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50" name=""/>
          <p:cNvSpPr txBox="1"/>
          <p:nvPr/>
        </p:nvSpPr>
        <p:spPr>
          <a:xfrm>
            <a:off x="151920" y="1295280"/>
            <a:ext cx="8991720" cy="5181840"/>
          </a:xfrm>
          <a:prstGeom prst="rect">
            <a:avLst/>
          </a:prstGeom>
          <a:noFill/>
          <a:ln w="0">
            <a:noFill/>
          </a:ln>
        </p:spPr>
        <p:txBody>
          <a:bodyPr anchor="t">
            <a:normAutofit/>
          </a:bodyPr>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public class Point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x</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y</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224"/>
              </a:spcBef>
              <a:tabLst>
                <a:tab algn="l" pos="0"/>
                <a:tab algn="l" pos="2511360"/>
                <a:tab algn="l" pos="4513320"/>
                <a:tab algn="l" pos="5602320"/>
                <a:tab algn="l" pos="6400800"/>
                <a:tab algn="l" pos="7315200"/>
                <a:tab algn="l" pos="8229600"/>
                <a:tab algn="l" pos="9144000"/>
                <a:tab algn="l" pos="10058400"/>
              </a:tabLst>
            </a:pPr>
            <a:endParaRPr b="0" lang="en-US" sz="9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public Point(int </a:t>
            </a:r>
            <a:r>
              <a:rPr b="1" lang="en-US" sz="2200" spc="-1" strike="noStrike">
                <a:solidFill>
                  <a:srgbClr val="000000"/>
                </a:solidFill>
                <a:latin typeface="Courier New"/>
              </a:rPr>
              <a:t>initX</a:t>
            </a:r>
            <a:r>
              <a:rPr b="0" lang="en-US" sz="2200" spc="-1" strike="noStrike">
                <a:solidFill>
                  <a:srgbClr val="000000"/>
                </a:solidFill>
                <a:latin typeface="Courier New"/>
              </a:rPr>
              <a:t>, int </a:t>
            </a:r>
            <a:r>
              <a:rPr b="1" lang="en-US" sz="2200" spc="-1" strike="noStrike">
                <a:solidFill>
                  <a:srgbClr val="000000"/>
                </a:solidFill>
                <a:latin typeface="Courier New"/>
              </a:rPr>
              <a:t>initY</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1" lang="en-US" sz="2200" spc="-1" strike="noStrike">
                <a:solidFill>
                  <a:srgbClr val="003399"/>
                </a:solidFill>
                <a:latin typeface="Courier New"/>
              </a:rPr>
              <a:t>	</a:t>
            </a:r>
            <a:r>
              <a:rPr b="1" lang="en-US" sz="2200" spc="-1" strike="noStrike">
                <a:solidFill>
                  <a:srgbClr val="003399"/>
                </a:solidFill>
                <a:latin typeface="Courier New"/>
              </a:rPr>
              <a:t>        </a:t>
            </a:r>
            <a:r>
              <a:rPr b="0" lang="en-US" sz="2200" spc="-1" strike="noStrike">
                <a:solidFill>
                  <a:srgbClr val="000000"/>
                </a:solidFill>
                <a:latin typeface="Courier New"/>
              </a:rPr>
              <a:t>x = initX;</a:t>
            </a:r>
            <a:r>
              <a:rPr b="1" lang="en-US" sz="2200" spc="-1" strike="noStrike">
                <a:solidFill>
                  <a:srgbClr val="003399"/>
                </a:solidFill>
                <a:latin typeface="Courier New"/>
              </a:rPr>
              <a:t>	</a:t>
            </a:r>
            <a:r>
              <a:rPr b="1" lang="en-US" sz="2200" spc="-1" strike="noStrike">
                <a:solidFill>
                  <a:srgbClr val="003399"/>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y = initY;</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public void getX(){</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1" lang="en-US" sz="2200" spc="-1" strike="noStrike">
                <a:solidFill>
                  <a:srgbClr val="00b050"/>
                </a:solidFill>
                <a:latin typeface="Courier New"/>
              </a:rPr>
              <a:t>         </a:t>
            </a:r>
            <a:r>
              <a:rPr b="1" lang="en-US" sz="2200" spc="-1" strike="noStrike">
                <a:solidFill>
                  <a:srgbClr val="00b050"/>
                </a:solidFill>
                <a:latin typeface="Courier New"/>
              </a:rPr>
              <a:t>// initX and initY don't exist here.</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return x;</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endParaRPr b="0" lang="en-US" sz="2200" spc="-1" strike="noStrike">
              <a:solidFill>
                <a:srgbClr val="000000"/>
              </a:solidFill>
              <a:latin typeface="Tahoma"/>
            </a:endParaRPr>
          </a:p>
          <a:p>
            <a:pPr lvl="1" marL="690480" indent="-233280">
              <a:lnSpc>
                <a:spcPct val="80000"/>
              </a:lnSpc>
              <a:spcBef>
                <a:spcPts val="550"/>
              </a:spcBef>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p:txBody>
      </p:sp>
      <p:cxnSp>
        <p:nvCxnSpPr>
          <p:cNvPr id="51" name="Straight Arrow Connector 3"/>
          <p:cNvCxnSpPr/>
          <p:nvPr/>
        </p:nvCxnSpPr>
        <p:spPr>
          <a:xfrm flipH="1">
            <a:off x="5493600" y="1680840"/>
            <a:ext cx="1212120" cy="648360"/>
          </a:xfrm>
          <a:prstGeom prst="straightConnector1">
            <a:avLst/>
          </a:prstGeom>
          <a:ln w="38160">
            <a:solidFill>
              <a:srgbClr val="000000"/>
            </a:solidFill>
            <a:miter/>
            <a:tailEnd len="med" type="triangle" w="med"/>
          </a:ln>
        </p:spPr>
      </p:cxnSp>
      <p:sp>
        <p:nvSpPr>
          <p:cNvPr id="52" name="TextBox 5"/>
          <p:cNvSpPr/>
          <p:nvPr/>
        </p:nvSpPr>
        <p:spPr>
          <a:xfrm>
            <a:off x="6738840" y="1306440"/>
            <a:ext cx="2040120" cy="106884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The scope of the parameter initX and initY is ONLY the constructor.</a:t>
            </a:r>
            <a:endParaRPr b="0" lang="en-US" sz="1600" spc="-1" strike="noStrike">
              <a:solidFill>
                <a:srgbClr val="000000"/>
              </a:solidFill>
              <a:latin typeface="Arial"/>
            </a:endParaRPr>
          </a:p>
        </p:txBody>
      </p:sp>
      <p:cxnSp>
        <p:nvCxnSpPr>
          <p:cNvPr id="53" name="Straight Arrow Connector 5"/>
          <p:cNvCxnSpPr/>
          <p:nvPr/>
        </p:nvCxnSpPr>
        <p:spPr>
          <a:xfrm flipH="1">
            <a:off x="3962160" y="2220480"/>
            <a:ext cx="2743920" cy="1143720"/>
          </a:xfrm>
          <a:prstGeom prst="straightConnector1">
            <a:avLst/>
          </a:prstGeom>
          <a:ln w="38160">
            <a:solidFill>
              <a:srgbClr val="000000"/>
            </a:solidFill>
            <a:miter/>
            <a:tailEnd len="med" type="triangle" w="med"/>
          </a:ln>
        </p:spPr>
      </p:cxnSp>
    </p:spTree>
  </p:cSld>
  <p:timing>
    <p:tnLst>
      <p:par>
        <p:cTn id="37" dur="indefinite" restart="never" nodeType="tmRoot">
          <p:childTnLst>
            <p:seq>
              <p:cTn id="38" dur="indefinite" nodeType="mainSeq">
                <p:childTnLst>
                  <p:par>
                    <p:cTn id="39" nodeType="clickEffect" fill="hold">
                      <p:stCondLst>
                        <p:cond delay="0"/>
                      </p:stCondLst>
                      <p:childTnLst>
                        <p:par>
                          <p:cTn id="40" nodeType="withEffect" fill="hold">
                            <p:stCondLst>
                              <p:cond delay="0"/>
                            </p:stCondLst>
                            <p:childTnLst>
                              <p:par>
                                <p:cTn id="41" nodeType="withEffect" fill="hold" presetClass="entr" presetID="1">
                                  <p:stCondLst>
                                    <p:cond delay="0"/>
                                  </p:stCondLst>
                                  <p:childTnLst>
                                    <p:set>
                                      <p:cBhvr>
                                        <p:cTn id="42" dur="1" fill="hold">
                                          <p:stCondLst>
                                            <p:cond delay="0"/>
                                          </p:stCondLst>
                                        </p:cTn>
                                        <p:tgtEl>
                                          <p:spTgt spid="51"/>
                                        </p:tgtEl>
                                        <p:attrNameLst>
                                          <p:attrName>style.visibility</p:attrName>
                                        </p:attrNameLst>
                                      </p:cBhvr>
                                      <p:to>
                                        <p:strVal val="visible"/>
                                      </p:to>
                                    </p:set>
                                  </p:childTnLst>
                                </p:cTn>
                              </p:par>
                            </p:childTnLst>
                          </p:cTn>
                        </p:par>
                      </p:childTnLst>
                    </p:cTn>
                  </p:par>
                  <p:par>
                    <p:cTn id="43" nodeType="clickEffect" fill="hold">
                      <p:stCondLst>
                        <p:cond delay="indefinite"/>
                      </p:stCondLst>
                      <p:childTnLst>
                        <p:par>
                          <p:cTn id="44" nodeType="withEffect" fill="hold">
                            <p:stCondLst>
                              <p:cond delay="0"/>
                            </p:stCondLst>
                            <p:childTnLst>
                              <p:par>
                                <p:cTn id="45" nodeType="clickEffect" fill="hold" presetClass="entr" presetID="1">
                                  <p:stCondLst>
                                    <p:cond delay="0"/>
                                  </p:stCondLst>
                                  <p:childTnLst>
                                    <p:set>
                                      <p:cBhvr>
                                        <p:cTn id="46" dur="1" fill="hold">
                                          <p:stCondLst>
                                            <p:cond delay="0"/>
                                          </p:stCondLst>
                                        </p:cTn>
                                        <p:tgtEl>
                                          <p:spTgt spid="52"/>
                                        </p:tgtEl>
                                        <p:attrNameLst>
                                          <p:attrName>style.visibility</p:attrName>
                                        </p:attrNameLst>
                                      </p:cBhvr>
                                      <p:to>
                                        <p:strVal val="visible"/>
                                      </p:to>
                                    </p:set>
                                  </p:childTnLst>
                                </p:cTn>
                              </p:par>
                              <p:par>
                                <p:cTn id="47" nodeType="withEffect" fill="hold" presetClass="entr" presetID="1">
                                  <p:stCondLst>
                                    <p:cond delay="0"/>
                                  </p:stCondLst>
                                  <p:childTnLst>
                                    <p:set>
                                      <p:cBhvr>
                                        <p:cTn id="48"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The </a:t>
            </a:r>
            <a:r>
              <a:rPr b="1" lang="en-US" sz="4400" spc="-1" strike="noStrike">
                <a:solidFill>
                  <a:srgbClr val="ffffff"/>
                </a:solidFill>
                <a:latin typeface="Courier New"/>
              </a:rPr>
              <a:t>this</a:t>
            </a:r>
            <a:r>
              <a:rPr b="1" lang="en-US" sz="4400" spc="-1" strike="noStrike">
                <a:solidFill>
                  <a:srgbClr val="ffffff"/>
                </a:solidFill>
                <a:latin typeface="Tahoma"/>
              </a:rPr>
              <a:t> keyword</a:t>
            </a:r>
            <a:endParaRPr b="1" lang="en-US" sz="4400" spc="-1" strike="noStrike">
              <a:solidFill>
                <a:srgbClr val="ffffff"/>
              </a:solidFill>
              <a:latin typeface="Tahoma"/>
            </a:endParaRPr>
          </a:p>
        </p:txBody>
      </p:sp>
      <p:sp>
        <p:nvSpPr>
          <p:cNvPr id="55" name="PlaceHolder 2"/>
          <p:cNvSpPr>
            <a:spLocks noGrp="1"/>
          </p:cNvSpPr>
          <p:nvPr>
            <p:ph/>
          </p:nvPr>
        </p:nvSpPr>
        <p:spPr>
          <a:xfrm>
            <a:off x="151920" y="1295280"/>
            <a:ext cx="8991720" cy="5486400"/>
          </a:xfrm>
          <a:prstGeom prst="rect">
            <a:avLst/>
          </a:prstGeom>
          <a:noFill/>
          <a:ln w="0">
            <a:noFill/>
          </a:ln>
        </p:spPr>
        <p:txBody>
          <a:bodyPr lIns="91440" rIns="91440" tIns="45720" bIns="45720" anchor="t">
            <a:normAutofit/>
          </a:bodyPr>
          <a:p>
            <a:pPr indent="0">
              <a:lnSpc>
                <a:spcPct val="100000"/>
              </a:lnSpc>
              <a:spcBef>
                <a:spcPts val="601"/>
              </a:spcBef>
              <a:buNone/>
              <a:tabLst>
                <a:tab algn="l" pos="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Courier New"/>
              </a:rPr>
              <a:t>this</a:t>
            </a:r>
            <a:r>
              <a:rPr b="0" lang="en-US" sz="2400" spc="-1" strike="noStrike">
                <a:solidFill>
                  <a:srgbClr val="000000"/>
                </a:solidFill>
                <a:latin typeface="Tahoma"/>
              </a:rPr>
              <a:t> : Within a non-static method or a constructor, the keyword </a:t>
            </a:r>
            <a:r>
              <a:rPr b="1" lang="en-US" sz="2400" spc="-1" strike="noStrike">
                <a:solidFill>
                  <a:srgbClr val="000000"/>
                </a:solidFill>
                <a:latin typeface="Tahoma"/>
              </a:rPr>
              <a:t>this</a:t>
            </a:r>
            <a:r>
              <a:rPr b="0" lang="en-US" sz="2400" spc="-1" strike="noStrike">
                <a:solidFill>
                  <a:srgbClr val="000000"/>
                </a:solidFill>
                <a:latin typeface="Tahoma"/>
              </a:rPr>
              <a:t> is a reference to the current object—the object whose method or constructor is being called.</a:t>
            </a:r>
            <a:endParaRPr b="0" lang="en-US" sz="2400" spc="-1" strike="noStrike">
              <a:solidFill>
                <a:srgbClr val="000000"/>
              </a:solidFill>
              <a:latin typeface="Tahoma"/>
            </a:endParaRPr>
          </a:p>
          <a:p>
            <a:pPr lvl="1" marL="639720" indent="-245880">
              <a:spcBef>
                <a:spcPts val="524"/>
              </a:spcBef>
              <a:buNone/>
              <a:tabLst>
                <a:tab algn="l" pos="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lvl="1" marL="639720" indent="-245880">
              <a:spcBef>
                <a:spcPts val="550"/>
              </a:spcBef>
              <a:buClr>
                <a:srgbClr val="000000"/>
              </a:buClr>
              <a:buFont typeface="Tahoma"/>
              <a:buChar char="–"/>
              <a:tabLst>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Refer to a field:</a:t>
            </a:r>
            <a:r>
              <a:rPr b="0" lang="en-US" sz="2200" spc="-1" strike="noStrike">
                <a:solidFill>
                  <a:srgbClr val="000000"/>
                </a:solidFill>
                <a:latin typeface="Tahoma"/>
              </a:rPr>
              <a:t>	</a:t>
            </a:r>
            <a:r>
              <a:rPr b="0" lang="en-US" sz="2200" spc="-1" strike="noStrike">
                <a:solidFill>
                  <a:srgbClr val="000000"/>
                </a:solidFill>
                <a:latin typeface="Courier New"/>
              </a:rPr>
              <a:t>this.</a:t>
            </a:r>
            <a:r>
              <a:rPr b="1" lang="en-US" sz="2200" spc="-1" strike="noStrike">
                <a:solidFill>
                  <a:srgbClr val="000000"/>
                </a:solidFill>
                <a:latin typeface="Tahoma"/>
              </a:rPr>
              <a:t>field</a:t>
            </a:r>
            <a:endParaRPr b="0" lang="en-US" sz="2200" spc="-1" strike="noStrike">
              <a:solidFill>
                <a:srgbClr val="000000"/>
              </a:solidFill>
              <a:latin typeface="Tahoma"/>
            </a:endParaRPr>
          </a:p>
          <a:p>
            <a:pPr lvl="1" marL="639720" indent="-245880">
              <a:spcBef>
                <a:spcPts val="550"/>
              </a:spcBef>
              <a:buNone/>
              <a:tabLst>
                <a:tab algn="l" pos="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39720" indent="-245880">
              <a:spcBef>
                <a:spcPts val="550"/>
              </a:spcBef>
              <a:buClr>
                <a:srgbClr val="000000"/>
              </a:buClr>
              <a:buFont typeface="Tahoma"/>
              <a:buChar char="–"/>
              <a:tabLst>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Call a method:</a:t>
            </a:r>
            <a:r>
              <a:rPr b="0" lang="en-US" sz="2200" spc="-1" strike="noStrike">
                <a:solidFill>
                  <a:srgbClr val="000000"/>
                </a:solidFill>
                <a:latin typeface="Tahoma"/>
              </a:rPr>
              <a:t>	</a:t>
            </a:r>
            <a:r>
              <a:rPr b="0" lang="en-US" sz="2200" spc="-1" strike="noStrike">
                <a:solidFill>
                  <a:srgbClr val="000000"/>
                </a:solidFill>
                <a:latin typeface="Courier New"/>
              </a:rPr>
              <a:t>this.</a:t>
            </a:r>
            <a:r>
              <a:rPr b="1" lang="en-US" sz="2200" spc="-1" strike="noStrike">
                <a:solidFill>
                  <a:srgbClr val="000000"/>
                </a:solidFill>
                <a:latin typeface="Tahoma"/>
              </a:rPr>
              <a:t>method</a:t>
            </a:r>
            <a:r>
              <a:rPr b="0" lang="en-US" sz="2200" spc="-1" strike="noStrike">
                <a:solidFill>
                  <a:srgbClr val="000000"/>
                </a:solidFill>
                <a:latin typeface="Courier New"/>
              </a:rPr>
              <a:t>(</a:t>
            </a:r>
            <a:r>
              <a:rPr b="1" lang="en-US" sz="2200" spc="-1" strike="noStrike">
                <a:solidFill>
                  <a:srgbClr val="000000"/>
                </a:solidFill>
                <a:latin typeface="Tahoma"/>
              </a:rPr>
              <a:t>parameters</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39720" indent="-245880">
              <a:lnSpc>
                <a:spcPct val="100000"/>
              </a:lnSpc>
              <a:spcBef>
                <a:spcPts val="550"/>
              </a:spcBef>
              <a:buNone/>
              <a:tabLst>
                <a:tab algn="l" pos="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39720" indent="-245880">
              <a:spcBef>
                <a:spcPts val="550"/>
              </a:spcBef>
              <a:buClr>
                <a:srgbClr val="000000"/>
              </a:buClr>
              <a:buFont typeface="Tahoma"/>
              <a:buChar char="–"/>
              <a:tabLst>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One constructor</a:t>
            </a:r>
            <a:r>
              <a:rPr b="0" lang="en-US" sz="2200" spc="-1" strike="noStrike">
                <a:solidFill>
                  <a:srgbClr val="000000"/>
                </a:solidFill>
                <a:latin typeface="Tahoma"/>
              </a:rPr>
              <a:t>	</a:t>
            </a:r>
            <a:r>
              <a:rPr b="0" lang="en-US" sz="2200" spc="-1" strike="noStrike">
                <a:solidFill>
                  <a:srgbClr val="000000"/>
                </a:solidFill>
                <a:latin typeface="Courier New"/>
              </a:rPr>
              <a:t>this(</a:t>
            </a:r>
            <a:r>
              <a:rPr b="1" lang="en-US" sz="2200" spc="-1" strike="noStrike">
                <a:solidFill>
                  <a:srgbClr val="000000"/>
                </a:solidFill>
                <a:latin typeface="Tahoma"/>
              </a:rPr>
              <a:t>parameters</a:t>
            </a:r>
            <a:r>
              <a:rPr b="0" lang="en-US" sz="2200" spc="-1" strike="noStrike">
                <a:solidFill>
                  <a:srgbClr val="000000"/>
                </a:solidFill>
                <a:latin typeface="Courier New"/>
              </a:rPr>
              <a:t>);</a:t>
            </a:r>
            <a:br>
              <a:rPr sz="2200"/>
            </a:br>
            <a:r>
              <a:rPr b="0" lang="en-US" sz="2200" spc="-1" strike="noStrike">
                <a:solidFill>
                  <a:srgbClr val="000000"/>
                </a:solidFill>
                <a:latin typeface="Tahoma"/>
              </a:rPr>
              <a:t>can call another:</a:t>
            </a:r>
            <a:endParaRPr b="0" lang="en-US" sz="2200" spc="-1" strike="noStrike">
              <a:solidFill>
                <a:srgbClr val="000000"/>
              </a:solidFill>
              <a:latin typeface="Tahoma"/>
            </a:endParaRPr>
          </a:p>
          <a:p>
            <a:pPr lvl="1" marL="639720" indent="-245880">
              <a:spcBef>
                <a:spcPts val="550"/>
              </a:spcBef>
              <a:buNone/>
              <a:tabLst>
                <a:tab algn="l" pos="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Student Class</a:t>
            </a:r>
            <a:endParaRPr b="1" lang="en-US" sz="3400" spc="-1" strike="noStrike">
              <a:solidFill>
                <a:srgbClr val="ffffff"/>
              </a:solidFill>
              <a:latin typeface="Tahoma"/>
            </a:endParaRPr>
          </a:p>
        </p:txBody>
      </p:sp>
      <p:sp>
        <p:nvSpPr>
          <p:cNvPr id="57" name="PlaceHolder 2"/>
          <p:cNvSpPr>
            <a:spLocks noGrp="1"/>
          </p:cNvSpPr>
          <p:nvPr>
            <p:ph/>
          </p:nvPr>
        </p:nvSpPr>
        <p:spPr>
          <a:xfrm>
            <a:off x="151920" y="1142640"/>
            <a:ext cx="8991720" cy="5715000"/>
          </a:xfrm>
          <a:prstGeom prst="rect">
            <a:avLst/>
          </a:prstGeom>
          <a:noFill/>
          <a:ln w="0">
            <a:noFill/>
          </a:ln>
        </p:spPr>
        <p:txBody>
          <a:bodyPr lIns="91440" rIns="91440" tIns="45720" bIns="45720" anchor="t">
            <a:normAutofit fontScale="81218"/>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alibri"/>
                <a:ea typeface="Calibri"/>
              </a:rPr>
              <a:t>Main.java</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Main{</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Student s1 = new Student("Mike Smith", 123);</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Student s2 = new Student("Sarah Johnson", 456);</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	</a:t>
            </a:r>
            <a:r>
              <a:rPr b="0" lang="en-US" sz="2000" spc="-1" strike="noStrike">
                <a:solidFill>
                  <a:srgbClr val="ff0000"/>
                </a:solidFill>
                <a:latin typeface="Courier New"/>
              </a:rPr>
              <a:t>s1.printInfo();</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s2.printInfo();</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alibri"/>
                <a:ea typeface="Calibri"/>
              </a:rPr>
              <a:t>Student.java</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Student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String name;</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private int id;</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void printInfo(){</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System.out.println("Name: " + </a:t>
            </a:r>
            <a:r>
              <a:rPr b="0" lang="en-US" sz="2000" spc="-1" strike="noStrike">
                <a:solidFill>
                  <a:srgbClr val="ff0000"/>
                </a:solidFill>
                <a:latin typeface="Courier New"/>
              </a:rPr>
              <a:t>this</a:t>
            </a:r>
            <a:r>
              <a:rPr b="0" lang="en-US" sz="2000" spc="-1" strike="noStrike">
                <a:solidFill>
                  <a:srgbClr val="000000"/>
                </a:solidFill>
                <a:latin typeface="Courier New"/>
              </a:rPr>
              <a:t>.name);</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System.out.println("ID: " + id);</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Courier New"/>
              </a:rPr>
              <a:t>	</a:t>
            </a:r>
            <a:endParaRPr b="0" lang="en-US" sz="2000" spc="-1" strike="noStrike">
              <a:solidFill>
                <a:srgbClr val="000000"/>
              </a:solidFill>
              <a:latin typeface="Tahoma"/>
            </a:endParaRPr>
          </a:p>
        </p:txBody>
      </p:sp>
      <p:cxnSp>
        <p:nvCxnSpPr>
          <p:cNvPr id="58" name="Straight Arrow Connector 3"/>
          <p:cNvCxnSpPr/>
          <p:nvPr/>
        </p:nvCxnSpPr>
        <p:spPr>
          <a:xfrm flipH="1" flipV="1">
            <a:off x="1447560" y="2742840"/>
            <a:ext cx="5410800" cy="3201120"/>
          </a:xfrm>
          <a:prstGeom prst="straightConnector1">
            <a:avLst/>
          </a:prstGeom>
          <a:ln w="38160">
            <a:solidFill>
              <a:srgbClr val="000000"/>
            </a:solidFill>
            <a:miter/>
            <a:tailEnd len="med" type="triangle" w="med"/>
          </a:ln>
        </p:spPr>
      </p:cxnSp>
      <p:sp>
        <p:nvSpPr>
          <p:cNvPr id="59" name="TextBox 5"/>
          <p:cNvSpPr/>
          <p:nvPr/>
        </p:nvSpPr>
        <p:spPr>
          <a:xfrm>
            <a:off x="5486400" y="3736800"/>
            <a:ext cx="2743200" cy="10087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The reference "this" is equivalent to the reference s1.</a:t>
            </a:r>
            <a:endParaRPr b="0" lang="en-US" sz="2000" spc="-1" strike="noStrike">
              <a:solidFill>
                <a:srgbClr val="000000"/>
              </a:solidFill>
              <a:latin typeface="Arial"/>
            </a:endParaRPr>
          </a:p>
        </p:txBody>
      </p:sp>
    </p:spTree>
  </p:cSld>
  <p:timing>
    <p:tnLst>
      <p:par>
        <p:cTn id="49" dur="indefinite" restart="never" nodeType="tmRoot">
          <p:childTnLst>
            <p:seq>
              <p:cTn id="50" dur="indefinite" nodeType="mainSeq">
                <p:childTnLst>
                  <p:par>
                    <p:cTn id="51" nodeType="clickEffect" fill="hold">
                      <p:stCondLst>
                        <p:cond delay="0"/>
                      </p:stCondLst>
                      <p:childTnLst>
                        <p:par>
                          <p:cTn id="52" nodeType="withEffect" fill="hold">
                            <p:stCondLst>
                              <p:cond delay="0"/>
                            </p:stCondLst>
                            <p:childTnLst>
                              <p:par>
                                <p:cTn id="53" nodeType="withEffect" fill="hold" presetClass="entr" presetID="1">
                                  <p:stCondLst>
                                    <p:cond delay="0"/>
                                  </p:stCondLst>
                                  <p:childTnLst>
                                    <p:set>
                                      <p:cBhvr>
                                        <p:cTn id="54" dur="1" fill="hold">
                                          <p:stCondLst>
                                            <p:cond delay="0"/>
                                          </p:stCondLst>
                                        </p:cTn>
                                        <p:tgtEl>
                                          <p:spTgt spid="58"/>
                                        </p:tgtEl>
                                        <p:attrNameLst>
                                          <p:attrName>style.visibility</p:attrName>
                                        </p:attrNameLst>
                                      </p:cBhvr>
                                      <p:to>
                                        <p:strVal val="visible"/>
                                      </p:to>
                                    </p:set>
                                  </p:childTnLst>
                                </p:cTn>
                              </p:par>
                            </p:childTnLst>
                          </p:cTn>
                        </p:par>
                      </p:childTnLst>
                    </p:cTn>
                  </p:par>
                  <p:par>
                    <p:cTn id="55" nodeType="clickEffect" fill="hold">
                      <p:stCondLst>
                        <p:cond delay="indefinite"/>
                      </p:stCondLst>
                      <p:childTnLst>
                        <p:par>
                          <p:cTn id="56" nodeType="withEffect" fill="hold">
                            <p:stCondLst>
                              <p:cond delay="0"/>
                            </p:stCondLst>
                            <p:childTnLst>
                              <p:par>
                                <p:cTn id="57" nodeType="clickEffect" fill="hold" presetClass="entr" presetID="1">
                                  <p:stCondLst>
                                    <p:cond delay="0"/>
                                  </p:stCondLst>
                                  <p:childTnLst>
                                    <p:set>
                                      <p:cBhvr>
                                        <p:cTn id="58"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Student Class</a:t>
            </a:r>
            <a:endParaRPr b="1" lang="en-US" sz="3400" spc="-1" strike="noStrike">
              <a:solidFill>
                <a:srgbClr val="ffffff"/>
              </a:solidFill>
              <a:latin typeface="Tahoma"/>
            </a:endParaRPr>
          </a:p>
        </p:txBody>
      </p:sp>
      <p:sp>
        <p:nvSpPr>
          <p:cNvPr id="61"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fontScale="87465"/>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alibri"/>
                <a:ea typeface="Calibri"/>
              </a:rPr>
              <a:t>Main.java</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Main{</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Student s1 = new Student("Mike Smith", 123);</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Student s2 = new Student("Sarah Johnson", 456);</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s1.printInfo();</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	</a:t>
            </a:r>
            <a:r>
              <a:rPr b="0" lang="en-US" sz="2000" spc="-1" strike="noStrike">
                <a:solidFill>
                  <a:srgbClr val="ff0000"/>
                </a:solidFill>
                <a:latin typeface="Courier New"/>
              </a:rPr>
              <a:t>s2.printInfo();</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alibri"/>
                <a:ea typeface="Calibri"/>
              </a:rPr>
              <a:t>Student.java</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Student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String name;</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private int id;</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void printInfo(){</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System.out.println("Name: " + </a:t>
            </a:r>
            <a:r>
              <a:rPr b="0" lang="en-US" sz="2000" spc="-1" strike="noStrike">
                <a:solidFill>
                  <a:srgbClr val="ff0000"/>
                </a:solidFill>
                <a:latin typeface="Courier New"/>
              </a:rPr>
              <a:t>this</a:t>
            </a:r>
            <a:r>
              <a:rPr b="0" lang="en-US" sz="2000" spc="-1" strike="noStrike">
                <a:solidFill>
                  <a:srgbClr val="000000"/>
                </a:solidFill>
                <a:latin typeface="Courier New"/>
              </a:rPr>
              <a:t>.name);</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System.out.println("ID: " + this.id);</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Courier New"/>
              </a:rPr>
              <a:t>	</a:t>
            </a:r>
            <a:endParaRPr b="0" lang="en-US" sz="2000" spc="-1" strike="noStrike">
              <a:solidFill>
                <a:srgbClr val="000000"/>
              </a:solidFill>
              <a:latin typeface="Tahoma"/>
            </a:endParaRPr>
          </a:p>
        </p:txBody>
      </p:sp>
      <p:cxnSp>
        <p:nvCxnSpPr>
          <p:cNvPr id="62" name="Straight Arrow Connector 3"/>
          <p:cNvCxnSpPr/>
          <p:nvPr/>
        </p:nvCxnSpPr>
        <p:spPr>
          <a:xfrm flipH="1" flipV="1">
            <a:off x="1294560" y="3428280"/>
            <a:ext cx="5715720" cy="2515320"/>
          </a:xfrm>
          <a:prstGeom prst="straightConnector1">
            <a:avLst/>
          </a:prstGeom>
          <a:ln w="38160">
            <a:solidFill>
              <a:srgbClr val="000000"/>
            </a:solidFill>
            <a:miter/>
            <a:tailEnd len="med" type="triangle" w="med"/>
          </a:ln>
        </p:spPr>
      </p:cxnSp>
      <p:sp>
        <p:nvSpPr>
          <p:cNvPr id="63" name="TextBox 5"/>
          <p:cNvSpPr/>
          <p:nvPr/>
        </p:nvSpPr>
        <p:spPr>
          <a:xfrm>
            <a:off x="5486400" y="3736800"/>
            <a:ext cx="2819520" cy="10087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The reference "this" is equivalent to the reference s2.</a:t>
            </a:r>
            <a:endParaRPr b="0" lang="en-US" sz="2000" spc="-1" strike="noStrike">
              <a:solidFill>
                <a:srgbClr val="000000"/>
              </a:solidFill>
              <a:latin typeface="Arial"/>
            </a:endParaRPr>
          </a:p>
        </p:txBody>
      </p:sp>
    </p:spTree>
  </p:cSld>
  <p:timing>
    <p:tnLst>
      <p:par>
        <p:cTn id="59" dur="indefinite" restart="never" nodeType="tmRoot">
          <p:childTnLst>
            <p:seq>
              <p:cTn id="60" dur="indefinite" nodeType="mainSeq">
                <p:childTnLst>
                  <p:par>
                    <p:cTn id="61" nodeType="clickEffect" fill="hold">
                      <p:stCondLst>
                        <p:cond delay="0"/>
                      </p:stCondLst>
                      <p:childTnLst>
                        <p:par>
                          <p:cTn id="62" nodeType="withEffect" fill="hold">
                            <p:stCondLst>
                              <p:cond delay="0"/>
                            </p:stCondLst>
                            <p:childTnLst>
                              <p:par>
                                <p:cTn id="63" nodeType="withEffect" fill="hold" presetClass="entr" presetID="1">
                                  <p:stCondLst>
                                    <p:cond delay="0"/>
                                  </p:stCondLst>
                                  <p:childTnLst>
                                    <p:set>
                                      <p:cBhvr>
                                        <p:cTn id="64" dur="1" fill="hold">
                                          <p:stCondLst>
                                            <p:cond delay="0"/>
                                          </p:stCondLst>
                                        </p:cTn>
                                        <p:tgtEl>
                                          <p:spTgt spid="62"/>
                                        </p:tgtEl>
                                        <p:attrNameLst>
                                          <p:attrName>style.visibility</p:attrName>
                                        </p:attrNameLst>
                                      </p:cBhvr>
                                      <p:to>
                                        <p:strVal val="visible"/>
                                      </p:to>
                                    </p:set>
                                  </p:childTnLst>
                                </p:cTn>
                              </p:par>
                            </p:childTnLst>
                          </p:cTn>
                        </p:par>
                      </p:childTnLst>
                    </p:cTn>
                  </p:par>
                  <p:par>
                    <p:cTn id="65" nodeType="clickEffect" fill="hold">
                      <p:stCondLst>
                        <p:cond delay="indefinite"/>
                      </p:stCondLst>
                      <p:childTnLst>
                        <p:par>
                          <p:cTn id="66" nodeType="withEffect" fill="hold">
                            <p:stCondLst>
                              <p:cond delay="0"/>
                            </p:stCondLst>
                            <p:childTnLst>
                              <p:par>
                                <p:cTn id="67" nodeType="clickEffect" fill="hold" presetClass="entr" presetID="1">
                                  <p:stCondLst>
                                    <p:cond delay="0"/>
                                  </p:stCondLst>
                                  <p:childTnLst>
                                    <p:set>
                                      <p:cBhvr>
                                        <p:cTn id="68"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Variable shadowing</a:t>
            </a:r>
            <a:endParaRPr b="1" lang="en-US" sz="4400" spc="-1" strike="noStrike">
              <a:solidFill>
                <a:srgbClr val="ffffff"/>
              </a:solidFill>
              <a:latin typeface="Tahoma"/>
            </a:endParaRPr>
          </a:p>
        </p:txBody>
      </p:sp>
      <p:sp>
        <p:nvSpPr>
          <p:cNvPr id="6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4129"/>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shadowing</a:t>
            </a:r>
            <a:r>
              <a:rPr b="0" lang="en-US" sz="2400" spc="-1" strike="noStrike">
                <a:solidFill>
                  <a:srgbClr val="000000"/>
                </a:solidFill>
                <a:latin typeface="Tahoma"/>
              </a:rPr>
              <a:t>: 2 variables with same name in same scope.</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Normally illegal, except when one variable is a field.</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public class Point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x</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y</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8080"/>
                </a:solidFill>
                <a:latin typeface="Courier New"/>
              </a:rPr>
              <a:t>	</a:t>
            </a:r>
            <a:r>
              <a:rPr b="1" lang="en-US" sz="2200" spc="-1" strike="noStrike">
                <a:solidFill>
                  <a:srgbClr val="008080"/>
                </a:solidFill>
                <a:latin typeface="Courier New"/>
              </a:rPr>
              <a:t>    </a:t>
            </a:r>
            <a:r>
              <a:rPr b="0" lang="en-US" sz="2200" spc="-1" strike="noStrike">
                <a:solidFill>
                  <a:srgbClr val="000000"/>
                </a:solidFill>
                <a:latin typeface="Courier New"/>
              </a:rPr>
              <a:t>public Point(int </a:t>
            </a:r>
            <a:r>
              <a:rPr b="1" lang="en-US" sz="2200" spc="-1" strike="noStrike">
                <a:solidFill>
                  <a:srgbClr val="000000"/>
                </a:solidFill>
                <a:latin typeface="Courier New"/>
              </a:rPr>
              <a:t>x</a:t>
            </a:r>
            <a:r>
              <a:rPr b="0" lang="en-US" sz="2200" spc="-1" strike="noStrike">
                <a:solidFill>
                  <a:srgbClr val="000000"/>
                </a:solidFill>
                <a:latin typeface="Courier New"/>
              </a:rPr>
              <a:t>, int </a:t>
            </a:r>
            <a:r>
              <a:rPr b="1" lang="en-US" sz="2200" spc="-1" strike="noStrike">
                <a:solidFill>
                  <a:srgbClr val="000000"/>
                </a:solidFill>
                <a:latin typeface="Courier New"/>
              </a:rPr>
              <a:t>y</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In most of the class, </a:t>
            </a:r>
            <a:r>
              <a:rPr b="0" lang="en-US" sz="2200" spc="-1" strike="noStrike">
                <a:solidFill>
                  <a:srgbClr val="000000"/>
                </a:solidFill>
                <a:latin typeface="Courier New"/>
              </a:rPr>
              <a:t>x</a:t>
            </a:r>
            <a:r>
              <a:rPr b="0" lang="en-US" sz="2200" spc="-1" strike="noStrike">
                <a:solidFill>
                  <a:srgbClr val="000000"/>
                </a:solidFill>
                <a:latin typeface="Tahoma"/>
              </a:rPr>
              <a:t> and </a:t>
            </a:r>
            <a:r>
              <a:rPr b="0" lang="en-US" sz="2200" spc="-1" strike="noStrike">
                <a:solidFill>
                  <a:srgbClr val="000000"/>
                </a:solidFill>
                <a:latin typeface="Courier New"/>
              </a:rPr>
              <a:t>y</a:t>
            </a:r>
            <a:r>
              <a:rPr b="0" lang="en-US" sz="2200" spc="-1" strike="noStrike">
                <a:solidFill>
                  <a:srgbClr val="000000"/>
                </a:solidFill>
                <a:latin typeface="Tahoma"/>
              </a:rPr>
              <a:t> refer to the instance variables.</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In the constructor, </a:t>
            </a:r>
            <a:r>
              <a:rPr b="0" lang="en-US" sz="2200" spc="-1" strike="noStrike">
                <a:solidFill>
                  <a:srgbClr val="000000"/>
                </a:solidFill>
                <a:latin typeface="Courier New"/>
              </a:rPr>
              <a:t>x</a:t>
            </a:r>
            <a:r>
              <a:rPr b="0" lang="en-US" sz="2200" spc="-1" strike="noStrike">
                <a:solidFill>
                  <a:srgbClr val="000000"/>
                </a:solidFill>
                <a:latin typeface="Tahoma"/>
              </a:rPr>
              <a:t> and </a:t>
            </a:r>
            <a:r>
              <a:rPr b="0" lang="en-US" sz="2200" spc="-1" strike="noStrike">
                <a:solidFill>
                  <a:srgbClr val="000000"/>
                </a:solidFill>
                <a:latin typeface="Courier New"/>
              </a:rPr>
              <a:t>y</a:t>
            </a:r>
            <a:r>
              <a:rPr b="0" lang="en-US" sz="2200" spc="-1" strike="noStrike">
                <a:solidFill>
                  <a:srgbClr val="000000"/>
                </a:solidFill>
                <a:latin typeface="Tahoma"/>
              </a:rPr>
              <a:t> refer to the method's parameters.</a:t>
            </a:r>
            <a:endParaRPr b="0" lang="en-US" sz="2200" spc="-1" strike="noStrike">
              <a:solidFill>
                <a:srgbClr val="000000"/>
              </a:solidFill>
              <a:latin typeface="Tahoma"/>
            </a:endParaRPr>
          </a:p>
        </p:txBody>
      </p:sp>
      <p:cxnSp>
        <p:nvCxnSpPr>
          <p:cNvPr id="66" name="Straight Arrow Connector 6"/>
          <p:cNvCxnSpPr/>
          <p:nvPr/>
        </p:nvCxnSpPr>
        <p:spPr>
          <a:xfrm flipH="1">
            <a:off x="3885840" y="2868480"/>
            <a:ext cx="991440" cy="255960"/>
          </a:xfrm>
          <a:prstGeom prst="straightConnector1">
            <a:avLst/>
          </a:prstGeom>
          <a:ln w="38160">
            <a:solidFill>
              <a:srgbClr val="000000"/>
            </a:solidFill>
            <a:miter/>
            <a:tailEnd len="med" type="triangle" w="med"/>
          </a:ln>
        </p:spPr>
      </p:cxnSp>
      <p:sp>
        <p:nvSpPr>
          <p:cNvPr id="67" name="TextBox 5"/>
          <p:cNvSpPr/>
          <p:nvPr/>
        </p:nvSpPr>
        <p:spPr>
          <a:xfrm>
            <a:off x="5029200" y="2330280"/>
            <a:ext cx="2039760" cy="106884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The instance variables x and y are global variables.</a:t>
            </a:r>
            <a:endParaRPr b="0" lang="en-US" sz="1600" spc="-1" strike="noStrike">
              <a:solidFill>
                <a:srgbClr val="000000"/>
              </a:solidFill>
              <a:latin typeface="Arial"/>
            </a:endParaRPr>
          </a:p>
        </p:txBody>
      </p:sp>
      <p:sp>
        <p:nvSpPr>
          <p:cNvPr id="68" name="TextBox 5"/>
          <p:cNvSpPr/>
          <p:nvPr/>
        </p:nvSpPr>
        <p:spPr>
          <a:xfrm>
            <a:off x="6324480" y="3471840"/>
            <a:ext cx="2040120" cy="825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The parameter variables x and y are local variables.</a:t>
            </a:r>
            <a:endParaRPr b="0" lang="en-US" sz="1600" spc="-1" strike="noStrike">
              <a:solidFill>
                <a:srgbClr val="000000"/>
              </a:solidFill>
              <a:latin typeface="Arial"/>
            </a:endParaRPr>
          </a:p>
        </p:txBody>
      </p:sp>
      <p:cxnSp>
        <p:nvCxnSpPr>
          <p:cNvPr id="69" name="Straight Arrow Connector 16"/>
          <p:cNvCxnSpPr/>
          <p:nvPr/>
        </p:nvCxnSpPr>
        <p:spPr>
          <a:xfrm flipH="1">
            <a:off x="5333400" y="3759120"/>
            <a:ext cx="991080" cy="254880"/>
          </a:xfrm>
          <a:prstGeom prst="straightConnector1">
            <a:avLst/>
          </a:prstGeom>
          <a:ln w="38160">
            <a:solidFill>
              <a:srgbClr val="000000"/>
            </a:solidFill>
            <a:miter/>
            <a:tailEnd len="med" type="triangle" w="med"/>
          </a:ln>
        </p:spPr>
      </p:cxnSp>
    </p:spTree>
  </p:cSld>
  <p:timing>
    <p:tnLst>
      <p:par>
        <p:cTn id="69" dur="indefinite" restart="never" nodeType="tmRoot">
          <p:childTnLst>
            <p:seq>
              <p:cTn id="70" dur="indefinite" nodeType="mainSeq">
                <p:childTnLst>
                  <p:par>
                    <p:cTn id="71" nodeType="clickEffect" fill="hold">
                      <p:stCondLst>
                        <p:cond delay="0"/>
                      </p:stCondLst>
                      <p:childTnLst>
                        <p:par>
                          <p:cTn id="72" nodeType="withEffect" fill="hold">
                            <p:stCondLst>
                              <p:cond delay="0"/>
                            </p:stCondLst>
                            <p:childTnLst>
                              <p:par>
                                <p:cTn id="73" nodeType="withEffect" fill="hold" presetClass="entr" presetID="1">
                                  <p:stCondLst>
                                    <p:cond delay="0"/>
                                  </p:stCondLst>
                                  <p:childTnLst>
                                    <p:set>
                                      <p:cBhvr>
                                        <p:cTn id="74" dur="1" fill="hold">
                                          <p:stCondLst>
                                            <p:cond delay="0"/>
                                          </p:stCondLst>
                                        </p:cTn>
                                        <p:tgtEl>
                                          <p:spTgt spid="66"/>
                                        </p:tgtEl>
                                        <p:attrNameLst>
                                          <p:attrName>style.visibility</p:attrName>
                                        </p:attrNameLst>
                                      </p:cBhvr>
                                      <p:to>
                                        <p:strVal val="visible"/>
                                      </p:to>
                                    </p:set>
                                  </p:childTnLst>
                                </p:cTn>
                              </p:par>
                            </p:childTnLst>
                          </p:cTn>
                        </p:par>
                      </p:childTnLst>
                    </p:cTn>
                  </p:par>
                  <p:par>
                    <p:cTn id="75" nodeType="clickEffect" fill="hold">
                      <p:stCondLst>
                        <p:cond delay="indefinite"/>
                      </p:stCondLst>
                      <p:childTnLst>
                        <p:par>
                          <p:cTn id="76" nodeType="withEffect" fill="hold">
                            <p:stCondLst>
                              <p:cond delay="0"/>
                            </p:stCondLst>
                            <p:childTnLst>
                              <p:par>
                                <p:cTn id="77" nodeType="clickEffect" fill="hold" presetClass="entr" presetID="1">
                                  <p:stCondLst>
                                    <p:cond delay="0"/>
                                  </p:stCondLst>
                                  <p:childTnLst>
                                    <p:set>
                                      <p:cBhvr>
                                        <p:cTn id="78" dur="1" fill="hold">
                                          <p:stCondLst>
                                            <p:cond delay="0"/>
                                          </p:stCondLst>
                                        </p:cTn>
                                        <p:tgtEl>
                                          <p:spTgt spid="67"/>
                                        </p:tgtEl>
                                        <p:attrNameLst>
                                          <p:attrName>style.visibility</p:attrName>
                                        </p:attrNameLst>
                                      </p:cBhvr>
                                      <p:to>
                                        <p:strVal val="visible"/>
                                      </p:to>
                                    </p:set>
                                  </p:childTnLst>
                                </p:cTn>
                              </p:par>
                            </p:childTnLst>
                          </p:cTn>
                        </p:par>
                      </p:childTnLst>
                    </p:cTn>
                  </p:par>
                  <p:par>
                    <p:cTn id="79" nodeType="clickEffect" fill="hold">
                      <p:stCondLst>
                        <p:cond delay="indefinite"/>
                      </p:stCondLst>
                      <p:childTnLst>
                        <p:par>
                          <p:cTn id="80" nodeType="withEffect" fill="hold">
                            <p:stCondLst>
                              <p:cond delay="0"/>
                            </p:stCondLst>
                            <p:childTnLst>
                              <p:par>
                                <p:cTn id="81" nodeType="clickEffect" fill="hold" presetClass="entr" presetID="1">
                                  <p:stCondLst>
                                    <p:cond delay="0"/>
                                  </p:stCondLst>
                                  <p:childTnLst>
                                    <p:set>
                                      <p:cBhvr>
                                        <p:cTn id="82" dur="1" fill="hold">
                                          <p:stCondLst>
                                            <p:cond delay="0"/>
                                          </p:stCondLst>
                                        </p:cTn>
                                        <p:tgtEl>
                                          <p:spTgt spid="68"/>
                                        </p:tgtEl>
                                        <p:attrNameLst>
                                          <p:attrName>style.visibility</p:attrName>
                                        </p:attrNameLst>
                                      </p:cBhvr>
                                      <p:to>
                                        <p:strVal val="visible"/>
                                      </p:to>
                                    </p:set>
                                  </p:childTnLst>
                                </p:cTn>
                              </p:par>
                              <p:par>
                                <p:cTn id="83" nodeType="withEffect" fill="hold" presetClass="entr" presetID="1">
                                  <p:stCondLst>
                                    <p:cond delay="0"/>
                                  </p:stCondLst>
                                  <p:childTnLst>
                                    <p:set>
                                      <p:cBhvr>
                                        <p:cTn id="84"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Fixing shadowing</a:t>
            </a:r>
            <a:endParaRPr b="1" lang="en-US" sz="4400" spc="-1" strike="noStrike">
              <a:solidFill>
                <a:srgbClr val="ffffff"/>
              </a:solidFill>
              <a:latin typeface="Tahoma"/>
            </a:endParaRPr>
          </a:p>
        </p:txBody>
      </p:sp>
      <p:sp>
        <p:nvSpPr>
          <p:cNvPr id="7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6628"/>
          </a:bodyPr>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Tahoma"/>
              </a:rPr>
              <a:t>"this" can be omitted if it is clear which variable is being referenced. The keyword "this" is helpful to fix the shadowing problem. </a:t>
            </a:r>
            <a:endParaRPr b="0" lang="en-US" sz="24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public class Point {</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x</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a:t>
            </a:r>
            <a:r>
              <a:rPr b="1" lang="en-US" sz="2200" spc="-1" strike="noStrike">
                <a:solidFill>
                  <a:srgbClr val="000000"/>
                </a:solidFill>
                <a:latin typeface="Courier New"/>
              </a:rPr>
              <a:t>y</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224"/>
              </a:spcBef>
              <a:buNone/>
              <a:tabLst>
                <a:tab algn="l" pos="0"/>
                <a:tab algn="l" pos="2511360"/>
                <a:tab algn="l" pos="4513320"/>
                <a:tab algn="l" pos="5602320"/>
                <a:tab algn="l" pos="6400800"/>
                <a:tab algn="l" pos="7315200"/>
                <a:tab algn="l" pos="8229600"/>
                <a:tab algn="l" pos="9144000"/>
                <a:tab algn="l" pos="10058400"/>
              </a:tabLst>
            </a:pPr>
            <a:endParaRPr b="0" lang="en-US" sz="9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public Point(int </a:t>
            </a:r>
            <a:r>
              <a:rPr b="1" lang="en-US" sz="2200" spc="-1" strike="noStrike">
                <a:solidFill>
                  <a:srgbClr val="000000"/>
                </a:solidFill>
                <a:latin typeface="Courier New"/>
              </a:rPr>
              <a:t>x</a:t>
            </a:r>
            <a:r>
              <a:rPr b="0" lang="en-US" sz="2200" spc="-1" strike="noStrike">
                <a:solidFill>
                  <a:srgbClr val="000000"/>
                </a:solidFill>
                <a:latin typeface="Courier New"/>
              </a:rPr>
              <a:t>, int </a:t>
            </a:r>
            <a:r>
              <a:rPr b="1" lang="en-US" sz="2200" spc="-1" strike="noStrike">
                <a:solidFill>
                  <a:srgbClr val="000000"/>
                </a:solidFill>
                <a:latin typeface="Courier New"/>
              </a:rPr>
              <a:t>y</a:t>
            </a:r>
            <a:r>
              <a:rPr b="0" lang="en-US" sz="2200" spc="-1" strike="noStrike">
                <a:solidFill>
                  <a:srgbClr val="000000"/>
                </a:solidFill>
                <a:latin typeface="Courier New"/>
              </a:rPr>
              <a:t>) {</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1" lang="en-US" sz="2200" spc="-1" strike="noStrike">
                <a:solidFill>
                  <a:srgbClr val="003399"/>
                </a:solidFill>
                <a:latin typeface="Courier New"/>
              </a:rPr>
              <a:t>	</a:t>
            </a:r>
            <a:r>
              <a:rPr b="1" lang="en-US" sz="2200" spc="-1" strike="noStrike">
                <a:solidFill>
                  <a:srgbClr val="003399"/>
                </a:solidFill>
                <a:latin typeface="Courier New"/>
              </a:rPr>
              <a:t>        </a:t>
            </a:r>
            <a:r>
              <a:rPr b="1" lang="en-US" sz="2200" spc="-1" strike="noStrike">
                <a:solidFill>
                  <a:srgbClr val="003399"/>
                </a:solidFill>
                <a:latin typeface="Courier New"/>
              </a:rPr>
              <a:t>this.x = x;</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1" lang="en-US" sz="2200" spc="-1" strike="noStrike">
                <a:solidFill>
                  <a:srgbClr val="003399"/>
                </a:solidFill>
                <a:latin typeface="Courier New"/>
              </a:rPr>
              <a:t>	</a:t>
            </a:r>
            <a:r>
              <a:rPr b="1" lang="en-US" sz="2200" spc="-1" strike="noStrike">
                <a:solidFill>
                  <a:srgbClr val="003399"/>
                </a:solidFill>
                <a:latin typeface="Courier New"/>
              </a:rPr>
              <a:t>        </a:t>
            </a:r>
            <a:r>
              <a:rPr b="1" lang="en-US" sz="2200" spc="-1" strike="noStrike">
                <a:solidFill>
                  <a:srgbClr val="003399"/>
                </a:solidFill>
                <a:latin typeface="Courier New"/>
              </a:rPr>
              <a:t>this.y = y;</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Tahoma"/>
              </a:rPr>
              <a:t>Inside the constructor(or any method with shadowing):</a:t>
            </a:r>
            <a:endParaRPr b="0" lang="en-US" sz="2200" spc="-1" strike="noStrike">
              <a:solidFill>
                <a:srgbClr val="000000"/>
              </a:solidFill>
              <a:latin typeface="Tahoma"/>
            </a:endParaRPr>
          </a:p>
          <a:p>
            <a:pPr lvl="1" marL="690480" indent="-233280">
              <a:spcBef>
                <a:spcPts val="550"/>
              </a:spcBef>
              <a:buClr>
                <a:srgbClr val="000000"/>
              </a:buClr>
              <a:buFont typeface="Tahoma"/>
              <a:buChar char="–"/>
              <a:tabLst>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Tahoma"/>
              </a:rPr>
              <a:t>To refer to the data field </a:t>
            </a:r>
            <a:r>
              <a:rPr b="0" lang="en-US" sz="2200" spc="-1" strike="noStrike">
                <a:solidFill>
                  <a:srgbClr val="000000"/>
                </a:solidFill>
                <a:latin typeface="Courier New"/>
              </a:rPr>
              <a:t>x</a:t>
            </a:r>
            <a:r>
              <a:rPr b="0" lang="en-US" sz="2200" spc="-1" strike="noStrike">
                <a:solidFill>
                  <a:srgbClr val="000000"/>
                </a:solidFill>
                <a:latin typeface="Tahoma"/>
              </a:rPr>
              <a:t>, say </a:t>
            </a:r>
            <a:r>
              <a:rPr b="0" lang="en-US" sz="2200" spc="-1" strike="noStrike">
                <a:solidFill>
                  <a:srgbClr val="000000"/>
                </a:solidFill>
                <a:latin typeface="Courier New"/>
              </a:rPr>
              <a:t>this.x</a:t>
            </a:r>
            <a:endParaRPr b="0" lang="en-US" sz="2200" spc="-1" strike="noStrike">
              <a:solidFill>
                <a:srgbClr val="000000"/>
              </a:solidFill>
              <a:latin typeface="Tahoma"/>
            </a:endParaRPr>
          </a:p>
          <a:p>
            <a:pPr lvl="1" marL="690480" indent="-233280">
              <a:spcBef>
                <a:spcPts val="550"/>
              </a:spcBef>
              <a:buClr>
                <a:srgbClr val="000000"/>
              </a:buClr>
              <a:buFont typeface="Tahoma"/>
              <a:buChar char="–"/>
              <a:tabLst>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Tahoma"/>
              </a:rPr>
              <a:t>To refer to the parameter </a:t>
            </a:r>
            <a:r>
              <a:rPr b="0" lang="en-US" sz="2200" spc="-1" strike="noStrike">
                <a:solidFill>
                  <a:srgbClr val="000000"/>
                </a:solidFill>
                <a:latin typeface="Courier New"/>
              </a:rPr>
              <a:t>x</a:t>
            </a:r>
            <a:r>
              <a:rPr b="0" lang="en-US" sz="2200" spc="-1" strike="noStrike">
                <a:solidFill>
                  <a:srgbClr val="000000"/>
                </a:solidFill>
                <a:latin typeface="Tahoma"/>
              </a:rPr>
              <a:t>, say </a:t>
            </a:r>
            <a:r>
              <a:rPr b="0" lang="en-US" sz="2200" spc="-1" strike="noStrike">
                <a:solidFill>
                  <a:srgbClr val="000000"/>
                </a:solidFill>
                <a:latin typeface="Courier New"/>
              </a:rPr>
              <a:t>x</a:t>
            </a:r>
            <a:endParaRPr b="0" lang="en-US" sz="2200" spc="-1" strike="noStrike">
              <a:solidFill>
                <a:srgbClr val="000000"/>
              </a:solidFill>
              <a:latin typeface="Tahoma"/>
            </a:endParaRPr>
          </a:p>
        </p:txBody>
      </p:sp>
      <p:cxnSp>
        <p:nvCxnSpPr>
          <p:cNvPr id="72" name="Straight Arrow Connector 3"/>
          <p:cNvCxnSpPr/>
          <p:nvPr/>
        </p:nvCxnSpPr>
        <p:spPr>
          <a:xfrm flipV="1">
            <a:off x="3047760" y="2902680"/>
            <a:ext cx="533880" cy="839160"/>
          </a:xfrm>
          <a:prstGeom prst="straightConnector1">
            <a:avLst/>
          </a:prstGeom>
          <a:ln w="38160">
            <a:solidFill>
              <a:srgbClr val="000000"/>
            </a:solidFill>
            <a:miter/>
            <a:tailEnd len="med" type="triangle" w="med"/>
          </a:ln>
        </p:spPr>
      </p:cxnSp>
      <p:cxnSp>
        <p:nvCxnSpPr>
          <p:cNvPr id="73" name="Straight Arrow Connector 6"/>
          <p:cNvCxnSpPr/>
          <p:nvPr/>
        </p:nvCxnSpPr>
        <p:spPr>
          <a:xfrm flipV="1">
            <a:off x="3962520" y="3620520"/>
            <a:ext cx="358920" cy="229320"/>
          </a:xfrm>
          <a:prstGeom prst="straightConnector1">
            <a:avLst/>
          </a:prstGeom>
          <a:ln w="38160">
            <a:solidFill>
              <a:srgbClr val="000000"/>
            </a:solidFill>
            <a:miter/>
            <a:tailEnd len="med" type="triangle" w="med"/>
          </a:ln>
        </p:spPr>
      </p:cxnSp>
    </p:spTree>
  </p:cSld>
  <p:timing>
    <p:tnLst>
      <p:par>
        <p:cTn id="85" dur="indefinite" restart="never" nodeType="tmRoot">
          <p:childTnLst>
            <p:seq>
              <p:cTn id="86" dur="indefinite" nodeType="mainSeq">
                <p:childTnLst>
                  <p:par>
                    <p:cTn id="87" nodeType="clickEffect" fill="hold">
                      <p:stCondLst>
                        <p:cond delay="0"/>
                      </p:stCondLst>
                      <p:childTnLst>
                        <p:par>
                          <p:cTn id="88" nodeType="withEffect" fill="hold">
                            <p:stCondLst>
                              <p:cond delay="0"/>
                            </p:stCondLst>
                            <p:childTnLst>
                              <p:par>
                                <p:cTn id="89" nodeType="withEffect" fill="hold" presetClass="entr" presetID="1">
                                  <p:stCondLst>
                                    <p:cond delay="0"/>
                                  </p:stCondLst>
                                  <p:childTnLst>
                                    <p:set>
                                      <p:cBhvr>
                                        <p:cTn id="90" dur="1" fill="hold">
                                          <p:stCondLst>
                                            <p:cond delay="0"/>
                                          </p:stCondLst>
                                        </p:cTn>
                                        <p:tgtEl>
                                          <p:spTgt spid="72"/>
                                        </p:tgtEl>
                                        <p:attrNameLst>
                                          <p:attrName>style.visibility</p:attrName>
                                        </p:attrNameLst>
                                      </p:cBhvr>
                                      <p:to>
                                        <p:strVal val="visible"/>
                                      </p:to>
                                    </p:set>
                                  </p:childTnLst>
                                </p:cTn>
                              </p:par>
                              <p:par>
                                <p:cTn id="91" nodeType="withEffect" fill="hold" presetClass="entr" presetID="1">
                                  <p:stCondLst>
                                    <p:cond delay="0"/>
                                  </p:stCondLst>
                                  <p:childTnLst>
                                    <p:set>
                                      <p:cBhvr>
                                        <p:cTn id="92"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Constructors</a:t>
            </a:r>
            <a:endParaRPr b="1" lang="en-US" sz="4400" spc="-1" strike="noStrike">
              <a:solidFill>
                <a:srgbClr val="ffffff"/>
              </a:solidFill>
              <a:latin typeface="Tahoma"/>
            </a:endParaRPr>
          </a:p>
        </p:txBody>
      </p:sp>
      <p:sp>
        <p:nvSpPr>
          <p:cNvPr id="7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Tahoma"/>
              </a:rPr>
              <a:t>One constructor can call another using the </a:t>
            </a:r>
            <a:r>
              <a:rPr b="1" lang="en-US" sz="2400" spc="-1" strike="noStrike">
                <a:solidFill>
                  <a:srgbClr val="000000"/>
                </a:solidFill>
                <a:latin typeface="Tahoma"/>
              </a:rPr>
              <a:t>this</a:t>
            </a:r>
            <a:r>
              <a:rPr b="0" lang="en-US" sz="2400" spc="-1" strike="noStrike">
                <a:solidFill>
                  <a:srgbClr val="000000"/>
                </a:solidFill>
                <a:latin typeface="Tahoma"/>
              </a:rPr>
              <a:t> keyword. This helps us reuse another constructor's code.</a:t>
            </a:r>
            <a:r>
              <a:rPr b="0" lang="en-US" sz="2400" spc="-1" strike="noStrike">
                <a:solidFill>
                  <a:srgbClr val="000000"/>
                </a:solidFill>
                <a:latin typeface="Tahoma"/>
              </a:rPr>
              <a:t>	</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public class Point {</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x;</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private int y;</a:t>
            </a:r>
            <a:endParaRPr b="0" lang="en-US" sz="2200" spc="-1" strike="noStrike">
              <a:solidFill>
                <a:srgbClr val="000000"/>
              </a:solidFill>
              <a:latin typeface="Tahoma"/>
            </a:endParaRPr>
          </a:p>
          <a:p>
            <a:pPr lvl="1" marL="690480" indent="-233280">
              <a:lnSpc>
                <a:spcPct val="80000"/>
              </a:lnSpc>
              <a:spcBef>
                <a:spcPts val="224"/>
              </a:spcBef>
              <a:buNone/>
              <a:tabLst>
                <a:tab algn="l" pos="0"/>
                <a:tab algn="l" pos="2511360"/>
                <a:tab algn="l" pos="4513320"/>
                <a:tab algn="l" pos="5602320"/>
                <a:tab algn="l" pos="6400800"/>
                <a:tab algn="l" pos="7315200"/>
                <a:tab algn="l" pos="8229600"/>
                <a:tab algn="l" pos="9144000"/>
                <a:tab algn="l" pos="10058400"/>
              </a:tabLst>
            </a:pPr>
            <a:endParaRPr b="0" lang="en-US" sz="9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public Point(int x, int y) {</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this.x = x;</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this.y = y;</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public Point(){</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1" lang="en-US" sz="2200" spc="-1" strike="noStrike">
                <a:solidFill>
                  <a:srgbClr val="000000"/>
                </a:solidFill>
                <a:latin typeface="Courier New"/>
              </a:rPr>
              <a:t>	</a:t>
            </a:r>
            <a:r>
              <a:rPr b="1" lang="en-US" sz="2200" spc="-1" strike="noStrike">
                <a:solidFill>
                  <a:srgbClr val="000000"/>
                </a:solidFill>
                <a:latin typeface="Courier New"/>
              </a:rPr>
              <a:t>        </a:t>
            </a:r>
            <a:r>
              <a:rPr b="1" lang="en-US" sz="2200" spc="-1" strike="noStrike">
                <a:solidFill>
                  <a:srgbClr val="000000"/>
                </a:solidFill>
                <a:latin typeface="Courier New"/>
              </a:rPr>
              <a:t>this(0, 0);</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endParaRPr b="0" lang="en-US" sz="2200" spc="-1" strike="noStrike">
              <a:solidFill>
                <a:srgbClr val="000000"/>
              </a:solidFill>
              <a:latin typeface="Tahoma"/>
            </a:endParaRPr>
          </a:p>
        </p:txBody>
      </p:sp>
      <p:cxnSp>
        <p:nvCxnSpPr>
          <p:cNvPr id="76" name="Straight Arrow Connector 5"/>
          <p:cNvCxnSpPr/>
          <p:nvPr/>
        </p:nvCxnSpPr>
        <p:spPr>
          <a:xfrm flipV="1">
            <a:off x="3200400" y="3809520"/>
            <a:ext cx="991440" cy="1372320"/>
          </a:xfrm>
          <a:prstGeom prst="straightConnector1">
            <a:avLst/>
          </a:prstGeom>
          <a:ln w="38160">
            <a:solidFill>
              <a:srgbClr val="000000"/>
            </a:solidFill>
            <a:miter/>
            <a:tailEnd len="med" type="triangle" w="med"/>
          </a:ln>
        </p:spPr>
      </p:cxnSp>
      <p:cxnSp>
        <p:nvCxnSpPr>
          <p:cNvPr id="77" name="Straight Arrow Connector 7"/>
          <p:cNvCxnSpPr/>
          <p:nvPr/>
        </p:nvCxnSpPr>
        <p:spPr>
          <a:xfrm flipV="1">
            <a:off x="3809520" y="3809520"/>
            <a:ext cx="1296360" cy="1067760"/>
          </a:xfrm>
          <a:prstGeom prst="straightConnector1">
            <a:avLst/>
          </a:prstGeom>
          <a:ln w="38160">
            <a:solidFill>
              <a:srgbClr val="000000"/>
            </a:solidFill>
            <a:miter/>
            <a:tailEnd len="med" type="triangle" w="med"/>
          </a:ln>
        </p:spPr>
      </p:cxnSp>
    </p:spTree>
  </p:cSld>
  <p:timing>
    <p:tnLst>
      <p:par>
        <p:cTn id="93" dur="indefinite" restart="never" nodeType="tmRoot">
          <p:childTnLst>
            <p:seq>
              <p:cTn id="94" dur="indefinite" nodeType="mainSeq">
                <p:childTnLst>
                  <p:par>
                    <p:cTn id="95" nodeType="clickEffect" fill="hold">
                      <p:stCondLst>
                        <p:cond delay="0"/>
                      </p:stCondLst>
                      <p:childTnLst>
                        <p:par>
                          <p:cTn id="96" nodeType="withEffect" fill="hold">
                            <p:stCondLst>
                              <p:cond delay="0"/>
                            </p:stCondLst>
                            <p:childTnLst>
                              <p:par>
                                <p:cTn id="97" nodeType="withEffect" fill="hold" presetClass="entr" presetID="1">
                                  <p:stCondLst>
                                    <p:cond delay="0"/>
                                  </p:stCondLst>
                                  <p:childTnLst>
                                    <p:set>
                                      <p:cBhvr>
                                        <p:cTn id="98" dur="1" fill="hold">
                                          <p:stCondLst>
                                            <p:cond delay="0"/>
                                          </p:stCondLst>
                                        </p:cTn>
                                        <p:tgtEl>
                                          <p:spTgt spid="76"/>
                                        </p:tgtEl>
                                        <p:attrNameLst>
                                          <p:attrName>style.visibility</p:attrName>
                                        </p:attrNameLst>
                                      </p:cBhvr>
                                      <p:to>
                                        <p:strVal val="visible"/>
                                      </p:to>
                                    </p:set>
                                  </p:childTnLst>
                                </p:cTn>
                              </p:par>
                              <p:par>
                                <p:cTn id="99" nodeType="withEffect" fill="hold" presetClass="entr" presetID="1">
                                  <p:stCondLst>
                                    <p:cond delay="0"/>
                                  </p:stCondLst>
                                  <p:childTnLst>
                                    <p:set>
                                      <p:cBhvr>
                                        <p:cTn id="100"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Point Revisited </a:t>
            </a:r>
            <a:endParaRPr b="1" lang="en-US" sz="3400" spc="-1" strike="noStrike">
              <a:solidFill>
                <a:srgbClr val="ffffff"/>
              </a:solidFill>
              <a:latin typeface="Tahoma"/>
            </a:endParaRPr>
          </a:p>
        </p:txBody>
      </p:sp>
      <p:sp>
        <p:nvSpPr>
          <p:cNvPr id="79"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fontScale="81218"/>
          </a:bodyPr>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Point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x;</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int y;</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Point(){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this(0, 0);</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Point(int x, int 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this.x = x;</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this.y = 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double distanceToPoint(Point other){</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int dx = this.x – other.x;</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int dy = this.y – other.y;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return Math.sqrt(dx * dx + dy * dy);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double distanceToOrigin(){</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Point origin = new Point();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return this.distanceToPoint(origin);</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Courier New"/>
              </a:rPr>
              <a:t>	</a:t>
            </a:r>
            <a:endParaRPr b="0" lang="en-US" sz="2000" spc="-1" strike="noStrike">
              <a:solidFill>
                <a:srgbClr val="000000"/>
              </a:solidFill>
              <a:latin typeface="Tahoma"/>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Variables</a:t>
            </a:r>
            <a:endParaRPr b="1" lang="en-US" sz="4400" spc="-1" strike="noStrike">
              <a:solidFill>
                <a:srgbClr val="ffffff"/>
              </a:solidFill>
              <a:latin typeface="Tahoma"/>
            </a:endParaRPr>
          </a:p>
        </p:txBody>
      </p:sp>
      <p:sp>
        <p:nvSpPr>
          <p:cNvPr id="18"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7878"/>
          </a:bodyPr>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private static </a:t>
            </a:r>
            <a:r>
              <a:rPr b="1" lang="en-US" sz="2200" spc="-1" strike="noStrike">
                <a:solidFill>
                  <a:srgbClr val="000000"/>
                </a:solidFill>
                <a:latin typeface="Tahoma"/>
              </a:rPr>
              <a:t>type</a:t>
            </a:r>
            <a:r>
              <a:rPr b="0" lang="en-US" sz="2200" spc="-1" strike="noStrike">
                <a:solidFill>
                  <a:srgbClr val="000000"/>
                </a:solidFill>
                <a:latin typeface="Courier New"/>
              </a:rPr>
              <a:t> </a:t>
            </a:r>
            <a:r>
              <a:rPr b="1" lang="en-US" sz="2200" spc="-1" strike="noStrike">
                <a:solidFill>
                  <a:srgbClr val="000000"/>
                </a:solidFill>
                <a:latin typeface="Tahoma"/>
              </a:rPr>
              <a:t>name</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r>
              <a:rPr b="0" lang="en-US" sz="2200" spc="-1" strike="noStrike">
                <a:solidFill>
                  <a:srgbClr val="000000"/>
                </a:solidFill>
                <a:latin typeface="Tahoma"/>
              </a:rPr>
              <a:t>or,</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private static </a:t>
            </a:r>
            <a:r>
              <a:rPr b="1" lang="en-US" sz="2200" spc="-1" strike="noStrike">
                <a:solidFill>
                  <a:srgbClr val="000000"/>
                </a:solidFill>
                <a:latin typeface="Tahoma"/>
              </a:rPr>
              <a:t>type</a:t>
            </a:r>
            <a:r>
              <a:rPr b="0" lang="en-US" sz="2200" spc="-1" strike="noStrike">
                <a:solidFill>
                  <a:srgbClr val="000000"/>
                </a:solidFill>
                <a:latin typeface="Courier New"/>
              </a:rPr>
              <a:t> </a:t>
            </a:r>
            <a:r>
              <a:rPr b="1" lang="en-US" sz="2200" spc="-1" strike="noStrike">
                <a:solidFill>
                  <a:srgbClr val="000000"/>
                </a:solidFill>
                <a:latin typeface="Tahoma"/>
              </a:rPr>
              <a:t>name</a:t>
            </a:r>
            <a:r>
              <a:rPr b="0" lang="en-US" sz="2200" spc="-1" strike="noStrike">
                <a:solidFill>
                  <a:srgbClr val="000000"/>
                </a:solidFill>
                <a:latin typeface="Courier New"/>
              </a:rPr>
              <a:t> = </a:t>
            </a:r>
            <a:r>
              <a:rPr b="1" lang="en-US" sz="2200" spc="-1" strike="noStrike">
                <a:solidFill>
                  <a:srgbClr val="000000"/>
                </a:solidFill>
                <a:latin typeface="Tahoma"/>
              </a:rPr>
              <a:t>value</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private static int theAnswer = 42;</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static variable</a:t>
            </a:r>
            <a:r>
              <a:rPr b="0" lang="en-US" sz="2400" spc="-1" strike="noStrike">
                <a:solidFill>
                  <a:srgbClr val="000000"/>
                </a:solidFill>
                <a:latin typeface="Tahoma"/>
              </a:rPr>
              <a:t>: Stored in the class instead of each object.</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"shared" global field that all objects can access and modify.</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Like a class constant, except that its value can be changed.</a:t>
            </a:r>
            <a:endParaRPr b="0" lang="en-US" sz="2200" spc="-1" strike="noStrike">
              <a:solidFill>
                <a:srgbClr val="000000"/>
              </a:solidFill>
              <a:latin typeface="Tahoma"/>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MyComplex</a:t>
            </a:r>
            <a:endParaRPr b="1" lang="en-US" sz="4400" spc="-1" strike="noStrike">
              <a:solidFill>
                <a:srgbClr val="ffffff"/>
              </a:solidFill>
              <a:latin typeface="Tahoma"/>
            </a:endParaRPr>
          </a:p>
        </p:txBody>
      </p:sp>
      <p:sp>
        <p:nvSpPr>
          <p:cNvPr id="8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Tahoma"/>
              </a:rPr>
              <a:t> </a:t>
            </a:r>
            <a:r>
              <a:rPr b="1" lang="en-US" sz="2400" spc="-1" strike="noStrike">
                <a:solidFill>
                  <a:srgbClr val="000000"/>
                </a:solidFill>
                <a:latin typeface="Tahoma"/>
              </a:rPr>
              <a:t>this</a:t>
            </a:r>
            <a:r>
              <a:rPr b="0" lang="en-US" sz="2400" spc="-1" strike="noStrike">
                <a:solidFill>
                  <a:srgbClr val="000000"/>
                </a:solidFill>
                <a:latin typeface="Tahoma"/>
              </a:rPr>
              <a:t> is a reference to the current object—the object whose method is being called.</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public class Main {</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public static void main(String[] args) {</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MyComplex a = new MyComplex(2, 5);</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MyComplex b = new MyComplex(-1, 3);</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a.add(b); </a:t>
            </a:r>
            <a:r>
              <a:rPr b="0" lang="en-US" sz="2400" spc="-1" strike="noStrike">
                <a:solidFill>
                  <a:srgbClr val="00b050"/>
                </a:solidFill>
                <a:latin typeface="Courier New"/>
              </a:rPr>
              <a:t>// add b onto a, a is changed</a:t>
            </a:r>
            <a:r>
              <a:rPr b="0" lang="en-US" sz="2400" spc="-1" strike="noStrike">
                <a:solidFill>
                  <a:srgbClr val="00b050"/>
                </a:solidFill>
                <a:latin typeface="Courier New"/>
              </a:rPr>
              <a:t>	</a:t>
            </a:r>
            <a:r>
              <a:rPr b="0" lang="en-US" sz="2400" spc="-1" strike="noStrike">
                <a:solidFill>
                  <a:srgbClr val="00b050"/>
                </a:solidFill>
                <a:latin typeface="Courier New"/>
              </a:rPr>
              <a:t>   // b is not.</a:t>
            </a:r>
            <a:r>
              <a:rPr b="0" lang="en-US" sz="2400" spc="-1" strike="noStrike">
                <a:solidFill>
                  <a:srgbClr val="00b050"/>
                </a:solidFill>
                <a:latin typeface="Courier New"/>
              </a:rPr>
              <a:t>	</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b050"/>
                </a:solidFill>
                <a:latin typeface="Courier New"/>
              </a:rPr>
              <a:t>      </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a:t>
            </a:r>
            <a:endParaRPr b="0" lang="en-US" sz="24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endParaRPr b="0" lang="en-US" sz="2200" spc="-1" strike="noStrike">
              <a:solidFill>
                <a:srgbClr val="000000"/>
              </a:solidFill>
              <a:latin typeface="Tahoma"/>
            </a:endParaRPr>
          </a:p>
          <a:p>
            <a:pPr marL="63360" indent="0">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82" name="TextBox 1"/>
          <p:cNvSpPr/>
          <p:nvPr/>
        </p:nvSpPr>
        <p:spPr>
          <a:xfrm>
            <a:off x="3403080" y="4686480"/>
            <a:ext cx="5284080" cy="1778040"/>
          </a:xfrm>
          <a:prstGeom prst="rect">
            <a:avLst/>
          </a:prstGeom>
          <a:noFill/>
          <a:ln w="25560">
            <a:solidFill>
              <a:srgbClr val="000000"/>
            </a:solidFill>
            <a:miter/>
          </a:ln>
        </p:spPr>
        <p:style>
          <a:lnRef idx="0"/>
          <a:fillRef idx="0"/>
          <a:effectRef idx="0"/>
          <a:fontRef idx="minor"/>
        </p:style>
        <p:txBody>
          <a:bodyPr wrap="none" lIns="90000" rIns="90000" tIns="46800" bIns="46800" anchor="t">
            <a:spAutoFit/>
          </a:bodyPr>
          <a:p>
            <a:pPr marL="63360">
              <a:lnSpc>
                <a:spcPct val="80000"/>
              </a:lnSpc>
              <a:tabLst>
                <a:tab algn="l" pos="0"/>
                <a:tab algn="l" pos="2511360"/>
                <a:tab algn="l" pos="4513320"/>
                <a:tab algn="l" pos="5602320"/>
                <a:tab algn="l" pos="6400800"/>
                <a:tab algn="l" pos="7315200"/>
                <a:tab algn="l" pos="8229600"/>
                <a:tab algn="l" pos="9144000"/>
                <a:tab algn="l" pos="10058400"/>
              </a:tabLst>
            </a:pPr>
            <a:r>
              <a:rPr b="1" lang="en-US" sz="2000" spc="-1" strike="noStrike">
                <a:solidFill>
                  <a:srgbClr val="000000"/>
                </a:solidFill>
                <a:latin typeface="Courier New"/>
              </a:rPr>
              <a:t>MyComplex.java</a:t>
            </a:r>
            <a:endParaRPr b="0" lang="en-US" sz="2000" spc="-1" strike="noStrike">
              <a:solidFill>
                <a:srgbClr val="000000"/>
              </a:solidFill>
              <a:latin typeface="Arial"/>
            </a:endParaRPr>
          </a:p>
          <a:p>
            <a:pPr marL="63360">
              <a:lnSpc>
                <a:spcPct val="80000"/>
              </a:lnSpc>
              <a:tabLst>
                <a:tab algn="l" pos="0"/>
                <a:tab algn="l" pos="2511360"/>
                <a:tab algn="l" pos="4513320"/>
                <a:tab algn="l" pos="5602320"/>
                <a:tab algn="l" pos="6400800"/>
                <a:tab algn="l" pos="7315200"/>
                <a:tab algn="l" pos="8229600"/>
                <a:tab algn="l" pos="9144000"/>
                <a:tab algn="l" pos="10058400"/>
              </a:tabLst>
            </a:pPr>
            <a:r>
              <a:rPr b="1" lang="en-US" sz="2000" spc="-1" strike="noStrike">
                <a:solidFill>
                  <a:srgbClr val="000000"/>
                </a:solidFill>
                <a:latin typeface="Courier New"/>
              </a:rPr>
              <a:t>…</a:t>
            </a:r>
            <a:endParaRPr b="0" lang="en-US" sz="2000" spc="-1" strike="noStrike">
              <a:solidFill>
                <a:srgbClr val="000000"/>
              </a:solidFill>
              <a:latin typeface="Arial"/>
            </a:endParaRPr>
          </a:p>
          <a:p>
            <a:pPr marL="63360">
              <a:lnSpc>
                <a:spcPct val="80000"/>
              </a:lnSpc>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public void add(MyComplex other){</a:t>
            </a:r>
            <a:endParaRPr b="0" lang="en-US" sz="2000" spc="-1" strike="noStrike">
              <a:solidFill>
                <a:srgbClr val="000000"/>
              </a:solidFill>
              <a:latin typeface="Arial"/>
            </a:endParaRPr>
          </a:p>
          <a:p>
            <a:pPr marL="63360">
              <a:lnSpc>
                <a:spcPct val="80000"/>
              </a:lnSpc>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this.real += other.real;</a:t>
            </a:r>
            <a:endParaRPr b="0" lang="en-US" sz="2000" spc="-1" strike="noStrike">
              <a:solidFill>
                <a:srgbClr val="000000"/>
              </a:solidFill>
              <a:latin typeface="Arial"/>
            </a:endParaRPr>
          </a:p>
          <a:p>
            <a:pPr marL="63360">
              <a:lnSpc>
                <a:spcPct val="80000"/>
              </a:lnSpc>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this.img += other.img;</a:t>
            </a:r>
            <a:endParaRPr b="0" lang="en-US" sz="2000" spc="-1" strike="noStrike">
              <a:solidFill>
                <a:srgbClr val="000000"/>
              </a:solidFill>
              <a:latin typeface="Arial"/>
            </a:endParaRPr>
          </a:p>
          <a:p>
            <a:pPr marL="63360">
              <a:lnSpc>
                <a:spcPct val="80000"/>
              </a:lnSpc>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Arial"/>
            </a:endParaRPr>
          </a:p>
          <a:p>
            <a:pPr marL="63360">
              <a:lnSpc>
                <a:spcPct val="80000"/>
              </a:lnSpc>
              <a:tabLst>
                <a:tab algn="l" pos="0"/>
                <a:tab algn="l" pos="2511360"/>
                <a:tab algn="l" pos="4513320"/>
                <a:tab algn="l" pos="5602320"/>
                <a:tab algn="l" pos="6400800"/>
                <a:tab algn="l" pos="7315200"/>
                <a:tab algn="l" pos="8229600"/>
                <a:tab algn="l" pos="9144000"/>
                <a:tab algn="l" pos="10058400"/>
              </a:tabLst>
            </a:pPr>
            <a:r>
              <a:rPr b="0" lang="en-US" sz="1800" spc="-1" strike="noStrike">
                <a:solidFill>
                  <a:srgbClr val="000000"/>
                </a:solidFill>
                <a:latin typeface="Courier New"/>
              </a:rPr>
              <a:t>   </a:t>
            </a:r>
            <a:endParaRPr b="0" lang="en-US" sz="1800" spc="-1" strike="noStrike">
              <a:solidFill>
                <a:srgbClr val="000000"/>
              </a:solidFill>
              <a:latin typeface="Arial"/>
            </a:endParaRPr>
          </a:p>
        </p:txBody>
      </p:sp>
      <p:cxnSp>
        <p:nvCxnSpPr>
          <p:cNvPr id="83" name="Straight Arrow Connector 4"/>
          <p:cNvCxnSpPr/>
          <p:nvPr/>
        </p:nvCxnSpPr>
        <p:spPr>
          <a:xfrm>
            <a:off x="1523880" y="4114800"/>
            <a:ext cx="2820240" cy="1372320"/>
          </a:xfrm>
          <a:prstGeom prst="straightConnector1">
            <a:avLst/>
          </a:prstGeom>
          <a:ln w="38160">
            <a:solidFill>
              <a:srgbClr val="000000"/>
            </a:solidFill>
            <a:miter/>
            <a:tailEnd len="med" type="triangle" w="med"/>
          </a:ln>
        </p:spPr>
      </p:cxnSp>
      <p:cxnSp>
        <p:nvCxnSpPr>
          <p:cNvPr id="84" name="Straight Arrow Connector 7"/>
          <p:cNvCxnSpPr/>
          <p:nvPr/>
        </p:nvCxnSpPr>
        <p:spPr>
          <a:xfrm>
            <a:off x="2666880" y="4114800"/>
            <a:ext cx="5182560" cy="978480"/>
          </a:xfrm>
          <a:prstGeom prst="straightConnector1">
            <a:avLst/>
          </a:prstGeom>
          <a:ln w="38160">
            <a:solidFill>
              <a:srgbClr val="000000"/>
            </a:solidFill>
            <a:miter/>
            <a:tailEnd len="med" type="triangle" w="med"/>
          </a:ln>
        </p:spPr>
      </p:cxnSp>
    </p:spTree>
  </p:cSld>
  <p:timing>
    <p:tnLst>
      <p:par>
        <p:cTn id="101" dur="indefinite" restart="never" nodeType="tmRoot">
          <p:childTnLst>
            <p:seq>
              <p:cTn id="102" dur="indefinite" nodeType="mainSeq">
                <p:childTnLst>
                  <p:par>
                    <p:cTn id="103" nodeType="clickEffect" fill="hold">
                      <p:stCondLst>
                        <p:cond delay="0"/>
                      </p:stCondLst>
                      <p:childTnLst>
                        <p:par>
                          <p:cTn id="104" nodeType="withEffect" fill="hold">
                            <p:stCondLst>
                              <p:cond delay="0"/>
                            </p:stCondLst>
                            <p:childTnLst>
                              <p:par>
                                <p:cTn id="105" nodeType="withEffect" fill="hold" presetClass="entr" presetID="1">
                                  <p:stCondLst>
                                    <p:cond delay="0"/>
                                  </p:stCondLst>
                                  <p:childTnLst>
                                    <p:set>
                                      <p:cBhvr>
                                        <p:cTn id="106" dur="1" fill="hold">
                                          <p:stCondLst>
                                            <p:cond delay="0"/>
                                          </p:stCondLst>
                                        </p:cTn>
                                        <p:tgtEl>
                                          <p:spTgt spid="83"/>
                                        </p:tgtEl>
                                        <p:attrNameLst>
                                          <p:attrName>style.visibility</p:attrName>
                                        </p:attrNameLst>
                                      </p:cBhvr>
                                      <p:to>
                                        <p:strVal val="visible"/>
                                      </p:to>
                                    </p:set>
                                  </p:childTnLst>
                                </p:cTn>
                              </p:par>
                              <p:par>
                                <p:cTn id="107" nodeType="withEffect" fill="hold" presetClass="entr" presetID="1">
                                  <p:stCondLst>
                                    <p:cond delay="0"/>
                                  </p:stCondLst>
                                  <p:childTnLst>
                                    <p:set>
                                      <p:cBhvr>
                                        <p:cTn id="108"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MyComplex</a:t>
            </a:r>
            <a:endParaRPr b="1" lang="en-US" sz="4400" spc="-1" strike="noStrike">
              <a:solidFill>
                <a:srgbClr val="ffffff"/>
              </a:solidFill>
              <a:latin typeface="Tahoma"/>
            </a:endParaRPr>
          </a:p>
        </p:txBody>
      </p:sp>
      <p:sp>
        <p:nvSpPr>
          <p:cNvPr id="86"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fontScale="74970" lnSpcReduction="10000"/>
          </a:bodyPr>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Tahoma"/>
                <a:ea typeface="Tahoma"/>
              </a:rPr>
              <a:t>In the MyComplex Lab, we distinguish between the instance method and the static method addNew.</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public class MyComplex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double </a:t>
            </a:r>
            <a:r>
              <a:rPr b="1" lang="en-US" sz="2000" spc="-1" strike="noStrike">
                <a:solidFill>
                  <a:srgbClr val="000000"/>
                </a:solidFill>
                <a:latin typeface="Courier New"/>
              </a:rPr>
              <a:t>real;</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1" lang="en-US" sz="2000" spc="-1" strike="noStrike">
                <a:solidFill>
                  <a:srgbClr val="000000"/>
                </a:solidFill>
                <a:latin typeface="Courier New"/>
              </a:rPr>
              <a:t>   </a:t>
            </a:r>
            <a:r>
              <a:rPr b="0" lang="en-US" sz="2000" spc="-1" strike="noStrike">
                <a:solidFill>
                  <a:srgbClr val="000000"/>
                </a:solidFill>
                <a:latin typeface="Courier New"/>
              </a:rPr>
              <a:t>private double </a:t>
            </a:r>
            <a:r>
              <a:rPr b="1" lang="en-US" sz="2000" spc="-1" strike="noStrike">
                <a:solidFill>
                  <a:srgbClr val="000000"/>
                </a:solidFill>
                <a:latin typeface="Courier New"/>
              </a:rPr>
              <a:t>img</a:t>
            </a:r>
            <a:r>
              <a:rPr b="0" lang="en-US" sz="2000" spc="-1" strike="noStrike">
                <a:solidFill>
                  <a:srgbClr val="000000"/>
                </a:solidFill>
                <a:latin typeface="Courier New"/>
              </a:rPr>
              <a:t>;</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void add(MyComplex other){</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this.real = this.real + other.real;</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this.img = this.img + other.img;</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MyComplex addNew(MyComplex a,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MyComplex b){</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double real = a.real + b.real;</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double img = a.img + b.img;</a:t>
            </a: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return new MyComplex(real, img);</a:t>
            </a: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endParaRPr b="0" lang="en-US" sz="20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a:t>
            </a:r>
            <a:endParaRPr b="0" lang="en-US" sz="24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endParaRPr b="0" lang="en-US" sz="2200" spc="-1" strike="noStrike">
              <a:solidFill>
                <a:srgbClr val="000000"/>
              </a:solidFill>
              <a:latin typeface="Tahoma"/>
            </a:endParaRPr>
          </a:p>
          <a:p>
            <a:pPr marL="63360" indent="0">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MyComplex</a:t>
            </a:r>
            <a:endParaRPr b="1" lang="en-US" sz="4400" spc="-1" strike="noStrike">
              <a:solidFill>
                <a:srgbClr val="ffffff"/>
              </a:solidFill>
              <a:latin typeface="Tahoma"/>
            </a:endParaRPr>
          </a:p>
        </p:txBody>
      </p:sp>
      <p:sp>
        <p:nvSpPr>
          <p:cNvPr id="88"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fontScale="74970" lnSpcReduction="10000"/>
          </a:bodyPr>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Tahoma"/>
                <a:ea typeface="Tahoma"/>
              </a:rPr>
              <a:t>Let's use the "this" keyword to rewrite add using addNew.</a:t>
            </a: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public class MyComplex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private double real;</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1" lang="en-US" sz="2000" spc="-1" strike="noStrike">
                <a:solidFill>
                  <a:srgbClr val="000000"/>
                </a:solidFill>
                <a:latin typeface="Courier New"/>
              </a:rPr>
              <a:t>   </a:t>
            </a:r>
            <a:r>
              <a:rPr b="0" lang="en-US" sz="2000" spc="-1" strike="noStrike">
                <a:solidFill>
                  <a:srgbClr val="000000"/>
                </a:solidFill>
                <a:latin typeface="Courier New"/>
              </a:rPr>
              <a:t>private double img;</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void add(MyComplex other){</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ff0000"/>
                </a:solidFill>
                <a:latin typeface="Courier New"/>
              </a:rPr>
              <a:t> </a:t>
            </a:r>
            <a:r>
              <a:rPr b="0" lang="en-US" sz="2000" spc="-1" strike="noStrike">
                <a:solidFill>
                  <a:srgbClr val="ff0000"/>
                </a:solidFill>
                <a:latin typeface="Courier New"/>
              </a:rPr>
              <a:t>MyComplex temp = addNew(</a:t>
            </a:r>
            <a:r>
              <a:rPr b="1" lang="en-US" sz="2000" spc="-1" strike="noStrike">
                <a:solidFill>
                  <a:srgbClr val="ff0000"/>
                </a:solidFill>
                <a:latin typeface="Courier New"/>
              </a:rPr>
              <a:t>this</a:t>
            </a:r>
            <a:r>
              <a:rPr b="0" lang="en-US" sz="2000" spc="-1" strike="noStrike">
                <a:solidFill>
                  <a:srgbClr val="ff0000"/>
                </a:solidFill>
                <a:latin typeface="Courier New"/>
              </a:rPr>
              <a:t>, other);</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real = temp.real;</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img = temp.img;</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MyComplex addNew(MyComplex a,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MyComplex b){</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double real = a.real + b.real;</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double img = a.img + b.img;</a:t>
            </a: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return new MyComplex(real, img);</a:t>
            </a:r>
            <a:r>
              <a:rPr b="0" lang="en-US" sz="2000" spc="-1" strike="noStrike">
                <a:solidFill>
                  <a:srgbClr val="000000"/>
                </a:solidFill>
                <a:latin typeface="Courier New"/>
              </a:rPr>
              <a:t>	</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marL="63360" indent="0">
              <a:lnSpc>
                <a:spcPct val="80000"/>
              </a:lnSpc>
              <a:spcBef>
                <a:spcPts val="499"/>
              </a:spcBef>
              <a:buNone/>
              <a:tabLst>
                <a:tab algn="l" pos="0"/>
                <a:tab algn="l" pos="2511360"/>
                <a:tab algn="l" pos="4513320"/>
                <a:tab algn="l" pos="5602320"/>
                <a:tab algn="l" pos="6400800"/>
                <a:tab algn="l" pos="7315200"/>
                <a:tab algn="l" pos="8229600"/>
                <a:tab algn="l" pos="9144000"/>
                <a:tab algn="l" pos="10058400"/>
              </a:tabLst>
            </a:pPr>
            <a:endParaRPr b="0" lang="en-US" sz="20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a:p>
            <a:pPr marL="63360" indent="0">
              <a:lnSpc>
                <a:spcPct val="80000"/>
              </a:lnSpc>
              <a:spcBef>
                <a:spcPts val="601"/>
              </a:spcBef>
              <a:buNone/>
              <a:tabLst>
                <a:tab algn="l" pos="0"/>
                <a:tab algn="l" pos="2511360"/>
                <a:tab algn="l" pos="4513320"/>
                <a:tab algn="l" pos="5602320"/>
                <a:tab algn="l" pos="6400800"/>
                <a:tab algn="l" pos="7315200"/>
                <a:tab algn="l" pos="8229600"/>
                <a:tab algn="l" pos="9144000"/>
                <a:tab algn="l" pos="10058400"/>
              </a:tabLst>
            </a:pPr>
            <a:r>
              <a:rPr b="0" lang="en-US" sz="2400" spc="-1" strike="noStrike">
                <a:solidFill>
                  <a:srgbClr val="000000"/>
                </a:solidFill>
                <a:latin typeface="Courier New"/>
              </a:rPr>
              <a:t>}</a:t>
            </a:r>
            <a:endParaRPr b="0" lang="en-US" sz="2400" spc="-1" strike="noStrike">
              <a:solidFill>
                <a:srgbClr val="000000"/>
              </a:solidFill>
              <a:latin typeface="Tahoma"/>
            </a:endParaRPr>
          </a:p>
          <a:p>
            <a:pPr lvl="1" marL="690480" indent="-233280">
              <a:lnSpc>
                <a:spcPct val="80000"/>
              </a:lnSpc>
              <a:spcBef>
                <a:spcPts val="550"/>
              </a:spcBef>
              <a:buNone/>
              <a:tabLst>
                <a:tab algn="l" pos="0"/>
                <a:tab algn="l" pos="2511360"/>
                <a:tab algn="l" pos="4513320"/>
                <a:tab algn="l" pos="5602320"/>
                <a:tab algn="l" pos="6400800"/>
                <a:tab algn="l" pos="7315200"/>
                <a:tab algn="l" pos="8229600"/>
                <a:tab algn="l" pos="9144000"/>
                <a:tab algn="l" pos="10058400"/>
              </a:tabLst>
            </a:pPr>
            <a:endParaRPr b="0" lang="en-US" sz="2200" spc="-1" strike="noStrike">
              <a:solidFill>
                <a:srgbClr val="000000"/>
              </a:solidFill>
              <a:latin typeface="Tahoma"/>
            </a:endParaRPr>
          </a:p>
          <a:p>
            <a:pPr marL="63360" indent="0">
              <a:spcBef>
                <a:spcPts val="601"/>
              </a:spcBef>
              <a:buNone/>
              <a:tabLst>
                <a:tab algn="l" pos="0"/>
                <a:tab algn="l" pos="2511360"/>
                <a:tab algn="l" pos="4513320"/>
                <a:tab algn="l" pos="560232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Swapping values</a:t>
            </a:r>
            <a:endParaRPr b="1" lang="en-US" sz="4400" spc="-1" strike="noStrike">
              <a:solidFill>
                <a:srgbClr val="ffffff"/>
              </a:solidFill>
              <a:latin typeface="Tahoma"/>
            </a:endParaRPr>
          </a:p>
        </p:txBody>
      </p:sp>
      <p:sp>
        <p:nvSpPr>
          <p:cNvPr id="90"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4129"/>
          </a:bodyPr>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public static void main(String[] args) {</a:t>
            </a:r>
            <a:endParaRPr b="0" lang="en-US" sz="22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a = 7;</a:t>
            </a:r>
            <a:endParaRPr b="0" lang="en-US" sz="22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b = 35;</a:t>
            </a:r>
            <a:endParaRPr b="0" lang="en-US" sz="2200" spc="-1" strike="noStrike">
              <a:solidFill>
                <a:srgbClr val="000000"/>
              </a:solidFill>
              <a:latin typeface="Tahoma"/>
            </a:endParaRPr>
          </a:p>
          <a:p>
            <a:pPr lvl="1" marL="625320" indent="-279360">
              <a:lnSpc>
                <a:spcPct val="7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900" spc="-1" strike="noStrike">
                <a:solidFill>
                  <a:srgbClr val="000000"/>
                </a:solidFill>
                <a:latin typeface="Courier New"/>
              </a:rPr>
              <a:t>    </a:t>
            </a:r>
            <a:endParaRPr b="0" lang="en-US" sz="9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8080"/>
                </a:solidFill>
                <a:latin typeface="Courier New"/>
              </a:rPr>
              <a:t>    </a:t>
            </a:r>
            <a:r>
              <a:rPr b="1" lang="en-US" sz="2200" spc="-1" strike="noStrike">
                <a:solidFill>
                  <a:srgbClr val="008080"/>
                </a:solidFill>
                <a:latin typeface="Courier New"/>
              </a:rPr>
              <a:t>// swap a with b?</a:t>
            </a:r>
            <a:endParaRPr b="0" lang="en-US" sz="22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a50021"/>
                </a:solidFill>
                <a:latin typeface="Courier New"/>
              </a:rPr>
              <a:t>    </a:t>
            </a:r>
            <a:r>
              <a:rPr b="1" lang="en-US" sz="2200" spc="-1" strike="noStrike">
                <a:solidFill>
                  <a:srgbClr val="a50021"/>
                </a:solidFill>
                <a:latin typeface="Courier New"/>
              </a:rPr>
              <a:t>a = b;</a:t>
            </a:r>
            <a:endParaRPr b="0" lang="en-US" sz="22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a50021"/>
                </a:solidFill>
                <a:latin typeface="Courier New"/>
              </a:rPr>
              <a:t>    </a:t>
            </a:r>
            <a:r>
              <a:rPr b="1" lang="en-US" sz="2200" spc="-1" strike="noStrike">
                <a:solidFill>
                  <a:srgbClr val="a50021"/>
                </a:solidFill>
                <a:latin typeface="Courier New"/>
              </a:rPr>
              <a:t>b = a;</a:t>
            </a:r>
            <a:endParaRPr b="0" lang="en-US" sz="2200" spc="-1" strike="noStrike">
              <a:solidFill>
                <a:srgbClr val="000000"/>
              </a:solidFill>
              <a:latin typeface="Tahoma"/>
            </a:endParaRPr>
          </a:p>
          <a:p>
            <a:pPr lvl="1" marL="625320" indent="-279360">
              <a:lnSpc>
                <a:spcPct val="7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900" spc="-1" strike="noStrike">
                <a:solidFill>
                  <a:srgbClr val="a50021"/>
                </a:solidFill>
                <a:latin typeface="Courier New"/>
              </a:rPr>
              <a:t>    </a:t>
            </a:r>
            <a:endParaRPr b="0" lang="en-US" sz="9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System.out.println(a + " " + b);</a:t>
            </a:r>
            <a:endParaRPr b="0" lang="en-US" sz="22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7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 is wrong with this code?  What is its output?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red code should be replaced with:</a:t>
            </a:r>
            <a:endParaRPr b="0" lang="en-US" sz="2400" spc="-1" strike="noStrike">
              <a:solidFill>
                <a:srgbClr val="000000"/>
              </a:solidFill>
              <a:latin typeface="Tahoma"/>
            </a:endParaRPr>
          </a:p>
          <a:p>
            <a:pPr lvl="1" marL="625320" indent="-279360">
              <a:lnSpc>
                <a:spcPct val="7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3399"/>
                </a:solidFill>
                <a:latin typeface="Courier New"/>
              </a:rPr>
              <a:t>    </a:t>
            </a:r>
            <a:r>
              <a:rPr b="1" lang="en-US" sz="2200" spc="-1" strike="noStrike">
                <a:solidFill>
                  <a:srgbClr val="003399"/>
                </a:solidFill>
                <a:latin typeface="Courier New"/>
              </a:rPr>
              <a:t>int temp = a;</a:t>
            </a:r>
            <a:endParaRPr b="0" lang="en-US" sz="22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3399"/>
                </a:solidFill>
                <a:latin typeface="Courier New"/>
              </a:rPr>
              <a:t>    </a:t>
            </a:r>
            <a:r>
              <a:rPr b="1" lang="en-US" sz="2200" spc="-1" strike="noStrike">
                <a:solidFill>
                  <a:srgbClr val="003399"/>
                </a:solidFill>
                <a:latin typeface="Courier New"/>
              </a:rPr>
              <a:t>a = b;</a:t>
            </a:r>
            <a:endParaRPr b="0" lang="en-US" sz="2200" spc="-1" strike="noStrike">
              <a:solidFill>
                <a:srgbClr val="000000"/>
              </a:solidFill>
              <a:latin typeface="Tahoma"/>
            </a:endParaRPr>
          </a:p>
          <a:p>
            <a:pPr lvl="1" marL="625320" indent="-27936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3399"/>
                </a:solidFill>
                <a:latin typeface="Courier New"/>
              </a:rPr>
              <a:t>    </a:t>
            </a:r>
            <a:r>
              <a:rPr b="1" lang="en-US" sz="2200" spc="-1" strike="noStrike">
                <a:solidFill>
                  <a:srgbClr val="003399"/>
                </a:solidFill>
                <a:latin typeface="Courier New"/>
              </a:rPr>
              <a:t>b = temp;</a:t>
            </a:r>
            <a:endParaRPr b="0" lang="en-US" sz="2200" spc="-1" strike="noStrike">
              <a:solidFill>
                <a:srgbClr val="000000"/>
              </a:solidFill>
              <a:latin typeface="Tahoma"/>
            </a:endParaRPr>
          </a:p>
        </p:txBody>
      </p:sp>
    </p:spTree>
  </p:cSld>
  <p:timing>
    <p:tnLst>
      <p:par>
        <p:cTn id="109" dur="indefinite" restart="never" nodeType="tmRoot">
          <p:childTnLst>
            <p:seq>
              <p:cTn id="110" dur="indefinite" nodeType="mainSeq">
                <p:childTnLst>
                  <p:par>
                    <p:cTn id="111" nodeType="clickEffect" fill="hold">
                      <p:stCondLst>
                        <p:cond delay="indefinite"/>
                      </p:stCondLst>
                      <p:childTnLst>
                        <p:par>
                          <p:cTn id="112" nodeType="withEffect" fill="hold">
                            <p:stCondLst>
                              <p:cond delay="0"/>
                            </p:stCondLst>
                            <p:childTnLst>
                              <p:par>
                                <p:cTn id="113" nodeType="clickEffect" fill="hold" presetClass="entr" presetID="1">
                                  <p:stCondLst>
                                    <p:cond delay="0"/>
                                  </p:stCondLst>
                                  <p:childTnLst>
                                    <p:set>
                                      <p:cBhvr>
                                        <p:cTn id="114" dur="1" fill="hold">
                                          <p:stCondLst>
                                            <p:cond delay="499"/>
                                          </p:stCondLst>
                                        </p:cTn>
                                        <p:tgtEl>
                                          <p:spTgt spid="90">
                                            <p:txEl>
                                              <p:pRg st="14" end="14"/>
                                            </p:txEl>
                                          </p:spTgt>
                                        </p:tgtEl>
                                        <p:attrNameLst>
                                          <p:attrName>style.visibility</p:attrName>
                                        </p:attrNameLst>
                                      </p:cBhvr>
                                      <p:to>
                                        <p:strVal val="visible"/>
                                      </p:to>
                                    </p:set>
                                  </p:childTnLst>
                                </p:cTn>
                              </p:par>
                              <p:par>
                                <p:cTn id="115" nodeType="withEffect" fill="hold" presetClass="entr" presetID="1">
                                  <p:stCondLst>
                                    <p:cond delay="0"/>
                                  </p:stCondLst>
                                  <p:childTnLst>
                                    <p:set>
                                      <p:cBhvr>
                                        <p:cTn id="116" dur="1" fill="hold">
                                          <p:stCondLst>
                                            <p:cond delay="499"/>
                                          </p:stCondLst>
                                        </p:cTn>
                                        <p:tgtEl>
                                          <p:spTgt spid="90">
                                            <p:txEl>
                                              <p:pRg st="16" end="16"/>
                                            </p:txEl>
                                          </p:spTgt>
                                        </p:tgtEl>
                                        <p:attrNameLst>
                                          <p:attrName>style.visibility</p:attrName>
                                        </p:attrNameLst>
                                      </p:cBhvr>
                                      <p:to>
                                        <p:strVal val="visible"/>
                                      </p:to>
                                    </p:set>
                                  </p:childTnLst>
                                </p:cTn>
                              </p:par>
                              <p:par>
                                <p:cTn id="117" nodeType="withEffect" fill="hold" presetClass="entr" presetID="1">
                                  <p:stCondLst>
                                    <p:cond delay="0"/>
                                  </p:stCondLst>
                                  <p:childTnLst>
                                    <p:set>
                                      <p:cBhvr>
                                        <p:cTn id="118" dur="1" fill="hold">
                                          <p:stCondLst>
                                            <p:cond delay="499"/>
                                          </p:stCondLst>
                                        </p:cTn>
                                        <p:tgtEl>
                                          <p:spTgt spid="90">
                                            <p:txEl>
                                              <p:pRg st="17" end="17"/>
                                            </p:txEl>
                                          </p:spTgt>
                                        </p:tgtEl>
                                        <p:attrNameLst>
                                          <p:attrName>style.visibility</p:attrName>
                                        </p:attrNameLst>
                                      </p:cBhvr>
                                      <p:to>
                                        <p:strVal val="visible"/>
                                      </p:to>
                                    </p:set>
                                  </p:childTnLst>
                                </p:cTn>
                              </p:par>
                              <p:par>
                                <p:cTn id="119" nodeType="withEffect" fill="hold" presetClass="entr" presetID="1">
                                  <p:stCondLst>
                                    <p:cond delay="0"/>
                                  </p:stCondLst>
                                  <p:childTnLst>
                                    <p:set>
                                      <p:cBhvr>
                                        <p:cTn id="120" dur="1" fill="hold">
                                          <p:stCondLst>
                                            <p:cond delay="499"/>
                                          </p:stCondLst>
                                        </p:cTn>
                                        <p:tgtEl>
                                          <p:spTgt spid="90">
                                            <p:txEl>
                                              <p:pRg st="18" end="1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A </a:t>
            </a:r>
            <a:r>
              <a:rPr b="1" lang="en-US" sz="4400" spc="-1" strike="noStrike">
                <a:solidFill>
                  <a:srgbClr val="ffffff"/>
                </a:solidFill>
                <a:latin typeface="Courier New"/>
              </a:rPr>
              <a:t>swap</a:t>
            </a:r>
            <a:r>
              <a:rPr b="1" lang="en-US" sz="4400" spc="-1" strike="noStrike">
                <a:solidFill>
                  <a:srgbClr val="ffffff"/>
                </a:solidFill>
                <a:latin typeface="Tahoma"/>
              </a:rPr>
              <a:t> method?</a:t>
            </a:r>
            <a:endParaRPr b="1" lang="en-US" sz="4400" spc="-1" strike="noStrike">
              <a:solidFill>
                <a:srgbClr val="ffffff"/>
              </a:solidFill>
              <a:latin typeface="Tahoma"/>
            </a:endParaRPr>
          </a:p>
        </p:txBody>
      </p:sp>
      <p:sp>
        <p:nvSpPr>
          <p:cNvPr id="9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6628"/>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Does the following </a:t>
            </a:r>
            <a:r>
              <a:rPr b="0" lang="en-US" sz="2400" spc="-1" strike="noStrike">
                <a:solidFill>
                  <a:srgbClr val="000000"/>
                </a:solidFill>
                <a:latin typeface="Courier New"/>
              </a:rPr>
              <a:t>swap</a:t>
            </a:r>
            <a:r>
              <a:rPr b="0" lang="en-US" sz="2400" spc="-1" strike="noStrike">
                <a:solidFill>
                  <a:srgbClr val="000000"/>
                </a:solidFill>
                <a:latin typeface="Tahoma"/>
              </a:rPr>
              <a:t> method work?  Why or why not?</a:t>
            </a:r>
            <a:endParaRPr b="0" lang="en-US" sz="2400" spc="-1" strike="noStrike">
              <a:solidFill>
                <a:srgbClr val="000000"/>
              </a:solidFill>
              <a:latin typeface="Tahoma"/>
            </a:endParaRPr>
          </a:p>
          <a:p>
            <a:pPr lvl="1" marL="625320" indent="0">
              <a:spcBef>
                <a:spcPts val="224"/>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public static void main(String[] args)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int a = 7;</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int b = 35;</a:t>
            </a:r>
            <a:endParaRPr b="0" lang="en-US" sz="2200" spc="-1" strike="noStrike">
              <a:solidFill>
                <a:srgbClr val="000000"/>
              </a:solidFill>
              <a:latin typeface="Tahoma"/>
            </a:endParaRPr>
          </a:p>
          <a:p>
            <a:pPr lvl="1" marL="625320" indent="-279360">
              <a:lnSpc>
                <a:spcPct val="8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8080"/>
                </a:solidFill>
                <a:latin typeface="Courier New"/>
              </a:rPr>
              <a:t>	</a:t>
            </a:r>
            <a:r>
              <a:rPr b="1" lang="en-US" sz="2200" spc="-1" strike="noStrike">
                <a:solidFill>
                  <a:srgbClr val="008080"/>
                </a:solidFill>
                <a:latin typeface="Courier New"/>
              </a:rPr>
              <a:t>    </a:t>
            </a:r>
            <a:r>
              <a:rPr b="1" lang="en-US" sz="2200" spc="-1" strike="noStrike">
                <a:solidFill>
                  <a:srgbClr val="008080"/>
                </a:solidFill>
                <a:latin typeface="Courier New"/>
              </a:rPr>
              <a:t>// swap a with b?</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a50021"/>
                </a:solidFill>
                <a:latin typeface="Courier New"/>
              </a:rPr>
              <a:t>	</a:t>
            </a:r>
            <a:r>
              <a:rPr b="1" lang="en-US" sz="2200" spc="-1" strike="noStrike">
                <a:solidFill>
                  <a:srgbClr val="a50021"/>
                </a:solidFill>
                <a:latin typeface="Courier New"/>
              </a:rPr>
              <a:t>    </a:t>
            </a:r>
            <a:r>
              <a:rPr b="1" lang="en-US" sz="2200" spc="-1" strike="noStrike">
                <a:solidFill>
                  <a:srgbClr val="a50021"/>
                </a:solidFill>
                <a:latin typeface="Courier New"/>
              </a:rPr>
              <a:t>swap(a, b);</a:t>
            </a:r>
            <a:endParaRPr b="0" lang="en-US" sz="2200" spc="-1" strike="noStrike">
              <a:solidFill>
                <a:srgbClr val="000000"/>
              </a:solidFill>
              <a:latin typeface="Tahoma"/>
            </a:endParaRPr>
          </a:p>
          <a:p>
            <a:pPr lvl="1" marL="625320" indent="-279360">
              <a:lnSpc>
                <a:spcPct val="8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System.out.println(a + " " + b);</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8080"/>
                </a:solidFill>
                <a:latin typeface="Courier New"/>
              </a:rPr>
              <a:t>	</a:t>
            </a:r>
            <a:r>
              <a:rPr b="1" lang="en-US" sz="2200" spc="-1" strike="noStrike">
                <a:solidFill>
                  <a:srgbClr val="008080"/>
                </a:solidFill>
                <a:latin typeface="Courier New"/>
              </a:rPr>
              <a:t>    </a:t>
            </a:r>
            <a:r>
              <a:rPr b="1" lang="en-US" sz="2200" spc="-1" strike="noStrike">
                <a:solidFill>
                  <a:srgbClr val="008080"/>
                </a:solidFill>
                <a:latin typeface="Courier New"/>
              </a:rPr>
              <a:t>// 7 35 (unchanged)</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Courier New"/>
              </a:rPr>
              <a:t>	</a:t>
            </a:r>
            <a:r>
              <a:rPr b="1" lang="en-US" sz="2200" spc="-1" strike="noStrike">
                <a:solidFill>
                  <a:srgbClr val="000000"/>
                </a:solidFill>
                <a:latin typeface="Courier New"/>
              </a:rPr>
              <a:t>public static void swap(int a, int b)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Courier New"/>
              </a:rPr>
              <a:t>	</a:t>
            </a:r>
            <a:r>
              <a:rPr b="1" lang="en-US" sz="2200" spc="-1" strike="noStrike">
                <a:solidFill>
                  <a:srgbClr val="000000"/>
                </a:solidFill>
                <a:latin typeface="Courier New"/>
              </a:rPr>
              <a:t>    </a:t>
            </a:r>
            <a:r>
              <a:rPr b="1" lang="en-US" sz="2200" spc="-1" strike="noStrike">
                <a:solidFill>
                  <a:srgbClr val="000000"/>
                </a:solidFill>
                <a:latin typeface="Courier New"/>
              </a:rPr>
              <a:t>int temp = a;</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Courier New"/>
              </a:rPr>
              <a:t>	</a:t>
            </a:r>
            <a:r>
              <a:rPr b="1" lang="en-US" sz="2200" spc="-1" strike="noStrike">
                <a:solidFill>
                  <a:srgbClr val="000000"/>
                </a:solidFill>
                <a:latin typeface="Courier New"/>
              </a:rPr>
              <a:t>    </a:t>
            </a:r>
            <a:r>
              <a:rPr b="1" lang="en-US" sz="2200" spc="-1" strike="noStrike">
                <a:solidFill>
                  <a:srgbClr val="000000"/>
                </a:solidFill>
                <a:latin typeface="Courier New"/>
              </a:rPr>
              <a:t>a = b;</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Courier New"/>
              </a:rPr>
              <a:t>	</a:t>
            </a:r>
            <a:r>
              <a:rPr b="1" lang="en-US" sz="2200" spc="-1" strike="noStrike">
                <a:solidFill>
                  <a:srgbClr val="000000"/>
                </a:solidFill>
                <a:latin typeface="Courier New"/>
              </a:rPr>
              <a:t>    </a:t>
            </a:r>
            <a:r>
              <a:rPr b="1" lang="en-US" sz="2200" spc="-1" strike="noStrike">
                <a:solidFill>
                  <a:srgbClr val="000000"/>
                </a:solidFill>
                <a:latin typeface="Courier New"/>
              </a:rPr>
              <a:t>b = temp;</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Courier New"/>
              </a:rPr>
              <a:t>	</a:t>
            </a:r>
            <a:r>
              <a:rPr b="1" lang="en-US" sz="2200" spc="-1" strike="noStrike">
                <a:solidFill>
                  <a:srgbClr val="000000"/>
                </a:solidFill>
                <a:latin typeface="Courier New"/>
              </a:rPr>
              <a:t>}</a:t>
            </a:r>
            <a:endParaRPr b="0" lang="en-US" sz="2200" spc="-1" strike="noStrike">
              <a:solidFill>
                <a:srgbClr val="000000"/>
              </a:solidFill>
              <a:latin typeface="Tahoma"/>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Value semantics</a:t>
            </a:r>
            <a:endParaRPr b="1" lang="en-US" sz="4400" spc="-1" strike="noStrike">
              <a:solidFill>
                <a:srgbClr val="ffffff"/>
              </a:solidFill>
              <a:latin typeface="Tahoma"/>
            </a:endParaRPr>
          </a:p>
        </p:txBody>
      </p:sp>
      <p:sp>
        <p:nvSpPr>
          <p:cNvPr id="9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value semantics</a:t>
            </a:r>
            <a:r>
              <a:rPr b="0" lang="en-US" sz="2400" spc="-1" strike="noStrike">
                <a:solidFill>
                  <a:srgbClr val="000000"/>
                </a:solidFill>
                <a:latin typeface="Tahoma"/>
              </a:rPr>
              <a:t>: Behavior where values are copied when assigned, passed as parameters, or returned.</a:t>
            </a:r>
            <a:endParaRPr b="0" lang="en-US" sz="2400" spc="-1" strike="noStrike">
              <a:solidFill>
                <a:srgbClr val="000000"/>
              </a:solidFill>
              <a:latin typeface="Tahoma"/>
            </a:endParaRPr>
          </a:p>
          <a:p>
            <a:pPr lvl="1" marL="625320" indent="0">
              <a:spcBef>
                <a:spcPts val="224"/>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All primitive types in Java use value semantics.</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When one variable is assigned to another, its value is copied.</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Modifying the value of one variable does not affect others.</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x = 5;</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Courier New"/>
              </a:rPr>
              <a:t>	</a:t>
            </a:r>
            <a:r>
              <a:rPr b="1" lang="en-US" sz="2200" spc="-1" strike="noStrike">
                <a:solidFill>
                  <a:srgbClr val="000000"/>
                </a:solidFill>
                <a:latin typeface="Courier New"/>
              </a:rPr>
              <a:t>int y = x</a:t>
            </a:r>
            <a:r>
              <a:rPr b="0" lang="en-US" sz="2200" spc="-1" strike="noStrike">
                <a:solidFill>
                  <a:srgbClr val="000000"/>
                </a:solidFill>
                <a:latin typeface="Courier New"/>
              </a:rPr>
              <a:t>;     </a:t>
            </a:r>
            <a:r>
              <a:rPr b="1" lang="en-US" sz="2200" spc="-1" strike="noStrike">
                <a:solidFill>
                  <a:srgbClr val="008080"/>
                </a:solidFill>
                <a:latin typeface="Courier New"/>
              </a:rPr>
              <a:t>// x = 5, y = 5</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y = 17;        </a:t>
            </a:r>
            <a:r>
              <a:rPr b="1" lang="en-US" sz="2200" spc="-1" strike="noStrike">
                <a:solidFill>
                  <a:srgbClr val="008080"/>
                </a:solidFill>
                <a:latin typeface="Courier New"/>
              </a:rPr>
              <a:t>// x = 5, y = 17</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 = 8;         </a:t>
            </a:r>
            <a:r>
              <a:rPr b="1" lang="en-US" sz="2200" spc="-1" strike="noStrike">
                <a:solidFill>
                  <a:srgbClr val="008080"/>
                </a:solidFill>
                <a:latin typeface="Courier New"/>
              </a:rPr>
              <a:t>// x = 8, y = 17</a:t>
            </a:r>
            <a:endParaRPr b="0" lang="en-US" sz="2200" spc="-1" strike="noStrike">
              <a:solidFill>
                <a:srgbClr val="000000"/>
              </a:solidFill>
              <a:latin typeface="Tahoma"/>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000" spc="-1" strike="noStrike">
                <a:solidFill>
                  <a:srgbClr val="ffffff"/>
                </a:solidFill>
                <a:latin typeface="Tahoma"/>
              </a:rPr>
              <a:t>Reference semantics (objects)</a:t>
            </a:r>
            <a:endParaRPr b="1" lang="en-US" sz="4000" spc="-1" strike="noStrike">
              <a:solidFill>
                <a:srgbClr val="ffffff"/>
              </a:solidFill>
              <a:latin typeface="Tahoma"/>
            </a:endParaRPr>
          </a:p>
        </p:txBody>
      </p:sp>
      <p:sp>
        <p:nvSpPr>
          <p:cNvPr id="9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reference semantics</a:t>
            </a:r>
            <a:r>
              <a:rPr b="0" lang="en-US" sz="2400" spc="-1" strike="noStrike">
                <a:solidFill>
                  <a:srgbClr val="000000"/>
                </a:solidFill>
                <a:latin typeface="Tahoma"/>
              </a:rPr>
              <a:t>: Behavior where variables actually store the address of an object in memory.</a:t>
            </a:r>
            <a:endParaRPr b="0" lang="en-US" sz="2400" spc="-1" strike="noStrike">
              <a:solidFill>
                <a:srgbClr val="000000"/>
              </a:solidFill>
              <a:latin typeface="Tahoma"/>
            </a:endParaRPr>
          </a:p>
          <a:p>
            <a:pPr lvl="1" marL="625320" indent="0">
              <a:spcBef>
                <a:spcPts val="224"/>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When one variable is assigned to another, the object is</a:t>
            </a:r>
            <a:br>
              <a:rPr sz="2200"/>
            </a:br>
            <a:r>
              <a:rPr b="0" i="1" lang="en-US" sz="2200" spc="-1" strike="noStrike">
                <a:solidFill>
                  <a:srgbClr val="000000"/>
                </a:solidFill>
                <a:latin typeface="Tahoma"/>
              </a:rPr>
              <a:t>not</a:t>
            </a:r>
            <a:r>
              <a:rPr b="0" lang="en-US" sz="2200" spc="-1" strike="noStrike">
                <a:solidFill>
                  <a:srgbClr val="000000"/>
                </a:solidFill>
                <a:latin typeface="Tahoma"/>
              </a:rPr>
              <a:t> copied; both variables refer to the </a:t>
            </a:r>
            <a:r>
              <a:rPr b="0" i="1" lang="en-US" sz="2200" spc="-1" strike="noStrike">
                <a:solidFill>
                  <a:srgbClr val="000000"/>
                </a:solidFill>
                <a:latin typeface="Tahoma"/>
              </a:rPr>
              <a:t>same object</a:t>
            </a:r>
            <a:r>
              <a:rPr b="0" lang="en-US" sz="2200" spc="-1" strike="noStrike">
                <a:solidFill>
                  <a:srgbClr val="000000"/>
                </a:solidFill>
                <a:latin typeface="Tahoma"/>
              </a:rPr>
              <a:t>(aliases).</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Modifying the value of one variable </a:t>
            </a:r>
            <a:r>
              <a:rPr b="0" i="1" lang="en-US" sz="2200" spc="-1" strike="noStrike">
                <a:solidFill>
                  <a:srgbClr val="000000"/>
                </a:solidFill>
                <a:latin typeface="Tahoma"/>
              </a:rPr>
              <a:t>will</a:t>
            </a:r>
            <a:r>
              <a:rPr b="0" lang="en-US" sz="2200" spc="-1" strike="noStrike">
                <a:solidFill>
                  <a:srgbClr val="000000"/>
                </a:solidFill>
                <a:latin typeface="Tahoma"/>
              </a:rPr>
              <a:t> affect others.</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Sprite a = new Sprite(10.0, 20.0);</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Sprite b = a;</a:t>
            </a:r>
            <a:r>
              <a:rPr b="1" lang="en-US" sz="2000" spc="-1" strike="noStrike">
                <a:solidFill>
                  <a:srgbClr val="008080"/>
                </a:solidFill>
                <a:latin typeface="Courier New"/>
              </a:rPr>
              <a:t>// refers to the same Sprite object as a</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b.center_x = 50.0;</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System.out.println(</a:t>
            </a:r>
            <a:r>
              <a:rPr b="0" lang="en-US" sz="1800" spc="-1" strike="noStrike">
                <a:solidFill>
                  <a:srgbClr val="000000"/>
                </a:solidFill>
                <a:latin typeface="Courier New"/>
              </a:rPr>
              <a:t>a.center_x); </a:t>
            </a:r>
            <a:r>
              <a:rPr b="1" lang="en-US" sz="2000" spc="-1" strike="noStrike">
                <a:solidFill>
                  <a:srgbClr val="008080"/>
                </a:solidFill>
                <a:latin typeface="Courier New"/>
              </a:rPr>
              <a:t>// 50.0</a:t>
            </a:r>
            <a:endParaRPr b="0" lang="en-US" sz="2000" spc="-1" strike="noStrike">
              <a:solidFill>
                <a:srgbClr val="000000"/>
              </a:solidFill>
              <a:latin typeface="Tahoma"/>
            </a:endParaRPr>
          </a:p>
        </p:txBody>
      </p:sp>
    </p:spTree>
  </p:cSld>
  <p:timing>
    <p:tnLst>
      <p:par>
        <p:cTn id="121" dur="indefinite" restart="never" nodeType="tmRoot">
          <p:childTnLst>
            <p:seq>
              <p:cTn id="122" dur="indefinite" nodeType="mainSeq">
                <p:childTnLst>
                  <p:par>
                    <p:cTn id="123" nodeType="clickEffect" fill="hold">
                      <p:stCondLst>
                        <p:cond delay="indefinite"/>
                      </p:stCondLst>
                      <p:childTnLst>
                        <p:par>
                          <p:cTn id="124" nodeType="withEffect" fill="hold">
                            <p:stCondLst>
                              <p:cond delay="0"/>
                            </p:stCondLst>
                            <p:childTnLst>
                              <p:par>
                                <p:cTn id="125" nodeType="clickEffect" fill="hold" presetClass="entr" presetID="10">
                                  <p:stCondLst>
                                    <p:cond delay="0"/>
                                  </p:stCondLst>
                                  <p:childTnLst>
                                    <p:set>
                                      <p:cBhvr>
                                        <p:cTn id="126" dur="1" fill="hold">
                                          <p:stCondLst>
                                            <p:cond delay="0"/>
                                          </p:stCondLst>
                                        </p:cTn>
                                        <p:tgtEl>
                                          <p:spTgt spid="96">
                                            <p:txEl>
                                              <p:pRg st="7" end="7"/>
                                            </p:txEl>
                                          </p:spTgt>
                                        </p:tgtEl>
                                        <p:attrNameLst>
                                          <p:attrName>style.visibility</p:attrName>
                                        </p:attrNameLst>
                                      </p:cBhvr>
                                      <p:to>
                                        <p:strVal val="visible"/>
                                      </p:to>
                                    </p:set>
                                    <p:animEffect filter="fade" transition="in">
                                      <p:cBhvr additive="repl">
                                        <p:cTn id="127" dur="500"/>
                                        <p:tgtEl>
                                          <p:spTgt spid="96">
                                            <p:txEl>
                                              <p:pRg st="7" end="7"/>
                                            </p:txEl>
                                          </p:spTgt>
                                        </p:tgtEl>
                                      </p:cBhvr>
                                    </p:animEffect>
                                  </p:childTnLst>
                                </p:cTn>
                              </p:par>
                            </p:childTnLst>
                          </p:cTn>
                        </p:par>
                      </p:childTnLst>
                    </p:cTn>
                  </p:par>
                  <p:par>
                    <p:cTn id="128" nodeType="clickEffect" fill="hold">
                      <p:stCondLst>
                        <p:cond delay="indefinite"/>
                      </p:stCondLst>
                      <p:childTnLst>
                        <p:par>
                          <p:cTn id="129" nodeType="withEffect" fill="hold">
                            <p:stCondLst>
                              <p:cond delay="0"/>
                            </p:stCondLst>
                            <p:childTnLst>
                              <p:par>
                                <p:cTn id="130" nodeType="clickEffect" fill="hold" presetClass="entr" presetID="10">
                                  <p:stCondLst>
                                    <p:cond delay="0"/>
                                  </p:stCondLst>
                                  <p:childTnLst>
                                    <p:set>
                                      <p:cBhvr>
                                        <p:cTn id="131" dur="1" fill="hold">
                                          <p:stCondLst>
                                            <p:cond delay="0"/>
                                          </p:stCondLst>
                                        </p:cTn>
                                        <p:tgtEl>
                                          <p:spTgt spid="96">
                                            <p:txEl>
                                              <p:pRg st="8" end="8"/>
                                            </p:txEl>
                                          </p:spTgt>
                                        </p:tgtEl>
                                        <p:attrNameLst>
                                          <p:attrName>style.visibility</p:attrName>
                                        </p:attrNameLst>
                                      </p:cBhvr>
                                      <p:to>
                                        <p:strVal val="visible"/>
                                      </p:to>
                                    </p:set>
                                    <p:animEffect filter="fade" transition="in">
                                      <p:cBhvr additive="repl">
                                        <p:cTn id="132" dur="500"/>
                                        <p:tgtEl>
                                          <p:spTgt spid="96">
                                            <p:txEl>
                                              <p:pRg st="8" end="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Objects as parameters</a:t>
            </a:r>
            <a:endParaRPr b="1" lang="en-US" sz="4400" spc="-1" strike="noStrike">
              <a:solidFill>
                <a:srgbClr val="ffffff"/>
              </a:solidFill>
              <a:latin typeface="Tahoma"/>
            </a:endParaRPr>
          </a:p>
        </p:txBody>
      </p:sp>
      <p:sp>
        <p:nvSpPr>
          <p:cNvPr id="98"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Custom objects(except String) use reference semantics. Why?</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200" spc="-1" strike="noStrike">
                <a:solidFill>
                  <a:srgbClr val="000000"/>
                </a:solidFill>
                <a:latin typeface="Tahoma"/>
              </a:rPr>
              <a:t>efficiency.  </a:t>
            </a:r>
            <a:r>
              <a:rPr b="0" lang="en-US" sz="2200" spc="-1" strike="noStrike">
                <a:solidFill>
                  <a:srgbClr val="000000"/>
                </a:solidFill>
                <a:latin typeface="Tahoma"/>
              </a:rPr>
              <a:t>Copying large objects slows down a program.</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200" spc="-1" strike="noStrike">
                <a:solidFill>
                  <a:srgbClr val="000000"/>
                </a:solidFill>
                <a:latin typeface="Tahoma"/>
              </a:rPr>
              <a:t>sharing.</a:t>
            </a:r>
            <a:r>
              <a:rPr b="0" lang="en-US" sz="2200" spc="-1" strike="noStrike">
                <a:solidFill>
                  <a:srgbClr val="000000"/>
                </a:solidFill>
                <a:latin typeface="Tahoma"/>
              </a:rPr>
              <a:t>  It's useful to share an object's data among methods.</a:t>
            </a:r>
            <a:endParaRPr b="0" lang="en-US" sz="2200" spc="-1" strike="noStrike">
              <a:solidFill>
                <a:srgbClr val="000000"/>
              </a:solidFill>
              <a:latin typeface="Tahoma"/>
            </a:endParaRPr>
          </a:p>
          <a:p>
            <a:pPr indent="0">
              <a:spcBef>
                <a:spcPts val="6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When an object is passed as a parameter, the object is </a:t>
            </a:r>
            <a:r>
              <a:rPr b="0" i="1" lang="en-US" sz="2400" spc="-1" strike="noStrike">
                <a:solidFill>
                  <a:srgbClr val="000000"/>
                </a:solidFill>
                <a:latin typeface="Tahoma"/>
              </a:rPr>
              <a:t>not</a:t>
            </a:r>
            <a:r>
              <a:rPr b="0" lang="en-US" sz="2400" spc="-1" strike="noStrike">
                <a:solidFill>
                  <a:srgbClr val="000000"/>
                </a:solidFill>
                <a:latin typeface="Tahoma"/>
              </a:rPr>
              <a:t> copied.  The parameter refers to the same object.</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If the parameter is modified, it </a:t>
            </a:r>
            <a:r>
              <a:rPr b="0" i="1" lang="en-US" sz="2200" spc="-1" strike="noStrike">
                <a:solidFill>
                  <a:srgbClr val="000000"/>
                </a:solidFill>
                <a:latin typeface="Tahoma"/>
              </a:rPr>
              <a:t>will</a:t>
            </a:r>
            <a:r>
              <a:rPr b="0" lang="en-US" sz="2200" spc="-1" strike="noStrike">
                <a:solidFill>
                  <a:srgbClr val="000000"/>
                </a:solidFill>
                <a:latin typeface="Tahoma"/>
              </a:rPr>
              <a:t> affect the original object.</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
        <p:nvSpPr>
          <p:cNvPr id="99" name="Line 6"/>
          <p:cNvSpPr/>
          <p:nvPr/>
        </p:nvSpPr>
        <p:spPr>
          <a:xfrm>
            <a:off x="7029360" y="3581280"/>
            <a:ext cx="0" cy="520920"/>
          </a:xfrm>
          <a:prstGeom prst="line">
            <a:avLst/>
          </a:prstGeom>
          <a:ln w="0">
            <a:noFill/>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00" name="Line 8"/>
          <p:cNvSpPr/>
          <p:nvPr/>
        </p:nvSpPr>
        <p:spPr>
          <a:xfrm>
            <a:off x="7029360" y="4102200"/>
            <a:ext cx="1143000" cy="0"/>
          </a:xfrm>
          <a:prstGeom prst="line">
            <a:avLst/>
          </a:prstGeom>
          <a:ln w="0">
            <a:noFill/>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01" name="Line 9"/>
          <p:cNvSpPr/>
          <p:nvPr/>
        </p:nvSpPr>
        <p:spPr>
          <a:xfrm>
            <a:off x="4648320" y="5267160"/>
            <a:ext cx="0" cy="520920"/>
          </a:xfrm>
          <a:prstGeom prst="line">
            <a:avLst/>
          </a:prstGeom>
          <a:ln w="0">
            <a:noFill/>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02" name="Line 10"/>
          <p:cNvSpPr/>
          <p:nvPr/>
        </p:nvSpPr>
        <p:spPr>
          <a:xfrm>
            <a:off x="4648320" y="5267160"/>
            <a:ext cx="1143000" cy="0"/>
          </a:xfrm>
          <a:prstGeom prst="line">
            <a:avLst/>
          </a:prstGeom>
          <a:ln w="0">
            <a:noFill/>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03" name="Rectangle 12"/>
          <p:cNvSpPr/>
          <p:nvPr/>
        </p:nvSpPr>
        <p:spPr>
          <a:xfrm>
            <a:off x="5791320" y="5267160"/>
            <a:ext cx="590400" cy="520920"/>
          </a:xfrm>
          <a:prstGeom prst="rect">
            <a:avLst/>
          </a:prstGeom>
          <a:noFill/>
          <a:ln w="0">
            <a:noFill/>
          </a:ln>
        </p:spPr>
        <p:style>
          <a:lnRef idx="0"/>
          <a:fillRef idx="0"/>
          <a:effectRef idx="0"/>
          <a:fontRef idx="minor"/>
        </p:style>
        <p:txBody>
          <a:bodyPr lIns="90000" rIns="90000" tIns="46800" bIns="468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p:timing>
    <p:tnLst>
      <p:par>
        <p:cTn id="133" dur="indefinite" restart="never" nodeType="tmRoot">
          <p:childTnLst>
            <p:seq>
              <p:cTn id="134" dur="indefinite" nodeType="mainSeq">
                <p:childTnLst>
                  <p:par>
                    <p:cTn id="135" nodeType="clickEffect" fill="hold">
                      <p:stCondLst>
                        <p:cond delay="indefinite"/>
                      </p:stCondLst>
                      <p:childTnLst>
                        <p:par>
                          <p:cTn id="136" nodeType="withEffect" fill="hold">
                            <p:stCondLst>
                              <p:cond delay="0"/>
                            </p:stCondLst>
                            <p:childTnLst>
                              <p:par>
                                <p:cTn id="137" nodeType="clickEffect" fill="hold" presetClass="entr" presetID="1">
                                  <p:stCondLst>
                                    <p:cond delay="0"/>
                                  </p:stCondLst>
                                  <p:childTnLst>
                                    <p:set>
                                      <p:cBhvr>
                                        <p:cTn id="138" dur="1" fill="hold">
                                          <p:stCondLst>
                                            <p:cond delay="0"/>
                                          </p:stCondLst>
                                        </p:cTn>
                                        <p:tgtEl>
                                          <p:spTgt spid="98">
                                            <p:txEl>
                                              <p:pRg st="6" end="6"/>
                                            </p:txEl>
                                          </p:spTgt>
                                        </p:tgtEl>
                                        <p:attrNameLst>
                                          <p:attrName>style.visibility</p:attrName>
                                        </p:attrNameLst>
                                      </p:cBhvr>
                                      <p:to>
                                        <p:strVal val="visible"/>
                                      </p:to>
                                    </p:set>
                                  </p:childTnLst>
                                </p:cTn>
                              </p:par>
                              <p:par>
                                <p:cTn id="139" nodeType="withEffect" fill="hold" presetClass="entr" presetID="1">
                                  <p:stCondLst>
                                    <p:cond delay="0"/>
                                  </p:stCondLst>
                                  <p:childTnLst>
                                    <p:set>
                                      <p:cBhvr>
                                        <p:cTn id="140" dur="1" fill="hold">
                                          <p:stCondLst>
                                            <p:cond delay="0"/>
                                          </p:stCondLst>
                                        </p:cTn>
                                        <p:tgtEl>
                                          <p:spTgt spid="98">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Value Semantics</a:t>
            </a:r>
            <a:endParaRPr b="1" lang="en-US" sz="4400" spc="-1" strike="noStrike">
              <a:solidFill>
                <a:srgbClr val="ffffff"/>
              </a:solidFill>
              <a:latin typeface="Tahoma"/>
            </a:endParaRPr>
          </a:p>
        </p:txBody>
      </p:sp>
      <p:sp>
        <p:nvSpPr>
          <p:cNvPr id="105" name=""/>
          <p:cNvSpPr txBox="1"/>
          <p:nvPr/>
        </p:nvSpPr>
        <p:spPr>
          <a:xfrm>
            <a:off x="151920" y="1295280"/>
            <a:ext cx="8991720" cy="5181840"/>
          </a:xfrm>
          <a:prstGeom prst="rect">
            <a:avLst/>
          </a:prstGeom>
          <a:noFill/>
          <a:ln w="0">
            <a:noFill/>
          </a:ln>
        </p:spPr>
        <p:txBody>
          <a:bodyPr anchor="t">
            <a:normAutofit/>
          </a:bodyPr>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ea typeface="Tahoma"/>
              </a:rPr>
              <a:t>The primitive types int, double, boolean all use value semantics. </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ea typeface="Tahoma"/>
              </a:rPr>
              <a:t>Example:</a:t>
            </a:r>
            <a:endParaRPr b="0" lang="en-US" sz="22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public static void triple(</a:t>
            </a:r>
            <a:r>
              <a:rPr b="1" lang="en-US" sz="2000" spc="-1" strike="noStrike">
                <a:solidFill>
                  <a:srgbClr val="003399"/>
                </a:solidFill>
                <a:latin typeface="Courier New"/>
                <a:ea typeface="Courier New"/>
              </a:rPr>
              <a:t>int number</a:t>
            </a:r>
            <a:r>
              <a:rPr b="0" lang="en-US" sz="2000" spc="-1" strike="noStrike">
                <a:solidFill>
                  <a:srgbClr val="000000"/>
                </a:solidFill>
                <a:latin typeface="Courier New"/>
                <a:ea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number = number * 3;</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public static void main(String[] args)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80"/>
                </a:solidFill>
                <a:latin typeface="Courier New"/>
                <a:ea typeface="Courier New"/>
              </a:rPr>
              <a:t>	</a:t>
            </a:r>
            <a:r>
              <a:rPr b="1" lang="en-US" sz="2000" spc="-1" strike="noStrike">
                <a:solidFill>
                  <a:srgbClr val="00808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int x = 2;</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1" lang="en-US" sz="2000" spc="-1" strike="noStrike">
                <a:solidFill>
                  <a:srgbClr val="000000"/>
                </a:solidFill>
                <a:latin typeface="Courier New"/>
                <a:ea typeface="Courier New"/>
              </a:rPr>
              <a:t>triple(x)</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System.out.println(x); </a:t>
            </a:r>
            <a:r>
              <a:rPr b="0" lang="en-US" sz="2000" spc="-1" strike="noStrike">
                <a:solidFill>
                  <a:srgbClr val="008000"/>
                </a:solidFill>
                <a:latin typeface="Courier New"/>
                <a:ea typeface="Courier New"/>
              </a:rPr>
              <a:t>// x is unchanged!</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9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Value Semantics</a:t>
            </a:r>
            <a:endParaRPr b="1" lang="en-US" sz="4400" spc="-1" strike="noStrike">
              <a:solidFill>
                <a:srgbClr val="ffffff"/>
              </a:solidFill>
              <a:latin typeface="Tahoma"/>
            </a:endParaRPr>
          </a:p>
        </p:txBody>
      </p:sp>
      <p:sp>
        <p:nvSpPr>
          <p:cNvPr id="107" name=""/>
          <p:cNvSpPr txBox="1"/>
          <p:nvPr/>
        </p:nvSpPr>
        <p:spPr>
          <a:xfrm>
            <a:off x="151920" y="1295280"/>
            <a:ext cx="8991720" cy="5181840"/>
          </a:xfrm>
          <a:prstGeom prst="rect">
            <a:avLst/>
          </a:prstGeom>
          <a:noFill/>
          <a:ln w="0">
            <a:noFill/>
          </a:ln>
        </p:spPr>
        <p:txBody>
          <a:bodyPr anchor="t">
            <a:normAutofit/>
          </a:bodyPr>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String uses value semantics like primitive types. It's the only </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object class that uses value sematics.</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a:t>
            </a:r>
            <a:endParaRPr b="0" lang="en-US" sz="22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public static void repeat(String</a:t>
            </a:r>
            <a:r>
              <a:rPr b="1" lang="en-US" sz="2000" spc="-1" strike="noStrike">
                <a:solidFill>
                  <a:srgbClr val="003399"/>
                </a:solidFill>
                <a:latin typeface="Courier New"/>
              </a:rPr>
              <a:t> str</a:t>
            </a:r>
            <a:r>
              <a:rPr b="0" lang="en-US" sz="2000" spc="-1" strike="noStrike">
                <a:solidFill>
                  <a:srgbClr val="000000"/>
                </a:solidFill>
                <a:latin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str = str + str;</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80"/>
                </a:solidFill>
                <a:latin typeface="Courier New"/>
              </a:rPr>
              <a:t>	</a:t>
            </a:r>
            <a:r>
              <a:rPr b="1" lang="en-US" sz="2000" spc="-1" strike="noStrike">
                <a:solidFill>
                  <a:srgbClr val="00808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String str = “hi”;</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1" lang="en-US" sz="2000" spc="-1" strike="noStrike">
                <a:solidFill>
                  <a:srgbClr val="000000"/>
                </a:solidFill>
                <a:latin typeface="Courier New"/>
              </a:rPr>
              <a:t>repeat(str)</a:t>
            </a:r>
            <a:r>
              <a:rPr b="0" lang="en-US" sz="2000" spc="-1" strike="noStrike">
                <a:solidFill>
                  <a:srgbClr val="000000"/>
                </a:solidFill>
                <a:latin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System.out.println(str); </a:t>
            </a:r>
            <a:r>
              <a:rPr b="0" lang="en-US" sz="2000" spc="-1" strike="noStrike">
                <a:solidFill>
                  <a:srgbClr val="008000"/>
                </a:solidFill>
                <a:latin typeface="Courier New"/>
              </a:rPr>
              <a:t>// "hi"</a:t>
            </a:r>
            <a:r>
              <a:rPr b="0" lang="en-US" sz="2000" spc="-1" strike="noStrike">
                <a:solidFill>
                  <a:srgbClr val="000000"/>
                </a:solidFill>
                <a:latin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9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Final Static fields</a:t>
            </a:r>
            <a:endParaRPr b="1" lang="en-US" sz="4400" spc="-1" strike="noStrike">
              <a:solidFill>
                <a:srgbClr val="ffffff"/>
              </a:solidFill>
              <a:latin typeface="Tahoma"/>
            </a:endParaRPr>
          </a:p>
        </p:txBody>
      </p:sp>
      <p:sp>
        <p:nvSpPr>
          <p:cNvPr id="20"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public static final </a:t>
            </a:r>
            <a:r>
              <a:rPr b="1" lang="en-US" sz="2200" spc="-1" strike="noStrike">
                <a:solidFill>
                  <a:srgbClr val="000000"/>
                </a:solidFill>
                <a:latin typeface="Tahoma"/>
              </a:rPr>
              <a:t>type</a:t>
            </a:r>
            <a:r>
              <a:rPr b="0" lang="en-US" sz="2200" spc="-1" strike="noStrike">
                <a:solidFill>
                  <a:srgbClr val="000000"/>
                </a:solidFill>
                <a:latin typeface="Courier New"/>
              </a:rPr>
              <a:t> </a:t>
            </a:r>
            <a:r>
              <a:rPr b="1" lang="en-US" sz="2200" spc="-1" strike="noStrike">
                <a:solidFill>
                  <a:srgbClr val="000000"/>
                </a:solidFill>
                <a:latin typeface="Tahoma"/>
              </a:rPr>
              <a:t>name</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r>
              <a:rPr b="0" lang="en-US" sz="2200" spc="-1" strike="noStrike">
                <a:solidFill>
                  <a:srgbClr val="000000"/>
                </a:solidFill>
                <a:latin typeface="Tahoma"/>
              </a:rPr>
              <a:t>or,</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public static final </a:t>
            </a:r>
            <a:r>
              <a:rPr b="1" lang="en-US" sz="2200" spc="-1" strike="noStrike">
                <a:solidFill>
                  <a:srgbClr val="000000"/>
                </a:solidFill>
                <a:latin typeface="Tahoma"/>
              </a:rPr>
              <a:t>type</a:t>
            </a:r>
            <a:r>
              <a:rPr b="0" lang="en-US" sz="2200" spc="-1" strike="noStrike">
                <a:solidFill>
                  <a:srgbClr val="000000"/>
                </a:solidFill>
                <a:latin typeface="Courier New"/>
              </a:rPr>
              <a:t> </a:t>
            </a:r>
            <a:r>
              <a:rPr b="1" lang="en-US" sz="2200" spc="-1" strike="noStrike">
                <a:solidFill>
                  <a:srgbClr val="000000"/>
                </a:solidFill>
                <a:latin typeface="Tahoma"/>
              </a:rPr>
              <a:t>name</a:t>
            </a:r>
            <a:r>
              <a:rPr b="0" lang="en-US" sz="2200" spc="-1" strike="noStrike">
                <a:solidFill>
                  <a:srgbClr val="000000"/>
                </a:solidFill>
                <a:latin typeface="Courier New"/>
              </a:rPr>
              <a:t> = </a:t>
            </a:r>
            <a:r>
              <a:rPr b="1" lang="en-US" sz="2200" spc="-1" strike="noStrike">
                <a:solidFill>
                  <a:srgbClr val="000000"/>
                </a:solidFill>
                <a:latin typeface="Tahoma"/>
              </a:rPr>
              <a:t>value</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public static final int NUMOFMONTHS = 12;</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Final static variable</a:t>
            </a:r>
            <a:r>
              <a:rPr b="0" lang="en-US" sz="2400" spc="-1" strike="noStrike">
                <a:solidFill>
                  <a:srgbClr val="000000"/>
                </a:solidFill>
                <a:latin typeface="Tahoma"/>
              </a:rPr>
              <a:t>:</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class constant whose value cannot be changed. Usually public.</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ALL CAPS by convention. </a:t>
            </a:r>
            <a:endParaRPr b="0" lang="en-US" sz="2200" spc="-1" strike="noStrike">
              <a:solidFill>
                <a:srgbClr val="000000"/>
              </a:solidFill>
              <a:latin typeface="Tahoma"/>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 Semantics</a:t>
            </a:r>
            <a:endParaRPr b="1" lang="en-US" sz="4400" spc="-1" strike="noStrike">
              <a:solidFill>
                <a:srgbClr val="ffffff"/>
              </a:solidFill>
              <a:latin typeface="Tahoma"/>
            </a:endParaRPr>
          </a:p>
        </p:txBody>
      </p:sp>
      <p:sp>
        <p:nvSpPr>
          <p:cNvPr id="109" name=""/>
          <p:cNvSpPr txBox="1"/>
          <p:nvPr/>
        </p:nvSpPr>
        <p:spPr>
          <a:xfrm>
            <a:off x="151920" y="1295280"/>
            <a:ext cx="8991720" cy="5181840"/>
          </a:xfrm>
          <a:prstGeom prst="rect">
            <a:avLst/>
          </a:prstGeom>
          <a:noFill/>
          <a:ln w="0">
            <a:noFill/>
          </a:ln>
        </p:spPr>
        <p:txBody>
          <a:bodyPr anchor="t">
            <a:normAutofit/>
          </a:bodyPr>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ea typeface="Tahoma"/>
              </a:rPr>
              <a:t>In the example below, a and b both reference the same object. They</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ea typeface="Tahoma"/>
              </a:rPr>
              <a:t>are aliases. Modifying one will modify the other. </a:t>
            </a: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72880" indent="-272880">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ea typeface="Tahoma"/>
              </a:rPr>
              <a:t>Example:</a:t>
            </a:r>
            <a:endParaRPr b="0" lang="en-US" sz="22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public static void moveRight(</a:t>
            </a:r>
            <a:r>
              <a:rPr b="1" lang="en-US" sz="2000" spc="-1" strike="noStrike">
                <a:solidFill>
                  <a:srgbClr val="003399"/>
                </a:solidFill>
                <a:latin typeface="Courier New"/>
                <a:ea typeface="Courier New"/>
              </a:rPr>
              <a:t>Sprite b</a:t>
            </a:r>
            <a:r>
              <a:rPr b="0" lang="en-US" sz="2000" spc="-1" strike="noStrike">
                <a:solidFill>
                  <a:srgbClr val="000000"/>
                </a:solidFill>
                <a:latin typeface="Courier New"/>
                <a:ea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b.center_x += 5.0;</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public static void main(String[] args)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80"/>
                </a:solidFill>
                <a:latin typeface="Courier New"/>
                <a:ea typeface="Courier New"/>
              </a:rPr>
              <a:t>	</a:t>
            </a:r>
            <a:r>
              <a:rPr b="1" lang="en-US" sz="2000" spc="-1" strike="noStrike">
                <a:solidFill>
                  <a:srgbClr val="00808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Sprite a = new Sprite(100.0, 200.0);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moveRight(a);</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System.out.println(a.center_x);</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   </a:t>
            </a:r>
            <a:r>
              <a:rPr b="0" lang="en-US" sz="2000" spc="-1" strike="noStrike">
                <a:solidFill>
                  <a:srgbClr val="008000"/>
                </a:solidFill>
                <a:latin typeface="Courier New"/>
                <a:ea typeface="Courier New"/>
              </a:rPr>
              <a:t> </a:t>
            </a:r>
            <a:r>
              <a:rPr b="0" lang="en-US" sz="2000" spc="-1" strike="noStrike">
                <a:solidFill>
                  <a:srgbClr val="008000"/>
                </a:solidFill>
                <a:latin typeface="Courier New"/>
                <a:ea typeface="Courier New"/>
              </a:rPr>
              <a:t>// 105.0</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lnSpc>
                <a:spcPct val="9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Summary of Java classes</a:t>
            </a:r>
            <a:endParaRPr b="1" lang="en-US" sz="4400" spc="-1" strike="noStrike">
              <a:solidFill>
                <a:srgbClr val="ffffff"/>
              </a:solidFill>
              <a:latin typeface="Tahoma"/>
            </a:endParaRPr>
          </a:p>
        </p:txBody>
      </p:sp>
      <p:sp>
        <p:nvSpPr>
          <p:cNvPr id="11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2880"/>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 class is used for any of the following in a large program:</a:t>
            </a:r>
            <a:endParaRPr b="0" lang="en-US" sz="2400" spc="-1" strike="noStrike">
              <a:solidFill>
                <a:srgbClr val="000000"/>
              </a:solidFill>
              <a:latin typeface="Tahoma"/>
            </a:endParaRPr>
          </a:p>
          <a:p>
            <a:pPr lvl="1" marL="625320" indent="-279360">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a:t>
            </a:r>
            <a:r>
              <a:rPr b="0" i="1" lang="en-US" sz="2200" spc="-1" strike="noStrike">
                <a:solidFill>
                  <a:srgbClr val="000000"/>
                </a:solidFill>
                <a:latin typeface="Tahoma"/>
              </a:rPr>
              <a:t>program</a:t>
            </a:r>
            <a:r>
              <a:rPr b="0" lang="en-US" sz="2200" spc="-1" strike="noStrike">
                <a:solidFill>
                  <a:srgbClr val="000000"/>
                </a:solidFill>
                <a:latin typeface="Tahoma"/>
              </a:rPr>
              <a:t> : Has a main and perhaps other static methods.</a:t>
            </a:r>
            <a:endParaRPr b="0" lang="en-US" sz="22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 </a:t>
            </a:r>
            <a:r>
              <a:rPr b="0" lang="en-US" sz="2000" spc="-1" strike="noStrike">
                <a:solidFill>
                  <a:srgbClr val="000000"/>
                </a:solidFill>
                <a:latin typeface="Courier New"/>
              </a:rPr>
              <a:t>GuessingGame</a:t>
            </a:r>
            <a:r>
              <a:rPr b="0" lang="en-US" sz="2000" spc="-1" strike="noStrike">
                <a:solidFill>
                  <a:srgbClr val="000000"/>
                </a:solidFill>
                <a:latin typeface="Tahoma"/>
              </a:rPr>
              <a:t>, </a:t>
            </a:r>
            <a:r>
              <a:rPr b="0" lang="en-US" sz="2000" spc="-1" strike="noStrike">
                <a:solidFill>
                  <a:srgbClr val="000000"/>
                </a:solidFill>
                <a:latin typeface="Courier New"/>
              </a:rPr>
              <a:t>Birthday</a:t>
            </a:r>
            <a:r>
              <a:rPr b="0" lang="en-US" sz="2000" spc="-1" strike="noStrike">
                <a:solidFill>
                  <a:srgbClr val="000000"/>
                </a:solidFill>
                <a:latin typeface="Tahoma"/>
              </a:rPr>
              <a:t>, </a:t>
            </a:r>
            <a:r>
              <a:rPr b="0" lang="en-US" sz="2000" spc="-1" strike="noStrike">
                <a:solidFill>
                  <a:srgbClr val="000000"/>
                </a:solidFill>
                <a:latin typeface="Courier New"/>
              </a:rPr>
              <a:t>MadLibs</a:t>
            </a:r>
            <a:r>
              <a:rPr b="0" lang="en-US" sz="2000" spc="-1" strike="noStrike">
                <a:solidFill>
                  <a:srgbClr val="000000"/>
                </a:solidFill>
                <a:latin typeface="Tahoma"/>
              </a:rPr>
              <a:t>, </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does not usually declare any static fields (except </a:t>
            </a:r>
            <a:r>
              <a:rPr b="0" lang="en-US" sz="2000" spc="-1" strike="noStrike">
                <a:solidFill>
                  <a:srgbClr val="000000"/>
                </a:solidFill>
                <a:latin typeface="Courier New"/>
              </a:rPr>
              <a:t>final</a:t>
            </a:r>
            <a:r>
              <a:rPr b="0" lang="en-US" sz="2000" spc="-1" strike="noStrike">
                <a:solidFill>
                  <a:srgbClr val="000000"/>
                </a:solidFill>
                <a:latin typeface="Tahoma"/>
              </a:rPr>
              <a:t>)</a:t>
            </a:r>
            <a:endParaRPr b="0" lang="en-US" sz="2000" spc="-1" strike="noStrike">
              <a:solidFill>
                <a:srgbClr val="000000"/>
              </a:solidFill>
              <a:latin typeface="Tahoma"/>
            </a:endParaRPr>
          </a:p>
          <a:p>
            <a:pPr lvl="2" marL="914400" indent="0">
              <a:spcBef>
                <a:spcPts val="499"/>
              </a:spcBef>
              <a:buNone/>
              <a:tabLst>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 </a:t>
            </a:r>
            <a:r>
              <a:rPr b="0" i="1" lang="en-US" sz="2200" spc="-1" strike="noStrike">
                <a:solidFill>
                  <a:srgbClr val="000000"/>
                </a:solidFill>
                <a:latin typeface="Tahoma"/>
              </a:rPr>
              <a:t>object class</a:t>
            </a:r>
            <a:r>
              <a:rPr b="0" lang="en-US" sz="2200" spc="-1" strike="noStrike">
                <a:solidFill>
                  <a:srgbClr val="000000"/>
                </a:solidFill>
                <a:latin typeface="Tahoma"/>
              </a:rPr>
              <a:t> : Defines a new type of objects.</a:t>
            </a:r>
            <a:endParaRPr b="0" lang="en-US" sz="22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 </a:t>
            </a:r>
            <a:r>
              <a:rPr b="0" lang="en-US" sz="2000" spc="-1" strike="noStrike">
                <a:solidFill>
                  <a:srgbClr val="000000"/>
                </a:solidFill>
                <a:latin typeface="Courier New"/>
              </a:rPr>
              <a:t>Point</a:t>
            </a:r>
            <a:r>
              <a:rPr b="0" lang="en-US" sz="2000" spc="-1" strike="noStrike">
                <a:solidFill>
                  <a:srgbClr val="000000"/>
                </a:solidFill>
                <a:latin typeface="Tahoma"/>
              </a:rPr>
              <a:t>, </a:t>
            </a:r>
            <a:r>
              <a:rPr b="0" lang="en-US" sz="2000" spc="-1" strike="noStrike">
                <a:solidFill>
                  <a:srgbClr val="000000"/>
                </a:solidFill>
                <a:latin typeface="Courier New"/>
              </a:rPr>
              <a:t>BankAccount</a:t>
            </a:r>
            <a:r>
              <a:rPr b="0" lang="en-US" sz="2000" spc="-1" strike="noStrike">
                <a:solidFill>
                  <a:srgbClr val="000000"/>
                </a:solidFill>
                <a:latin typeface="Tahoma"/>
              </a:rPr>
              <a:t>, </a:t>
            </a:r>
            <a:r>
              <a:rPr b="0" lang="en-US" sz="2000" spc="-1" strike="noStrike">
                <a:solidFill>
                  <a:srgbClr val="000000"/>
                </a:solidFill>
                <a:latin typeface="Courier New"/>
              </a:rPr>
              <a:t>Date</a:t>
            </a:r>
            <a:r>
              <a:rPr b="0" lang="en-US" sz="2000" spc="-1" strike="noStrike">
                <a:solidFill>
                  <a:srgbClr val="000000"/>
                </a:solidFill>
                <a:latin typeface="Tahoma"/>
              </a:rPr>
              <a:t>, </a:t>
            </a:r>
            <a:r>
              <a:rPr b="0" lang="en-US" sz="2000" spc="-1" strike="noStrike">
                <a:solidFill>
                  <a:srgbClr val="000000"/>
                </a:solidFill>
                <a:latin typeface="Courier New"/>
              </a:rPr>
              <a:t>Car</a:t>
            </a:r>
            <a:r>
              <a:rPr b="0" lang="en-US" sz="2000" spc="-1" strike="noStrike">
                <a:solidFill>
                  <a:srgbClr val="000000"/>
                </a:solidFill>
                <a:latin typeface="Tahoma"/>
              </a:rPr>
              <a:t>, </a:t>
            </a:r>
            <a:r>
              <a:rPr b="0" lang="en-US" sz="2000" spc="-1" strike="noStrike">
                <a:solidFill>
                  <a:srgbClr val="000000"/>
                </a:solidFill>
                <a:latin typeface="Courier New"/>
              </a:rPr>
              <a:t>TetrisPiece</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declares object fields, constructor(s), and methods</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might declare static fields or methods, but these are less of a focus</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should be encapsulated (all fields and static fields </a:t>
            </a:r>
            <a:r>
              <a:rPr b="0" lang="en-US" sz="2000" spc="-1" strike="noStrike">
                <a:solidFill>
                  <a:srgbClr val="000000"/>
                </a:solidFill>
                <a:latin typeface="Courier New"/>
              </a:rPr>
              <a:t>private</a:t>
            </a:r>
            <a:r>
              <a:rPr b="0" lang="en-US" sz="2000" spc="-1" strike="noStrike">
                <a:solidFill>
                  <a:srgbClr val="000000"/>
                </a:solidFill>
                <a:latin typeface="Tahoma"/>
              </a:rPr>
              <a:t>)</a:t>
            </a:r>
            <a:endParaRPr b="0" lang="en-US" sz="2000" spc="-1" strike="noStrike">
              <a:solidFill>
                <a:srgbClr val="000000"/>
              </a:solidFill>
              <a:latin typeface="Tahoma"/>
            </a:endParaRPr>
          </a:p>
          <a:p>
            <a:pPr lvl="2" marL="914400" indent="0">
              <a:spcBef>
                <a:spcPts val="499"/>
              </a:spcBef>
              <a:buNone/>
              <a:tabLst>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a:t>
            </a:r>
            <a:r>
              <a:rPr b="0" i="1" lang="en-US" sz="2200" spc="-1" strike="noStrike">
                <a:solidFill>
                  <a:srgbClr val="000000"/>
                </a:solidFill>
                <a:latin typeface="Tahoma"/>
              </a:rPr>
              <a:t>module</a:t>
            </a:r>
            <a:r>
              <a:rPr b="0" lang="en-US" sz="2200" spc="-1" strike="noStrike">
                <a:solidFill>
                  <a:srgbClr val="000000"/>
                </a:solidFill>
                <a:latin typeface="Tahoma"/>
              </a:rPr>
              <a:t> : Utility code implemented as static methods.</a:t>
            </a:r>
            <a:endParaRPr b="0" lang="en-US" sz="22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 </a:t>
            </a:r>
            <a:r>
              <a:rPr b="0" lang="en-US" sz="2000" spc="-1" strike="noStrike">
                <a:solidFill>
                  <a:srgbClr val="000000"/>
                </a:solidFill>
                <a:latin typeface="Courier New"/>
              </a:rPr>
              <a:t>Math</a:t>
            </a:r>
            <a:endParaRPr b="0" lang="en-US" sz="2000" spc="-1" strike="noStrike">
              <a:solidFill>
                <a:srgbClr val="000000"/>
              </a:solidFill>
              <a:latin typeface="Tahoma"/>
            </a:endParaRPr>
          </a:p>
          <a:p>
            <a:pPr lvl="2" marL="914400" indent="0">
              <a:lnSpc>
                <a:spcPct val="100000"/>
              </a:lnSpc>
              <a:spcBef>
                <a:spcPts val="499"/>
              </a:spcBef>
              <a:buNone/>
              <a:tabLst>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113" name=""/>
          <p:cNvSpPr txBox="1"/>
          <p:nvPr/>
        </p:nvSpPr>
        <p:spPr>
          <a:xfrm>
            <a:off x="151920" y="1295280"/>
            <a:ext cx="8991720" cy="5181840"/>
          </a:xfrm>
          <a:prstGeom prst="rect">
            <a:avLst/>
          </a:prstGeom>
          <a:noFill/>
          <a:ln w="0">
            <a:noFill/>
          </a:ln>
        </p:spPr>
        <p:txBody>
          <a:bodyPr anchor="t">
            <a:normAutofit fontScale="96628"/>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Create a class called BankAccount(BankAccount.java) below that keeps track of the account holder’s name(public), the account number(private), and the balance(private) in the account. Create a static variable that keep tracks of the number of BankAccount objects. Make sure you use the appropriate data types for these.</a:t>
            </a:r>
            <a:endParaRPr b="0" lang="en-US" sz="24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2 constructors for the class that initialize the instance variables to default values and to given parameters. For the parameters, use the same variable names as your instance variables. Use the </a:t>
            </a:r>
            <a:r>
              <a:rPr b="1" lang="en-US" sz="2400" spc="-1" strike="noStrike">
                <a:solidFill>
                  <a:srgbClr val="000000"/>
                </a:solidFill>
                <a:latin typeface="Tahoma"/>
              </a:rPr>
              <a:t>this</a:t>
            </a:r>
            <a:r>
              <a:rPr b="0" lang="en-US" sz="2400" spc="-1" strike="noStrike">
                <a:solidFill>
                  <a:srgbClr val="000000"/>
                </a:solidFill>
                <a:latin typeface="Tahoma"/>
              </a:rPr>
              <a:t> keyword to distinguish between the instance variables and the parameter variables.</a:t>
            </a:r>
            <a:endParaRPr b="0" lang="en-US" sz="2400" spc="-1" strike="noStrike">
              <a:solidFill>
                <a:srgbClr val="000000"/>
              </a:solidFill>
              <a:latin typeface="Tahoma"/>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115" name=""/>
          <p:cNvSpPr txBox="1"/>
          <p:nvPr/>
        </p:nvSpPr>
        <p:spPr>
          <a:xfrm>
            <a:off x="151920" y="1295280"/>
            <a:ext cx="8991720" cy="5562720"/>
          </a:xfrm>
          <a:prstGeom prst="rect">
            <a:avLst/>
          </a:prstGeom>
          <a:noFill/>
          <a:ln w="0">
            <a:noFill/>
          </a:ln>
        </p:spPr>
        <p:txBody>
          <a:bodyPr anchor="t">
            <a:normAutofit fontScale="87465"/>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a toString() method for the class. Use the </a:t>
            </a:r>
            <a:r>
              <a:rPr b="1" lang="en-US" sz="2400" spc="-1" strike="noStrike">
                <a:solidFill>
                  <a:srgbClr val="000000"/>
                </a:solidFill>
                <a:latin typeface="Tahoma"/>
              </a:rPr>
              <a:t>this</a:t>
            </a:r>
            <a:r>
              <a:rPr b="0" lang="en-US" sz="2400" spc="-1" strike="noStrike">
                <a:solidFill>
                  <a:srgbClr val="000000"/>
                </a:solidFill>
                <a:latin typeface="Tahoma"/>
              </a:rPr>
              <a:t> keyword to return the instance variables. This method should returns the string containing the name and balance of the account.</a:t>
            </a:r>
            <a:endParaRPr b="0" lang="en-US" sz="24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a withdraw(amount) and deposit(amount) for the class. Withdraw should subtract the amount from the balance as long as there is enough money in the account (the balance is larger than the amount). Deposit should add the amount to the balance. Use the </a:t>
            </a:r>
            <a:r>
              <a:rPr b="1" lang="en-US" sz="2400" spc="-1" strike="noStrike">
                <a:solidFill>
                  <a:srgbClr val="000000"/>
                </a:solidFill>
                <a:latin typeface="Tahoma"/>
              </a:rPr>
              <a:t>this</a:t>
            </a:r>
            <a:r>
              <a:rPr b="0" lang="en-US" sz="2400" spc="-1" strike="noStrike">
                <a:solidFill>
                  <a:srgbClr val="000000"/>
                </a:solidFill>
                <a:latin typeface="Tahoma"/>
              </a:rPr>
              <a:t> keyword to refer to the balance.</a:t>
            </a:r>
            <a:endParaRPr b="0" lang="en-US" sz="24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the method that returns the number of BankAccount objects.</a:t>
            </a:r>
            <a:endParaRPr b="0" lang="en-US" sz="24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Test your class below with a main method(in Main.java) that creates a Bank Account object and calls its deposit and withdraw methods and prints out the object to test its toString() method.</a:t>
            </a:r>
            <a:endParaRPr b="0" lang="en-US" sz="2400" spc="-1" strike="noStrike">
              <a:solidFill>
                <a:srgbClr val="000000"/>
              </a:solidFill>
              <a:latin typeface="Tahoma"/>
            </a:endParaRPr>
          </a:p>
        </p:txBody>
      </p:sp>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References</a:t>
            </a:r>
            <a:endParaRPr b="1" lang="en-US" sz="4400" spc="-1" strike="noStrike">
              <a:solidFill>
                <a:srgbClr val="ffffff"/>
              </a:solidFill>
              <a:latin typeface="Tahoma"/>
            </a:endParaRPr>
          </a:p>
        </p:txBody>
      </p:sp>
      <p:sp>
        <p:nvSpPr>
          <p:cNvPr id="117"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more tutorials/lecture notes in Java, Python, game programming, artificial intelligence with neural networks: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u="sng">
                <a:solidFill>
                  <a:srgbClr val="009999"/>
                </a:solidFill>
                <a:uFillTx/>
                <a:latin typeface="Tahoma"/>
                <a:hlinkClick r:id="rId1"/>
              </a:rPr>
              <a:t>https://longbaonguyen.github.io</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118" name="Rectangle 1"/>
          <p:cNvSpPr/>
          <p:nvPr/>
        </p:nvSpPr>
        <p:spPr>
          <a:xfrm>
            <a:off x="228600" y="1447920"/>
            <a:ext cx="8458200" cy="1465560"/>
          </a:xfrm>
          <a:prstGeom prst="rect">
            <a:avLst/>
          </a:prstGeom>
          <a:noFill/>
          <a:ln w="0">
            <a:noFill/>
          </a:ln>
        </p:spPr>
        <p:style>
          <a:lnRef idx="0"/>
          <a:fillRef idx="0"/>
          <a:effectRef idx="0"/>
          <a:fontRef idx="minor"/>
        </p:style>
        <p:txBody>
          <a:bodyPr lIns="90000" rIns="90000" tIns="46800" bIns="46800" anchor="t">
            <a:spAutoFit/>
          </a:bodyPr>
          <a:p>
            <a:pPr marL="343080" indent="-343080">
              <a:buClr>
                <a:srgbClr val="000000"/>
              </a:buClr>
              <a:buFont typeface="Arial"/>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Building Java Programs: A Back to Basics Approach by Stuart Reges and Marty Stepp</a:t>
            </a: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2) Runestone CSAwesome Curriculum: </a:t>
            </a:r>
            <a:r>
              <a:rPr b="0" lang="en-US" sz="1800" spc="-1" strike="noStrike" u="sng">
                <a:solidFill>
                  <a:srgbClr val="009999"/>
                </a:solidFill>
                <a:uFillTx/>
                <a:latin typeface="Arial"/>
                <a:hlinkClick r:id="rId2"/>
              </a:rPr>
              <a:t>https://runestone.academy/runestone/books/published/csawesome/index.html</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Instance Variables</a:t>
            </a:r>
            <a:endParaRPr b="1" lang="en-US" sz="4400" spc="-1" strike="noStrike">
              <a:solidFill>
                <a:srgbClr val="ffffff"/>
              </a:solidFill>
              <a:latin typeface="Tahoma"/>
            </a:endParaRPr>
          </a:p>
        </p:txBody>
      </p:sp>
      <p:sp>
        <p:nvSpPr>
          <p:cNvPr id="2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private </a:t>
            </a:r>
            <a:r>
              <a:rPr b="1" lang="en-US" sz="2200" spc="-1" strike="noStrike">
                <a:solidFill>
                  <a:srgbClr val="000000"/>
                </a:solidFill>
                <a:latin typeface="Tahoma"/>
              </a:rPr>
              <a:t>type</a:t>
            </a:r>
            <a:r>
              <a:rPr b="0" lang="en-US" sz="2200" spc="-1" strike="noStrike">
                <a:solidFill>
                  <a:srgbClr val="000000"/>
                </a:solidFill>
                <a:latin typeface="Courier New"/>
              </a:rPr>
              <a:t> </a:t>
            </a:r>
            <a:r>
              <a:rPr b="1" lang="en-US" sz="2200" spc="-1" strike="noStrike">
                <a:solidFill>
                  <a:srgbClr val="000000"/>
                </a:solidFill>
                <a:latin typeface="Tahoma"/>
              </a:rPr>
              <a:t>name</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r>
              <a:rPr b="0" lang="en-US" sz="2200" spc="-1" strike="noStrike">
                <a:solidFill>
                  <a:srgbClr val="000000"/>
                </a:solidFill>
                <a:latin typeface="Tahoma"/>
              </a:rPr>
              <a:t>or,</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private </a:t>
            </a:r>
            <a:r>
              <a:rPr b="1" lang="en-US" sz="2200" spc="-1" strike="noStrike">
                <a:solidFill>
                  <a:srgbClr val="000000"/>
                </a:solidFill>
                <a:latin typeface="Tahoma"/>
              </a:rPr>
              <a:t>type</a:t>
            </a:r>
            <a:r>
              <a:rPr b="0" lang="en-US" sz="2200" spc="-1" strike="noStrike">
                <a:solidFill>
                  <a:srgbClr val="000000"/>
                </a:solidFill>
                <a:latin typeface="Courier New"/>
              </a:rPr>
              <a:t> </a:t>
            </a:r>
            <a:r>
              <a:rPr b="1" lang="en-US" sz="2200" spc="-1" strike="noStrike">
                <a:solidFill>
                  <a:srgbClr val="000000"/>
                </a:solidFill>
                <a:latin typeface="Tahoma"/>
              </a:rPr>
              <a:t>name</a:t>
            </a:r>
            <a:r>
              <a:rPr b="0" lang="en-US" sz="2200" spc="-1" strike="noStrike">
                <a:solidFill>
                  <a:srgbClr val="000000"/>
                </a:solidFill>
                <a:latin typeface="Courier New"/>
              </a:rPr>
              <a:t> = </a:t>
            </a:r>
            <a:r>
              <a:rPr b="1" lang="en-US" sz="2200" spc="-1" strike="noStrike">
                <a:solidFill>
                  <a:srgbClr val="000000"/>
                </a:solidFill>
                <a:latin typeface="Tahoma"/>
              </a:rPr>
              <a:t>value</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a:t>
            </a:r>
            <a:endParaRPr b="0" lang="en-US" sz="2200" spc="-1" strike="noStrike">
              <a:solidFill>
                <a:srgbClr val="000000"/>
              </a:solidFill>
              <a:latin typeface="Tahoma"/>
            </a:endParaRPr>
          </a:p>
          <a:p>
            <a:pPr lvl="1" marL="625320" indent="-27936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private int id = 243342;</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instance variable</a:t>
            </a:r>
            <a:r>
              <a:rPr b="0" lang="en-US" sz="2400" spc="-1" strike="noStrike">
                <a:solidFill>
                  <a:srgbClr val="000000"/>
                </a:solidFill>
                <a:latin typeface="Tahoma"/>
              </a:rPr>
              <a:t>: Stored in an object instead of the class.</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each object has its own copy of the instance variable. </a:t>
            </a:r>
            <a:endParaRPr b="0" lang="en-US" sz="2200" spc="-1" strike="noStrike">
              <a:solidFill>
                <a:srgbClr val="000000"/>
              </a:solidFill>
              <a:latin typeface="Tahoma"/>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Courier New"/>
              </a:rPr>
              <a:t>BankAccount</a:t>
            </a:r>
            <a:endParaRPr b="1" lang="en-US" sz="4400" spc="-1" strike="noStrike">
              <a:solidFill>
                <a:srgbClr val="ffffff"/>
              </a:solidFill>
              <a:latin typeface="Tahoma"/>
            </a:endParaRPr>
          </a:p>
        </p:txBody>
      </p:sp>
      <p:sp>
        <p:nvSpPr>
          <p:cNvPr id="2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BankAccount {</a:t>
            </a:r>
            <a:endParaRPr b="0" lang="en-US" sz="1800" spc="-1" strike="noStrike">
              <a:solidFill>
                <a:srgbClr val="000000"/>
              </a:solidFill>
              <a:latin typeface="Tahoma"/>
            </a:endParaRPr>
          </a:p>
          <a:p>
            <a:pPr lvl="1" marL="625320" indent="-279360">
              <a:lnSpc>
                <a:spcPct val="60000"/>
              </a:lnSpc>
              <a:spcBef>
                <a:spcPts val="1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7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8080"/>
                </a:solidFill>
                <a:latin typeface="Courier New"/>
              </a:rPr>
              <a:t>    </a:t>
            </a:r>
            <a:r>
              <a:rPr b="1" lang="en-US" sz="1800" spc="-1" strike="noStrike">
                <a:solidFill>
                  <a:srgbClr val="008080"/>
                </a:solidFill>
                <a:latin typeface="Courier New"/>
              </a:rPr>
              <a:t>// static count of how many accounts are created</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8080"/>
                </a:solidFill>
                <a:latin typeface="Courier New"/>
              </a:rPr>
              <a:t>    </a:t>
            </a:r>
            <a:r>
              <a:rPr b="1" lang="en-US" sz="1800" spc="-1" strike="noStrike">
                <a:solidFill>
                  <a:srgbClr val="008080"/>
                </a:solidFill>
                <a:latin typeface="Courier New"/>
              </a:rPr>
              <a:t>// (only one count shared for the whole class)</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r>
              <a:rPr b="1" lang="en-US" sz="1800" spc="-1" strike="noStrike">
                <a:solidFill>
                  <a:srgbClr val="000000"/>
                </a:solidFill>
                <a:latin typeface="Courier New"/>
              </a:rPr>
              <a:t>private static int objectCount = 0;</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8080"/>
                </a:solidFill>
                <a:latin typeface="Courier New"/>
              </a:rPr>
              <a:t>    </a:t>
            </a:r>
            <a:r>
              <a:rPr b="1" lang="en-US" sz="1800" spc="-1" strike="noStrike">
                <a:solidFill>
                  <a:srgbClr val="008080"/>
                </a:solidFill>
                <a:latin typeface="Courier New"/>
              </a:rPr>
              <a:t>// instance variables (replicated for each object)</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String name;</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int id;</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BankAccount(String n) {</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name = n;</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objectCount++;     </a:t>
            </a:r>
            <a:r>
              <a:rPr b="0" lang="en-US" sz="1800" spc="-1" strike="noStrike">
                <a:solidFill>
                  <a:srgbClr val="008080"/>
                </a:solidFill>
                <a:latin typeface="Courier New"/>
              </a:rPr>
              <a:t>// advance the id, and</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id = objectCount;  </a:t>
            </a:r>
            <a:r>
              <a:rPr b="0" lang="en-US" sz="1800" spc="-1" strike="noStrike">
                <a:solidFill>
                  <a:srgbClr val="008080"/>
                </a:solidFill>
                <a:latin typeface="Courier New"/>
              </a:rPr>
              <a:t>// give number to account</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8080"/>
                </a:solidFill>
                <a:latin typeface="Courier New"/>
              </a:rPr>
              <a:t>    </a:t>
            </a:r>
            <a:r>
              <a:rPr b="1" lang="en-US" sz="1800" spc="-1" strike="noStrike">
                <a:solidFill>
                  <a:srgbClr val="008080"/>
                </a:solidFill>
                <a:latin typeface="Courier New"/>
              </a:rPr>
              <a:t>// clients can call this to find out # accounts created</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r>
              <a:rPr b="1" lang="en-US" sz="1800" spc="-1" strike="noStrike">
                <a:solidFill>
                  <a:srgbClr val="000000"/>
                </a:solidFill>
                <a:latin typeface="Courier New"/>
              </a:rPr>
              <a:t>public static int getNumAccounts() {</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r>
              <a:rPr b="1" lang="en-US" sz="1800" spc="-1" strike="noStrike">
                <a:solidFill>
                  <a:srgbClr val="000000"/>
                </a:solidFill>
                <a:latin typeface="Courier New"/>
              </a:rPr>
              <a:t>return objectCount;</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r>
              <a:rPr b="1"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60000"/>
              </a:lnSpc>
              <a:spcBef>
                <a:spcPts val="1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7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60000"/>
              </a:lnSpc>
              <a:spcBef>
                <a:spcPts val="1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7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int getID() {   </a:t>
            </a:r>
            <a:r>
              <a:rPr b="1" lang="en-US" sz="1800" spc="-1" strike="noStrike">
                <a:solidFill>
                  <a:srgbClr val="008080"/>
                </a:solidFill>
                <a:latin typeface="Courier New"/>
              </a:rPr>
              <a:t>// return this account's id</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return id;</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vs Instance Call</a:t>
            </a:r>
            <a:endParaRPr b="1" lang="en-US" sz="4400" spc="-1" strike="noStrike">
              <a:solidFill>
                <a:srgbClr val="ffffff"/>
              </a:solidFill>
              <a:latin typeface="Tahoma"/>
            </a:endParaRPr>
          </a:p>
        </p:txBody>
      </p:sp>
      <p:sp>
        <p:nvSpPr>
          <p:cNvPr id="2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0381"/>
          </a:bodyPr>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 static method is called through the name of the class.</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An instance method is called through the name of an object.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class Main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main(String[] args)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BankAccount a = new BankAccount("Jim Smith");</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a:t>
            </a:r>
            <a:r>
              <a:rPr b="1" lang="en-US" sz="2000" spc="-1" strike="noStrike">
                <a:solidFill>
                  <a:srgbClr val="008000"/>
                </a:solidFill>
                <a:latin typeface="Courier New"/>
              </a:rPr>
              <a:t>//getID is instance</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a:t>
            </a:r>
            <a:r>
              <a:rPr b="1" lang="en-US" sz="2000" spc="-1" strike="noStrike">
                <a:solidFill>
                  <a:srgbClr val="008000"/>
                </a:solidFill>
                <a:latin typeface="Courier New"/>
              </a:rPr>
              <a:t>// uses object name + dot notation to call</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System.out.println(a.getID());</a:t>
            </a:r>
            <a:r>
              <a:rPr b="1"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a:t>
            </a:r>
            <a:r>
              <a:rPr b="1" lang="en-US" sz="2000" spc="-1" strike="noStrike">
                <a:solidFill>
                  <a:srgbClr val="008000"/>
                </a:solidFill>
                <a:latin typeface="Courier New"/>
              </a:rPr>
              <a:t>//getNumAccounts is static</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a:t>
            </a:r>
            <a:r>
              <a:rPr b="1" lang="en-US" sz="2000" spc="-1" strike="noStrike">
                <a:solidFill>
                  <a:srgbClr val="008000"/>
                </a:solidFill>
                <a:latin typeface="Courier New"/>
              </a:rPr>
              <a:t>// uses class name + dot notation to call</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System.out.println(BankAccount.getNumAccounts());</a:t>
            </a:r>
            <a:r>
              <a:rPr b="1"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27" name="TextBox 1"/>
          <p:cNvSpPr/>
          <p:nvPr/>
        </p:nvSpPr>
        <p:spPr>
          <a:xfrm>
            <a:off x="879480" y="1533600"/>
            <a:ext cx="185760" cy="369720"/>
          </a:xfrm>
          <a:prstGeom prst="rect">
            <a:avLst/>
          </a:prstGeom>
          <a:noFill/>
          <a:ln w="0">
            <a:noFill/>
          </a:ln>
        </p:spPr>
        <p:style>
          <a:lnRef idx="0"/>
          <a:fillRef idx="0"/>
          <a:effectRef idx="0"/>
          <a:fontRef idx="minor"/>
        </p:style>
        <p:txBody>
          <a:bodyPr wrap="none" lIns="90000" rIns="90000" tIns="46800" bIns="46800" anchor="t">
            <a:sp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28" name="TextBox 2"/>
          <p:cNvSpPr/>
          <p:nvPr/>
        </p:nvSpPr>
        <p:spPr>
          <a:xfrm>
            <a:off x="378000" y="1509840"/>
            <a:ext cx="183960" cy="368280"/>
          </a:xfrm>
          <a:prstGeom prst="rect">
            <a:avLst/>
          </a:prstGeom>
          <a:noFill/>
          <a:ln w="0">
            <a:noFill/>
          </a:ln>
        </p:spPr>
        <p:style>
          <a:lnRef idx="0"/>
          <a:fillRef idx="0"/>
          <a:effectRef idx="0"/>
          <a:fontRef idx="minor"/>
        </p:style>
        <p:txBody>
          <a:bodyPr wrap="none" lIns="90000" rIns="90000" tIns="46800" bIns="46800" anchor="t">
            <a:sp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29" name="TextBox 3"/>
          <p:cNvSpPr/>
          <p:nvPr/>
        </p:nvSpPr>
        <p:spPr>
          <a:xfrm>
            <a:off x="1584360" y="1798560"/>
            <a:ext cx="183960" cy="368280"/>
          </a:xfrm>
          <a:prstGeom prst="rect">
            <a:avLst/>
          </a:prstGeom>
          <a:noFill/>
          <a:ln w="0">
            <a:noFill/>
          </a:ln>
        </p:spPr>
        <p:style>
          <a:lnRef idx="0"/>
          <a:fillRef idx="0"/>
          <a:effectRef idx="0"/>
          <a:fontRef idx="minor"/>
        </p:style>
        <p:txBody>
          <a:bodyPr wrap="none" lIns="90000" rIns="90000" tIns="46800" bIns="46800" anchor="t">
            <a:sp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30" name="TextBox 4"/>
          <p:cNvSpPr/>
          <p:nvPr/>
        </p:nvSpPr>
        <p:spPr>
          <a:xfrm>
            <a:off x="1093680" y="2427120"/>
            <a:ext cx="184320" cy="368640"/>
          </a:xfrm>
          <a:prstGeom prst="rect">
            <a:avLst/>
          </a:prstGeom>
          <a:noFill/>
          <a:ln w="0">
            <a:noFill/>
          </a:ln>
        </p:spPr>
        <p:style>
          <a:lnRef idx="0"/>
          <a:fillRef idx="0"/>
          <a:effectRef idx="0"/>
          <a:fontRef idx="minor"/>
        </p:style>
        <p:txBody>
          <a:bodyPr wrap="none" lIns="90000" rIns="90000" tIns="46800" bIns="46800" anchor="t">
            <a:sp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lnSpc>
                <a:spcPct val="100000"/>
              </a:lnSpc>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Courier New"/>
              </a:rPr>
              <a:t>Error: Static Access</a:t>
            </a:r>
            <a:endParaRPr b="1" lang="en-US" sz="4400" spc="-1" strike="noStrike">
              <a:solidFill>
                <a:srgbClr val="ffffff"/>
              </a:solidFill>
              <a:latin typeface="Tahoma"/>
            </a:endParaRPr>
          </a:p>
        </p:txBody>
      </p:sp>
      <p:sp>
        <p:nvSpPr>
          <p:cNvPr id="3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BankAccount {</a:t>
            </a:r>
            <a:endParaRPr b="0" lang="en-US" sz="1800" spc="-1" strike="noStrike">
              <a:solidFill>
                <a:srgbClr val="000000"/>
              </a:solidFill>
              <a:latin typeface="Tahoma"/>
            </a:endParaRPr>
          </a:p>
          <a:p>
            <a:pPr lvl="1" marL="625320" indent="-279360">
              <a:lnSpc>
                <a:spcPct val="60000"/>
              </a:lnSpc>
              <a:spcBef>
                <a:spcPts val="1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7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static int objectCount = 0;</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String name;</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private int id;</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BankAccount(String n) {</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name = n;</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r>
              <a:rPr b="0" lang="en-US" sz="1800" spc="-1" strike="noStrike">
                <a:solidFill>
                  <a:srgbClr val="000000"/>
                </a:solidFill>
                <a:latin typeface="Courier New"/>
              </a:rPr>
              <a:t>objectCount++;</a:t>
            </a:r>
            <a:r>
              <a:rPr b="1" lang="en-US" sz="1800" spc="-1" strike="noStrike">
                <a:solidFill>
                  <a:srgbClr val="000000"/>
                </a:solidFill>
                <a:latin typeface="Courier New"/>
              </a:rPr>
              <a:t>     </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Courier New"/>
              </a:rPr>
              <a:t>        </a:t>
            </a:r>
            <a:r>
              <a:rPr b="0" lang="en-US" sz="1800" spc="-1" strike="noStrike">
                <a:solidFill>
                  <a:srgbClr val="000000"/>
                </a:solidFill>
                <a:latin typeface="Courier New"/>
              </a:rPr>
              <a:t>id = objectCount;</a:t>
            </a:r>
            <a:r>
              <a:rPr b="1" lang="en-US" sz="1800" spc="-1" strike="noStrike">
                <a:solidFill>
                  <a:srgbClr val="000000"/>
                </a:solidFill>
                <a:latin typeface="Courier New"/>
              </a:rPr>
              <a:t> </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int getNumAccounts() {</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ff0000"/>
                </a:solidFill>
                <a:latin typeface="Courier New"/>
              </a:rPr>
              <a:t>	</a:t>
            </a:r>
            <a:r>
              <a:rPr b="1" lang="en-US" sz="1800" spc="-1" strike="noStrike">
                <a:solidFill>
                  <a:srgbClr val="ff0000"/>
                </a:solidFill>
                <a:latin typeface="Courier New"/>
              </a:rPr>
              <a:t>	</a:t>
            </a:r>
            <a:r>
              <a:rPr b="1" lang="en-US" sz="1800" spc="-1" strike="noStrike">
                <a:solidFill>
                  <a:srgbClr val="ff0000"/>
                </a:solidFill>
                <a:latin typeface="Courier New"/>
              </a:rPr>
              <a:t>    </a:t>
            </a:r>
            <a:r>
              <a:rPr b="1" lang="en-US" sz="1800" spc="-1" strike="noStrike">
                <a:solidFill>
                  <a:srgbClr val="ff0000"/>
                </a:solidFill>
                <a:latin typeface="Courier New"/>
              </a:rPr>
              <a:t>System.out.println(name);</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return objectCount;</a:t>
            </a:r>
            <a:endParaRPr b="0" lang="en-US" sz="18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60000"/>
              </a:lnSpc>
              <a:spcBef>
                <a:spcPts val="1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7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lvl="1" marL="625320" indent="-279360">
              <a:lnSpc>
                <a:spcPct val="60000"/>
              </a:lnSpc>
              <a:spcBef>
                <a:spcPts val="1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700" spc="-1" strike="noStrike">
              <a:solidFill>
                <a:srgbClr val="000000"/>
              </a:solidFill>
              <a:latin typeface="Tahoma"/>
            </a:endParaRPr>
          </a:p>
          <a:p>
            <a:pPr lvl="1" marL="625320" indent="-279360">
              <a:lnSpc>
                <a:spcPct val="60000"/>
              </a:lnSpc>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p:txBody>
      </p:sp>
      <p:sp>
        <p:nvSpPr>
          <p:cNvPr id="33" name="TextBox 5"/>
          <p:cNvSpPr/>
          <p:nvPr/>
        </p:nvSpPr>
        <p:spPr>
          <a:xfrm>
            <a:off x="6553080" y="2766960"/>
            <a:ext cx="2040120" cy="15562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Error! static method does not have access to any particular object's variables!</a:t>
            </a:r>
            <a:endParaRPr b="0" lang="en-US" sz="16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Arial"/>
            </a:endParaRPr>
          </a:p>
        </p:txBody>
      </p:sp>
      <p:cxnSp>
        <p:nvCxnSpPr>
          <p:cNvPr id="34" name="Straight Arrow Connector 4"/>
          <p:cNvCxnSpPr/>
          <p:nvPr/>
        </p:nvCxnSpPr>
        <p:spPr>
          <a:xfrm flipH="1">
            <a:off x="5714280" y="3733560"/>
            <a:ext cx="762840" cy="686520"/>
          </a:xfrm>
          <a:prstGeom prst="straightConnector1">
            <a:avLst/>
          </a:prstGeom>
          <a:ln w="38160">
            <a:solidFill>
              <a:srgbClr val="000000"/>
            </a:solidFill>
            <a:miter/>
            <a:tailEnd len="med" type="triangle" w="med"/>
          </a:ln>
        </p:spPr>
      </p:cxn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Scope</a:t>
            </a:r>
            <a:endParaRPr b="1" lang="en-US" sz="4400" spc="-1" strike="noStrike">
              <a:solidFill>
                <a:srgbClr val="ffffff"/>
              </a:solidFill>
              <a:latin typeface="Tahoma"/>
            </a:endParaRPr>
          </a:p>
        </p:txBody>
      </p:sp>
      <p:sp>
        <p:nvSpPr>
          <p:cNvPr id="36" name=""/>
          <p:cNvSpPr txBox="1"/>
          <p:nvPr/>
        </p:nvSpPr>
        <p:spPr>
          <a:xfrm>
            <a:off x="151920" y="1295280"/>
            <a:ext cx="8991720" cy="5181840"/>
          </a:xfrm>
          <a:prstGeom prst="rect">
            <a:avLst/>
          </a:prstGeom>
          <a:noFill/>
          <a:ln w="0">
            <a:noFill/>
          </a:ln>
        </p:spPr>
        <p:txBody>
          <a:bodyPr anchor="t">
            <a:normAutofit/>
          </a:bodyPr>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scope</a:t>
            </a:r>
            <a:r>
              <a:rPr b="0" lang="en-US" sz="2400" spc="-1" strike="noStrike">
                <a:solidFill>
                  <a:srgbClr val="000000"/>
                </a:solidFill>
                <a:latin typeface="Tahoma"/>
              </a:rPr>
              <a:t>: The part of a program where a variable exists.</a:t>
            </a:r>
            <a:endParaRPr b="0" lang="en-US" sz="2400" spc="-1" strike="noStrike">
              <a:solidFill>
                <a:srgbClr val="000000"/>
              </a:solidFill>
              <a:latin typeface="Tahoma"/>
            </a:endParaRPr>
          </a:p>
          <a:p>
            <a:pPr lvl="1" marL="639720" indent="-24588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From its declaration to the end of the </a:t>
            </a:r>
            <a:r>
              <a:rPr b="0" lang="en-US" sz="2200" spc="-1" strike="noStrike">
                <a:solidFill>
                  <a:srgbClr val="000000"/>
                </a:solidFill>
                <a:latin typeface="Courier New"/>
              </a:rPr>
              <a:t>{</a:t>
            </a:r>
            <a:r>
              <a:rPr b="0" lang="en-US" sz="2200" spc="-1" strike="noStrike">
                <a:solidFill>
                  <a:srgbClr val="000000"/>
                </a:solidFill>
                <a:latin typeface="Tahoma"/>
              </a:rPr>
              <a:t> </a:t>
            </a:r>
            <a:r>
              <a:rPr b="0" lang="en-US" sz="2200" spc="-1" strike="noStrike">
                <a:solidFill>
                  <a:srgbClr val="000000"/>
                </a:solidFill>
                <a:latin typeface="Courier New"/>
              </a:rPr>
              <a:t>}</a:t>
            </a:r>
            <a:r>
              <a:rPr b="0" lang="en-US" sz="2200" spc="-1" strike="noStrike">
                <a:solidFill>
                  <a:srgbClr val="000000"/>
                </a:solidFill>
                <a:latin typeface="Tahoma"/>
              </a:rPr>
              <a:t> braces</a:t>
            </a:r>
            <a:endParaRPr b="0" lang="en-US" sz="2200" spc="-1" strike="noStrike">
              <a:solidFill>
                <a:srgbClr val="000000"/>
              </a:solidFill>
              <a:latin typeface="Tahoma"/>
            </a:endParaRPr>
          </a:p>
          <a:p>
            <a:pPr lvl="2" marL="914400" indent="-24624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 variable declared in a </a:t>
            </a:r>
            <a:r>
              <a:rPr b="0" lang="en-US" sz="2000" spc="-1" strike="noStrike">
                <a:solidFill>
                  <a:srgbClr val="000000"/>
                </a:solidFill>
                <a:latin typeface="Courier New"/>
              </a:rPr>
              <a:t>for</a:t>
            </a:r>
            <a:r>
              <a:rPr b="0" lang="en-US" sz="2000" spc="-1" strike="noStrike">
                <a:solidFill>
                  <a:srgbClr val="000000"/>
                </a:solidFill>
                <a:latin typeface="Tahoma"/>
              </a:rPr>
              <a:t> loop exists only in that loop.</a:t>
            </a:r>
            <a:endParaRPr b="0" lang="en-US" sz="2000" spc="-1" strike="noStrike">
              <a:solidFill>
                <a:srgbClr val="000000"/>
              </a:solidFill>
              <a:latin typeface="Tahoma"/>
            </a:endParaRPr>
          </a:p>
          <a:p>
            <a:pPr lvl="2" marL="914400" indent="-24624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 variable declared in a method exists only in that method.</a:t>
            </a:r>
            <a:endParaRPr b="0" lang="en-US" sz="2000" spc="-1" strike="noStrike">
              <a:solidFill>
                <a:srgbClr val="000000"/>
              </a:solidFill>
              <a:latin typeface="Tahoma"/>
            </a:endParaRPr>
          </a:p>
          <a:p>
            <a:pPr lvl="2" marL="914400" indent="-24624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2" marL="914400" indent="-24624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39720" indent="-245880">
              <a:lnSpc>
                <a:spcPct val="8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public static void example() {</a:t>
            </a:r>
            <a:endParaRPr b="0" lang="en-US" sz="2200" spc="-1" strike="noStrike">
              <a:solidFill>
                <a:srgbClr val="000000"/>
              </a:solidFill>
              <a:latin typeface="Tahoma"/>
            </a:endParaRPr>
          </a:p>
          <a:p>
            <a:pPr lvl="1" marL="639720" indent="-245880">
              <a:lnSpc>
                <a:spcPct val="8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x = 3;</a:t>
            </a:r>
            <a:endParaRPr b="0" lang="en-US" sz="2200" spc="-1" strike="noStrike">
              <a:solidFill>
                <a:srgbClr val="000000"/>
              </a:solidFill>
              <a:latin typeface="Tahoma"/>
            </a:endParaRPr>
          </a:p>
          <a:p>
            <a:pPr lvl="1" marL="639720" indent="-245880">
              <a:lnSpc>
                <a:spcPct val="8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 (int i = 1; i &lt;= 10; i++) {</a:t>
            </a:r>
            <a:endParaRPr b="0" lang="en-US" sz="2200" spc="-1" strike="noStrike">
              <a:solidFill>
                <a:srgbClr val="000000"/>
              </a:solidFill>
              <a:latin typeface="Tahoma"/>
            </a:endParaRPr>
          </a:p>
          <a:p>
            <a:pPr lvl="1" marL="639720" indent="-245880">
              <a:lnSpc>
                <a:spcPct val="8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System.out.println(x);</a:t>
            </a:r>
            <a:endParaRPr b="0" lang="en-US" sz="2200" spc="-1" strike="noStrike">
              <a:solidFill>
                <a:srgbClr val="000000"/>
              </a:solidFill>
              <a:latin typeface="Tahoma"/>
            </a:endParaRPr>
          </a:p>
          <a:p>
            <a:pPr lvl="1" marL="639720" indent="-245880">
              <a:lnSpc>
                <a:spcPct val="8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39720" indent="-245880">
              <a:lnSpc>
                <a:spcPct val="8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1" lang="en-US" sz="2200" spc="-1" strike="noStrike">
                <a:solidFill>
                  <a:srgbClr val="008080"/>
                </a:solidFill>
                <a:latin typeface="Courier New"/>
              </a:rPr>
              <a:t>// i no longer exists here</a:t>
            </a:r>
            <a:endParaRPr b="0" lang="en-US" sz="2200" spc="-1" strike="noStrike">
              <a:solidFill>
                <a:srgbClr val="000000"/>
              </a:solidFill>
              <a:latin typeface="Tahoma"/>
            </a:endParaRPr>
          </a:p>
          <a:p>
            <a:pPr lvl="1" marL="639720" indent="-245880">
              <a:lnSpc>
                <a:spcPct val="8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1" lang="en-US" sz="2200" spc="-1" strike="noStrike">
                <a:solidFill>
                  <a:srgbClr val="008080"/>
                </a:solidFill>
                <a:latin typeface="Courier New"/>
              </a:rPr>
              <a:t>// x ceases to exist here</a:t>
            </a:r>
            <a:endParaRPr b="0" lang="en-US" sz="2200" spc="-1" strike="noStrike">
              <a:solidFill>
                <a:srgbClr val="000000"/>
              </a:solidFill>
              <a:latin typeface="Tahoma"/>
            </a:endParaRPr>
          </a:p>
        </p:txBody>
      </p:sp>
      <p:sp>
        <p:nvSpPr>
          <p:cNvPr id="37" name="AutoShape 4"/>
          <p:cNvSpPr/>
          <p:nvPr/>
        </p:nvSpPr>
        <p:spPr>
          <a:xfrm>
            <a:off x="6095880" y="4114800"/>
            <a:ext cx="838440" cy="1447920"/>
          </a:xfrm>
          <a:custGeom>
            <a:avLst/>
            <a:gdLst>
              <a:gd name="textAreaLeft" fmla="*/ 0 w 838440"/>
              <a:gd name="textAreaRight" fmla="*/ 302760 w 838440"/>
              <a:gd name="textAreaTop" fmla="*/ 37440 h 1447920"/>
              <a:gd name="textAreaBottom" fmla="*/ 1410480 h 1447920"/>
            </a:gdLst>
            <a:ahLst/>
            <a:rect l="textAreaLeft" t="textAreaTop" r="textAreaRight" b="textAreaBottom"/>
            <a:pathLst>
              <a:path w="21600" h="21600">
                <a:moveTo>
                  <a:pt x="0" y="0"/>
                </a:moveTo>
                <a:cubicBezTo>
                  <a:pt x="5400" y="0"/>
                  <a:pt x="10800" y="900"/>
                  <a:pt x="10800" y="1800"/>
                </a:cubicBezTo>
                <a:lnTo>
                  <a:pt x="10800" y="9000"/>
                </a:lnTo>
                <a:cubicBezTo>
                  <a:pt x="10800" y="9900"/>
                  <a:pt x="16200" y="10800"/>
                  <a:pt x="21600" y="10800"/>
                </a:cubicBezTo>
                <a:cubicBezTo>
                  <a:pt x="16200" y="10800"/>
                  <a:pt x="10800" y="11700"/>
                  <a:pt x="10800" y="12600"/>
                </a:cubicBezTo>
                <a:lnTo>
                  <a:pt x="10800" y="19800"/>
                </a:lnTo>
                <a:cubicBezTo>
                  <a:pt x="10800" y="20700"/>
                  <a:pt x="5400" y="21600"/>
                  <a:pt x="0" y="21600"/>
                </a:cubicBezTo>
              </a:path>
            </a:pathLst>
          </a:custGeom>
          <a:noFill/>
          <a:ln w="9360">
            <a:solidFill>
              <a:srgbClr val="000000"/>
            </a:solidFill>
            <a:miter/>
          </a:ln>
        </p:spPr>
        <p:style>
          <a:lnRef idx="0"/>
          <a:fillRef idx="0"/>
          <a:effectRef idx="0"/>
          <a:fontRef idx="minor"/>
        </p:style>
        <p:txBody>
          <a:bodyPr wrap="none" lIns="90000" rIns="90000" tIns="46800" bIns="4680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r>
              <a:rPr b="0" lang="en-US" sz="2400" spc="-1" strike="noStrike">
                <a:solidFill>
                  <a:srgbClr val="000000"/>
                </a:solidFill>
                <a:latin typeface="Tahoma"/>
              </a:rPr>
              <a:t>x's scope</a:t>
            </a:r>
            <a:endParaRPr b="0" lang="en-US" sz="2400" spc="-1" strike="noStrike">
              <a:solidFill>
                <a:srgbClr val="000000"/>
              </a:solidFill>
              <a:latin typeface="Arial"/>
            </a:endParaRPr>
          </a:p>
        </p:txBody>
      </p:sp>
      <p:pic>
        <p:nvPicPr>
          <p:cNvPr id="38" name="AutoShape 5" descr=""/>
          <p:cNvPicPr/>
          <p:nvPr/>
        </p:nvPicPr>
        <p:blipFill>
          <a:blip r:embed="rId1"/>
          <a:stretch/>
        </p:blipFill>
        <p:spPr>
          <a:xfrm>
            <a:off x="76320" y="3657600"/>
            <a:ext cx="1066680" cy="1523880"/>
          </a:xfrm>
          <a:prstGeom prst="rect">
            <a:avLst/>
          </a:prstGeom>
          <a:ln w="0">
            <a:noFill/>
          </a:ln>
        </p:spPr>
      </p:pic>
    </p:spTree>
  </p:cSld>
  <p:timing>
    <p:tnLst>
      <p:par>
        <p:cTn id="9" dur="indefinite" restart="never" nodeType="tmRoot">
          <p:childTnLst>
            <p:seq>
              <p:cTn id="10" dur="indefinite" nodeType="mainSeq">
                <p:childTnLst>
                  <p:par>
                    <p:cTn id="11" nodeType="clickEffect" fill="hold">
                      <p:stCondLst>
                        <p:cond delay="indefinite"/>
                      </p:stCondLst>
                      <p:childTnLst>
                        <p:par>
                          <p:cTn id="12" nodeType="withEffect" fill="hold">
                            <p:stCondLst>
                              <p:cond delay="0"/>
                            </p:stCondLst>
                            <p:childTnLst>
                              <p:par>
                                <p:cTn id="13" nodeType="clickEffect" fill="hold" presetClass="entr" presetID="2" presetSubtype="2">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1+#ppt_w/2"/>
                                          </p:val>
                                        </p:tav>
                                        <p:tav tm="100000">
                                          <p:val>
                                            <p:strVal val="#ppt_x"/>
                                          </p:val>
                                        </p:tav>
                                      </p:tavLst>
                                    </p:anim>
                                    <p:anim calcmode="lin" valueType="num">
                                      <p:cBhvr additive="base">
                                        <p:cTn id="16"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7" nodeType="clickEffect" fill="hold">
                      <p:stCondLst>
                        <p:cond delay="indefinite"/>
                      </p:stCondLst>
                      <p:childTnLst>
                        <p:par>
                          <p:cTn id="18" nodeType="withEffect" fill="hold">
                            <p:stCondLst>
                              <p:cond delay="0"/>
                            </p:stCondLst>
                            <p:childTnLst>
                              <p:par>
                                <p:cTn id="19" nodeType="clickEffect" fill="hold" presetClass="entr" presetID="2" presetSubtype="2">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1+#ppt_w/2"/>
                                          </p:val>
                                        </p:tav>
                                        <p:tav tm="100000">
                                          <p:val>
                                            <p:strVal val="#ppt_x"/>
                                          </p:val>
                                        </p:tav>
                                      </p:tavLst>
                                    </p:anim>
                                    <p:anim calcmode="lin" valueType="num">
                                      <p:cBhvr additive="base">
                                        <p:cTn id="22"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Scope implications</a:t>
            </a:r>
            <a:endParaRPr b="1" lang="en-US" sz="4400" spc="-1" strike="noStrike">
              <a:solidFill>
                <a:srgbClr val="ffffff"/>
              </a:solidFill>
              <a:latin typeface="Tahoma"/>
            </a:endParaRPr>
          </a:p>
        </p:txBody>
      </p:sp>
      <p:sp>
        <p:nvSpPr>
          <p:cNvPr id="40" name=""/>
          <p:cNvSpPr txBox="1"/>
          <p:nvPr/>
        </p:nvSpPr>
        <p:spPr>
          <a:xfrm>
            <a:off x="151920" y="1295280"/>
            <a:ext cx="8991720" cy="5181840"/>
          </a:xfrm>
          <a:prstGeom prst="rect">
            <a:avLst/>
          </a:prstGeom>
          <a:noFill/>
          <a:ln w="0">
            <a:noFill/>
          </a:ln>
        </p:spPr>
        <p:txBody>
          <a:bodyPr anchor="t">
            <a:normAutofit fontScale="96628" lnSpcReduction="20000"/>
          </a:bodyPr>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Variables without overlapping scope can have same name.</a:t>
            </a:r>
            <a:endParaRPr b="0" lang="en-US" sz="24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for (int i = 1; i &lt;= 100; i++) {</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System.out.print(“A");</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for (</a:t>
            </a:r>
            <a:r>
              <a:rPr b="1" lang="en-US" sz="1800" spc="-1" strike="noStrike">
                <a:solidFill>
                  <a:srgbClr val="003399"/>
                </a:solidFill>
                <a:latin typeface="Courier New"/>
              </a:rPr>
              <a:t>int i = 1</a:t>
            </a:r>
            <a:r>
              <a:rPr b="0" lang="en-US" sz="1800" spc="-1" strike="noStrike">
                <a:solidFill>
                  <a:srgbClr val="000000"/>
                </a:solidFill>
                <a:latin typeface="Courier New"/>
              </a:rPr>
              <a:t>; i &lt;= 100; i++) {   </a:t>
            </a:r>
            <a:r>
              <a:rPr b="1" lang="en-US" sz="1800" spc="-1" strike="noStrike">
                <a:solidFill>
                  <a:srgbClr val="003399"/>
                </a:solidFill>
                <a:latin typeface="Courier New"/>
              </a:rPr>
              <a:t>// OK</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System.out.print(”BB");</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3399"/>
                </a:solidFill>
                <a:latin typeface="Courier New"/>
              </a:rPr>
              <a:t>int i = 5;                  // OK: outside of loop's scope</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 variable can't be declared twice or used out of its scope.</a:t>
            </a:r>
            <a:endParaRPr b="0" lang="en-US" sz="24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for (</a:t>
            </a:r>
            <a:r>
              <a:rPr b="1" lang="en-US" sz="1800" spc="-1" strike="noStrike">
                <a:solidFill>
                  <a:srgbClr val="000000"/>
                </a:solidFill>
                <a:latin typeface="Courier New"/>
              </a:rPr>
              <a:t>int i = 1</a:t>
            </a:r>
            <a:r>
              <a:rPr b="0" lang="en-US" sz="1800" spc="-1" strike="noStrike">
                <a:solidFill>
                  <a:srgbClr val="000000"/>
                </a:solidFill>
                <a:latin typeface="Courier New"/>
              </a:rPr>
              <a:t>; i &lt;= 100 * line; i++) {</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800000"/>
                </a:solidFill>
                <a:latin typeface="Courier New"/>
              </a:rPr>
              <a:t>    </a:t>
            </a:r>
            <a:r>
              <a:rPr b="1" lang="en-US" sz="1800" spc="-1" strike="noStrike">
                <a:solidFill>
                  <a:srgbClr val="800000"/>
                </a:solidFill>
                <a:latin typeface="Courier New"/>
              </a:rPr>
              <a:t>int i = 2;              // ERROR: overlapping scope</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System.out.print("/");</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lvl="1" marL="639720" indent="-24588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800000"/>
                </a:solidFill>
                <a:latin typeface="Courier New"/>
              </a:rPr>
              <a:t>i = 4;                      // ERROR: outside scope</a:t>
            </a:r>
            <a:endParaRPr b="0" lang="en-US" sz="1800" spc="-1" strike="noStrike">
              <a:solidFill>
                <a:srgbClr val="000000"/>
              </a:solidFill>
              <a:latin typeface="Tahoma"/>
            </a:endParaRPr>
          </a:p>
        </p:txBody>
      </p:sp>
    </p:spTree>
  </p:cSld>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4986</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Nguyen</cp:lastModifiedBy>
  <dcterms:modified xsi:type="dcterms:W3CDTF">2022-12-14T16:32:33Z</dcterms:modified>
  <cp:revision>310</cp:revision>
  <dc:subject/>
  <dc:title>CSE 142 Python Slides</dc:title>
</cp:coreProperties>
</file>