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3.xml" ContentType="application/vnd.openxmlformats-officedocument.presentationml.notesSlide+xml"/>
  <Override PartName="/ppt/notesSlides/notesSlide2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82" r:id="rId31"/>
    <p:sldId id="283" r:id="rId32"/>
    <p:sldId id="284" r:id="rId33"/>
    <p:sldId id="285" r:id="rId34"/>
    <p:sldId id="286" r:id="rId35"/>
    <p:sldId id="287" r:id="rId36"/>
    <p:sldId id="288" r:id="rId37"/>
    <p:sldId id="289" r:id="rId38"/>
    <p:sldId id="290" r:id="rId39"/>
    <p:sldId id="291" r:id="rId40"/>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
          <p:cNvSpPr/>
          <p:nvPr/>
        </p:nvSpPr>
        <p:spPr>
          <a:xfrm>
            <a:off x="0" y="0"/>
            <a:ext cx="6858000" cy="9144000"/>
          </a:xfrm>
          <a:prstGeom prst="rect">
            <a:avLst/>
          </a:prstGeom>
          <a:solidFill>
            <a:srgbClr val="ffffff"/>
          </a:solidFill>
          <a:ln w="0">
            <a:noFill/>
          </a:ln>
        </p:spPr>
        <p:txBody>
          <a:bodyPr lIns="90000" rIns="90000" tIns="45000" bIns="45000" anchor="ctr" anchorCtr="1">
            <a:noAutofit/>
          </a:bodyPr>
          <a:p>
            <a:endParaRPr b="0" lang="en-US" sz="1800" spc="-1" strike="noStrike">
              <a:solidFill>
                <a:srgbClr val="000000"/>
              </a:solidFill>
              <a:latin typeface="Arial"/>
            </a:endParaRPr>
          </a:p>
        </p:txBody>
      </p:sp>
      <p:sp>
        <p:nvSpPr>
          <p:cNvPr id="8" name="PlaceHolder 1"/>
          <p:cNvSpPr>
            <a:spLocks noGrp="1"/>
          </p:cNvSpPr>
          <p:nvPr>
            <p:ph type="hdr"/>
          </p:nvPr>
        </p:nvSpPr>
        <p:spPr>
          <a:xfrm>
            <a:off x="-36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9" name="PlaceHolder 2"/>
          <p:cNvSpPr>
            <a:spLocks noGrp="1"/>
          </p:cNvSpPr>
          <p:nvPr>
            <p:ph type="dt" idx="1"/>
          </p:nvPr>
        </p:nvSpPr>
        <p:spPr>
          <a:xfrm>
            <a:off x="388440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10" name="PlaceHolder 3"/>
          <p:cNvSpPr>
            <a:spLocks noGrp="1"/>
          </p:cNvSpPr>
          <p:nvPr>
            <p:ph type="sldImg"/>
          </p:nvPr>
        </p:nvSpPr>
        <p:spPr>
          <a:xfrm>
            <a:off x="1143000" y="685440"/>
            <a:ext cx="4572000" cy="3429000"/>
          </a:xfrm>
          <a:prstGeom prst="rect">
            <a:avLst/>
          </a:prstGeom>
          <a:noFill/>
          <a:ln w="9360">
            <a:solidFill>
              <a:srgbClr val="000000"/>
            </a:solidFill>
            <a:miter/>
          </a:ln>
        </p:spPr>
        <p:txBody>
          <a:bodyPr lIns="90000" rIns="90000" tIns="46800" bIns="46800" anchor="t">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move the slide</a:t>
            </a:r>
            <a:endParaRPr b="1" lang="en-US" sz="4400" spc="-1" strike="noStrike">
              <a:solidFill>
                <a:srgbClr val="ffffff"/>
              </a:solidFill>
              <a:latin typeface="Tahoma"/>
            </a:endParaRPr>
          </a:p>
        </p:txBody>
      </p:sp>
      <p:sp>
        <p:nvSpPr>
          <p:cNvPr id="11" name="PlaceHolder 4"/>
          <p:cNvSpPr>
            <a:spLocks noGrp="1"/>
          </p:cNvSpPr>
          <p:nvPr>
            <p:ph type="body"/>
          </p:nvPr>
        </p:nvSpPr>
        <p:spPr>
          <a:xfrm>
            <a:off x="685800" y="4343400"/>
            <a:ext cx="5486400" cy="4114800"/>
          </a:xfrm>
          <a:prstGeom prst="rect">
            <a:avLst/>
          </a:prstGeom>
          <a:noFill/>
          <a:ln w="0">
            <a:noFill/>
          </a:ln>
        </p:spPr>
        <p:txBody>
          <a:bodyPr lIns="90000" rIns="90000" tIns="46800" bIns="4680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Click to edit the notes format</a:t>
            </a:r>
            <a:endParaRPr b="0" lang="en-US" sz="1200" spc="-1" strike="noStrike">
              <a:solidFill>
                <a:srgbClr val="000000"/>
              </a:solidFill>
              <a:latin typeface="Arial"/>
            </a:endParaRPr>
          </a:p>
        </p:txBody>
      </p:sp>
      <p:sp>
        <p:nvSpPr>
          <p:cNvPr id="12" name="PlaceHolder 5"/>
          <p:cNvSpPr>
            <a:spLocks noGrp="1"/>
          </p:cNvSpPr>
          <p:nvPr>
            <p:ph type="ftr" idx="2"/>
          </p:nvPr>
        </p:nvSpPr>
        <p:spPr>
          <a:xfrm>
            <a:off x="-360" y="8685360"/>
            <a:ext cx="2971800" cy="457200"/>
          </a:xfrm>
          <a:prstGeom prst="rect">
            <a:avLst/>
          </a:prstGeom>
          <a:noFill/>
          <a:ln w="0">
            <a:noFill/>
          </a:ln>
        </p:spPr>
        <p:txBody>
          <a:bodyPr lIns="90000" rIns="90000" tIns="46800" bIns="46800" anchor="b">
            <a:noAutofit/>
          </a:bodyPr>
          <a:p>
            <a:pPr indent="0">
              <a:buNone/>
            </a:pPr>
            <a:endParaRPr b="0" lang="en-US" sz="2400" spc="-1" strike="noStrike">
              <a:solidFill>
                <a:srgbClr val="000000"/>
              </a:solidFill>
              <a:latin typeface="Times New Roman"/>
            </a:endParaRPr>
          </a:p>
        </p:txBody>
      </p:sp>
      <p:sp>
        <p:nvSpPr>
          <p:cNvPr id="13" name="PlaceHolder 6"/>
          <p:cNvSpPr>
            <a:spLocks noGrp="1"/>
          </p:cNvSpPr>
          <p:nvPr>
            <p:ph type="sldNum" idx="3"/>
          </p:nvPr>
        </p:nvSpPr>
        <p:spPr>
          <a:xfrm>
            <a:off x="3884400" y="8685360"/>
            <a:ext cx="2971800" cy="457200"/>
          </a:xfrm>
          <a:prstGeom prst="rect">
            <a:avLst/>
          </a:prstGeom>
          <a:noFill/>
          <a:ln w="0">
            <a:noFill/>
          </a:ln>
        </p:spPr>
        <p:txBody>
          <a:bodyPr lIns="90000" rIns="90000" tIns="46800" bIns="46800" anchor="b">
            <a:noAutofit/>
          </a:bodyPr>
          <a:lstStyle>
            <a:lvl1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200" spc="-1" strike="noStrike">
                <a:solidFill>
                  <a:srgbClr val="000000"/>
                </a:solidFill>
                <a:latin typeface="Times New Roman"/>
              </a:defRPr>
            </a:lvl1pPr>
          </a:lstStyle>
          <a:p>
            <a: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653B959C-D21B-4425-BFAB-952E932733CB}"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3.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873F9388-98B6-485F-ACDD-4EF29D8DEE35}"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49" name="PlaceHolder 1"/>
          <p:cNvSpPr>
            <a:spLocks noGrp="1"/>
          </p:cNvSpPr>
          <p:nvPr>
            <p:ph type="sldImg"/>
          </p:nvPr>
        </p:nvSpPr>
        <p:spPr>
          <a:xfrm>
            <a:off x="1143000" y="685800"/>
            <a:ext cx="4572000" cy="3429000"/>
          </a:xfrm>
          <a:prstGeom prst="rect">
            <a:avLst/>
          </a:prstGeom>
          <a:ln w="0">
            <a:noFill/>
          </a:ln>
        </p:spPr>
      </p:sp>
      <p:sp>
        <p:nvSpPr>
          <p:cNvPr id="150"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F0AC5832-B226-48E7-ADE5-743E3E17B3B6}"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52" name="PlaceHolder 1"/>
          <p:cNvSpPr>
            <a:spLocks noGrp="1"/>
          </p:cNvSpPr>
          <p:nvPr>
            <p:ph type="sldImg"/>
          </p:nvPr>
        </p:nvSpPr>
        <p:spPr>
          <a:xfrm>
            <a:off x="1143000" y="685800"/>
            <a:ext cx="4572000" cy="3429000"/>
          </a:xfrm>
          <a:prstGeom prst="rect">
            <a:avLst/>
          </a:prstGeom>
          <a:ln w="0">
            <a:noFill/>
          </a:ln>
        </p:spPr>
      </p:sp>
      <p:sp>
        <p:nvSpPr>
          <p:cNvPr id="153" name="PlaceHolder 2"/>
          <p:cNvSpPr>
            <a:spLocks noGrp="1"/>
          </p:cNvSpPr>
          <p:nvPr>
            <p:ph type="body"/>
          </p:nvPr>
        </p:nvSpPr>
        <p:spPr>
          <a:xfrm>
            <a:off x="914400" y="4343400"/>
            <a:ext cx="5029200" cy="4114800"/>
          </a:xfrm>
          <a:prstGeom prst="rect">
            <a:avLst/>
          </a:prstGeom>
          <a:noFill/>
          <a:ln w="0">
            <a:noFill/>
          </a:ln>
        </p:spPr>
        <p:txBody>
          <a:bodyPr lIns="0" rIns="0" tIns="0" bIns="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200" spc="-1" strike="noStrike">
              <a:solidFill>
                <a:srgbClr val="000000"/>
              </a:solidFill>
              <a:latin typeface="Arial"/>
            </a:endParaRPr>
          </a:p>
        </p:txBody>
      </p:sp>
      <p:sp>
        <p:nvSpPr>
          <p:cNvPr id="154" name="Slide Number Placeholder 3"/>
          <p:cNvSpPr/>
          <p:nvPr/>
        </p:nvSpPr>
        <p:spPr>
          <a:xfrm>
            <a:off x="3886200" y="8686800"/>
            <a:ext cx="2971800" cy="457200"/>
          </a:xfrm>
          <a:prstGeom prst="rect">
            <a:avLst/>
          </a:prstGeom>
          <a:noFill/>
          <a:ln w="0">
            <a:noFill/>
          </a:ln>
        </p:spPr>
        <p:style>
          <a:lnRef idx="0"/>
          <a:fillRef idx="0"/>
          <a:effectRef idx="0"/>
          <a:fontRef idx="minor"/>
        </p:style>
        <p:txBody>
          <a:bodyPr lIns="90000" rIns="90000" tIns="46800" bIns="46800" anchor="b">
            <a:noAutofit/>
          </a:bodyPr>
          <a:p>
            <a:pPr algn="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A9F50B97-1105-4D38-BF95-BFB79BD6B371}" type="slidenum">
              <a:rPr b="0" lang="en-US" sz="1200" spc="-1" strike="noStrike">
                <a:solidFill>
                  <a:srgbClr val="000000"/>
                </a:solidFill>
                <a:latin typeface="Times New Roman"/>
              </a:rPr>
              <a:t>&lt;number&gt;</a:t>
            </a:fld>
            <a:endParaRPr b="0" lang="en-US" sz="1200" spc="-1" strike="noStrike">
              <a:solidFill>
                <a:srgbClr val="000000"/>
              </a:solidFill>
              <a:latin typeface="Arial"/>
            </a:endParaRPr>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1">
    <p:spTree>
      <p:nvGrpSpPr>
        <p:cNvPr id="1" name=""/>
        <p:cNvGrpSpPr/>
        <p:nvPr/>
      </p:nvGrpSpPr>
      <p:grpSpPr>
        <a:xfrm>
          <a:off x="0" y="0"/>
          <a:ext cx="0" cy="0"/>
          <a:chOff x="0" y="0"/>
          <a:chExt cx="0" cy="0"/>
        </a:xfrm>
      </p:grpSpPr>
    </p:spTree>
  </p:cSld>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AutoShape 3"/>
          <p:cNvSpPr/>
          <p:nvPr/>
        </p:nvSpPr>
        <p:spPr>
          <a:xfrm>
            <a:off x="0" y="0"/>
            <a:ext cx="9144000" cy="1066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1"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2"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
        <p:nvSpPr>
          <p:cNvPr id="3" name="Slide Number Placeholder 3"/>
          <p:cNvSpPr/>
          <p:nvPr/>
        </p:nvSpPr>
        <p:spPr>
          <a:xfrm>
            <a:off x="8229600" y="6356520"/>
            <a:ext cx="762120" cy="365040"/>
          </a:xfrm>
          <a:prstGeom prst="rect">
            <a:avLst/>
          </a:prstGeom>
          <a:noFill/>
          <a:ln w="0">
            <a:noFill/>
          </a:ln>
        </p:spPr>
        <p:style>
          <a:lnRef idx="0"/>
          <a:fillRef idx="0"/>
          <a:effectRef idx="0"/>
          <a:fontRef idx="minor"/>
        </p:style>
        <p:txBody>
          <a:bodyPr lIns="0" rIns="0" tIns="0" bIns="0" anchor="b">
            <a:noAutofit/>
          </a:bodyPr>
          <a:p>
            <a:pPr indent="0" algn="r">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1251B84C-0184-4AAD-874F-62915E2F598F}" type="slidenum">
              <a:rPr b="0" lang="en-US" sz="1200" spc="-1" strike="noStrike">
                <a:solidFill>
                  <a:srgbClr val="424242"/>
                </a:solidFill>
                <a:latin typeface="Verdana"/>
              </a:rPr>
              <a:t>&lt;number&gt;</a:t>
            </a:fld>
            <a:endParaRPr b="0" lang="en-US" sz="12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 name="AutoShape 3"/>
          <p:cNvSpPr/>
          <p:nvPr/>
        </p:nvSpPr>
        <p:spPr>
          <a:xfrm>
            <a:off x="0" y="0"/>
            <a:ext cx="9144000" cy="1390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5"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6"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1600200"/>
            <a:ext cx="7772400" cy="2286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Tahoma"/>
              </a:rPr>
              <a:t>Unit 3: Class Creation</a:t>
            </a:r>
            <a:br>
              <a:rPr sz="4400"/>
            </a:br>
            <a:r>
              <a:rPr b="1" lang="en-US" sz="3400" spc="-1" strike="noStrike">
                <a:solidFill>
                  <a:srgbClr val="000000"/>
                </a:solidFill>
                <a:latin typeface="Tahoma"/>
              </a:rPr>
              <a:t>Writing Methods </a:t>
            </a:r>
            <a:endParaRPr b="1" lang="en-US" sz="3400" spc="-1" strike="noStrike">
              <a:solidFill>
                <a:srgbClr val="ffffff"/>
              </a:solidFill>
              <a:latin typeface="Tahoma"/>
            </a:endParaRPr>
          </a:p>
        </p:txBody>
      </p:sp>
      <p:sp>
        <p:nvSpPr>
          <p:cNvPr id="15" name="Rectangle 3"/>
          <p:cNvSpPr/>
          <p:nvPr/>
        </p:nvSpPr>
        <p:spPr>
          <a:xfrm>
            <a:off x="1360440" y="4114800"/>
            <a:ext cx="6400800" cy="1752480"/>
          </a:xfrm>
          <a:prstGeom prst="rect">
            <a:avLst/>
          </a:prstGeom>
          <a:noFill/>
          <a:ln w="0">
            <a:noFill/>
          </a:ln>
        </p:spPr>
        <p:style>
          <a:lnRef idx="0"/>
          <a:fillRef idx="0"/>
          <a:effectRef idx="0"/>
          <a:fontRef idx="minor"/>
        </p:style>
        <p:txBody>
          <a:bodyPr lIns="90000" rIns="90000" tIns="46800" bIns="46800" anchor="t">
            <a:normAutofit fontScale="93333" lnSpcReduction="10000"/>
          </a:bodyPr>
          <a:p>
            <a:pPr>
              <a:lnSpc>
                <a:spcPct val="10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Adapted from:</a:t>
            </a:r>
            <a:endParaRPr b="0" lang="en-US" sz="24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 Building Java Programs: A Back to Basics Approach </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by Stuart Reges and Marty Stepp</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 Runestone CSAwesome Curriculum</a:t>
            </a:r>
            <a:endParaRPr b="0" lang="en-US" sz="2000" spc="-1" strike="noStrike">
              <a:solidFill>
                <a:srgbClr val="000000"/>
              </a:solidFill>
              <a:latin typeface="Arial"/>
            </a:endParaRPr>
          </a:p>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16" name="TextBox 4"/>
          <p:cNvSpPr/>
          <p:nvPr/>
        </p:nvSpPr>
        <p:spPr>
          <a:xfrm>
            <a:off x="169560" y="6248520"/>
            <a:ext cx="3356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https://longbaonguyen.github.io</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Methods with Parameters</a:t>
            </a:r>
            <a:endParaRPr b="1" lang="en-US" sz="4400" spc="-1" strike="noStrike">
              <a:solidFill>
                <a:srgbClr val="ffffff"/>
              </a:solidFill>
              <a:latin typeface="Tahoma"/>
            </a:endParaRPr>
          </a:p>
        </p:txBody>
      </p:sp>
      <p:sp>
        <p:nvSpPr>
          <p:cNvPr id="49"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a:bodyPr>
          <a:p>
            <a:pPr indent="0">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Tahoma"/>
              </a:rPr>
              <a:t>When calling a method with parameters, values provided in the parameter list</a:t>
            </a:r>
            <a:endParaRPr b="0" lang="en-US" sz="1900" spc="-1" strike="noStrike">
              <a:solidFill>
                <a:srgbClr val="000000"/>
              </a:solidFill>
              <a:latin typeface="Tahoma"/>
            </a:endParaRPr>
          </a:p>
          <a:p>
            <a:pPr indent="0">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Tahoma"/>
              </a:rPr>
              <a:t>need to correspond to the order and type in the method signature. </a:t>
            </a:r>
            <a:endParaRPr b="0" lang="en-US" sz="19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50" name="TextBox 2"/>
          <p:cNvSpPr/>
          <p:nvPr/>
        </p:nvSpPr>
        <p:spPr>
          <a:xfrm>
            <a:off x="162000" y="2286000"/>
            <a:ext cx="7686720" cy="237996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public class MyProgram{</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public static void main(String[] args){</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MyClass c = new MyClass();</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c.method1(); </a:t>
            </a:r>
            <a:r>
              <a:rPr b="0" lang="en-US" sz="1500" spc="-1" strike="noStrike">
                <a:solidFill>
                  <a:srgbClr val="00b050"/>
                </a:solidFill>
                <a:latin typeface="Courier New"/>
              </a:rPr>
              <a:t>// correct!</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c.method2(); </a:t>
            </a:r>
            <a:r>
              <a:rPr b="0" lang="en-US" sz="1500" spc="-1" strike="noStrike">
                <a:solidFill>
                  <a:srgbClr val="00b050"/>
                </a:solidFill>
                <a:latin typeface="Courier New"/>
              </a:rPr>
              <a:t>// error! Missing actual parameters</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c.method2(3.5, 4.1); </a:t>
            </a:r>
            <a:r>
              <a:rPr b="0" lang="en-US" sz="1500" spc="-1" strike="noStrike">
                <a:solidFill>
                  <a:srgbClr val="00b050"/>
                </a:solidFill>
                <a:latin typeface="Courier New"/>
              </a:rPr>
              <a:t>// error! Wrong types</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c.method2(2, 3.1); </a:t>
            </a:r>
            <a:r>
              <a:rPr b="0" lang="en-US" sz="1500" spc="-1" strike="noStrike">
                <a:solidFill>
                  <a:srgbClr val="00b050"/>
                </a:solidFill>
                <a:latin typeface="Courier New"/>
              </a:rPr>
              <a:t>// correct!</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c.method2(3, 4); </a:t>
            </a:r>
            <a:r>
              <a:rPr b="0" lang="en-US" sz="1500" spc="-1" strike="noStrike">
                <a:solidFill>
                  <a:srgbClr val="00b050"/>
                </a:solidFill>
                <a:latin typeface="Courier New"/>
              </a:rPr>
              <a:t>// correct, 4 is casted to a double 4.0</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a:t>
            </a:r>
            <a:endParaRPr b="0" lang="en-US" sz="15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a:t>
            </a:r>
            <a:endParaRPr b="0" lang="en-US" sz="1500" spc="-1" strike="noStrike">
              <a:solidFill>
                <a:srgbClr val="000000"/>
              </a:solidFill>
              <a:latin typeface="Arial"/>
            </a:endParaRPr>
          </a:p>
        </p:txBody>
      </p:sp>
      <p:sp>
        <p:nvSpPr>
          <p:cNvPr id="51" name="TextBox 5"/>
          <p:cNvSpPr/>
          <p:nvPr/>
        </p:nvSpPr>
        <p:spPr>
          <a:xfrm>
            <a:off x="152280" y="5041800"/>
            <a:ext cx="4343400" cy="187920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public class MyClass{</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  …</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1" lang="en-US" sz="1300" spc="-1" strike="noStrike">
                <a:solidFill>
                  <a:srgbClr val="000000"/>
                </a:solidFill>
                <a:latin typeface="Courier New"/>
              </a:rPr>
              <a:t>  </a:t>
            </a:r>
            <a:r>
              <a:rPr b="1" lang="en-US" sz="1300" spc="-1" strike="noStrike">
                <a:solidFill>
                  <a:srgbClr val="000000"/>
                </a:solidFill>
                <a:latin typeface="Courier New"/>
              </a:rPr>
              <a:t>public void method1(){</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   …</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  </a:t>
            </a:r>
            <a:r>
              <a:rPr b="0" lang="en-US" sz="1300" spc="-1" strike="noStrike">
                <a:solidFill>
                  <a:srgbClr val="000000"/>
                </a:solidFill>
                <a:latin typeface="Courier New"/>
              </a:rPr>
              <a:t>}</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1" lang="en-US" sz="1300" spc="-1" strike="noStrike">
                <a:solidFill>
                  <a:srgbClr val="000000"/>
                </a:solidFill>
                <a:latin typeface="Courier New"/>
              </a:rPr>
              <a:t>  </a:t>
            </a:r>
            <a:r>
              <a:rPr b="1" lang="en-US" sz="1300" spc="-1" strike="noStrike">
                <a:solidFill>
                  <a:srgbClr val="000000"/>
                </a:solidFill>
                <a:latin typeface="Courier New"/>
              </a:rPr>
              <a:t>public void method2(</a:t>
            </a:r>
            <a:r>
              <a:rPr b="1" lang="en-US" sz="1300" spc="-1" strike="noStrike">
                <a:solidFill>
                  <a:srgbClr val="ff0000"/>
                </a:solidFill>
                <a:latin typeface="Courier New"/>
              </a:rPr>
              <a:t>int x, double y</a:t>
            </a:r>
            <a:r>
              <a:rPr b="1" lang="en-US" sz="1300" spc="-1" strike="noStrike">
                <a:solidFill>
                  <a:srgbClr val="000000"/>
                </a:solidFill>
                <a:latin typeface="Courier New"/>
              </a:rPr>
              <a:t>){  </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1" lang="en-US" sz="1300" spc="-1" strike="noStrike">
                <a:solidFill>
                  <a:srgbClr val="000000"/>
                </a:solidFill>
                <a:latin typeface="Courier New"/>
              </a:rPr>
              <a:t>   …</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1" lang="en-US" sz="1300" spc="-1" strike="noStrike">
                <a:solidFill>
                  <a:srgbClr val="000000"/>
                </a:solidFill>
                <a:latin typeface="Courier New"/>
              </a:rPr>
              <a:t>  </a:t>
            </a:r>
            <a:r>
              <a:rPr b="0" lang="en-US" sz="1300" spc="-1" strike="noStrike">
                <a:solidFill>
                  <a:srgbClr val="000000"/>
                </a:solidFill>
                <a:latin typeface="Courier New"/>
              </a:rPr>
              <a:t>}</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a:t>
            </a:r>
            <a:endParaRPr b="0" lang="en-US" sz="1300" spc="-1" strike="noStrike">
              <a:solidFill>
                <a:srgbClr val="000000"/>
              </a:solidFill>
              <a:latin typeface="Arial"/>
            </a:endParaRPr>
          </a:p>
        </p:txBody>
      </p:sp>
      <p:sp>
        <p:nvSpPr>
          <p:cNvPr id="52" name="TextBox 3"/>
          <p:cNvSpPr/>
          <p:nvPr/>
        </p:nvSpPr>
        <p:spPr>
          <a:xfrm>
            <a:off x="87120" y="1992240"/>
            <a:ext cx="184356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MyProgram.java</a:t>
            </a:r>
            <a:endParaRPr b="0" lang="en-US" sz="1800" spc="-1" strike="noStrike">
              <a:solidFill>
                <a:srgbClr val="000000"/>
              </a:solidFill>
              <a:latin typeface="Arial"/>
            </a:endParaRPr>
          </a:p>
        </p:txBody>
      </p:sp>
      <p:sp>
        <p:nvSpPr>
          <p:cNvPr id="53" name="TextBox 7"/>
          <p:cNvSpPr/>
          <p:nvPr/>
        </p:nvSpPr>
        <p:spPr>
          <a:xfrm>
            <a:off x="161640" y="4616280"/>
            <a:ext cx="1538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MyClass.java</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25" dur="indefinite" restart="never" nodeType="tmRoot">
          <p:childTnLst>
            <p:seq>
              <p:cTn id="126" dur="indefinite" nodeType="mainSeq">
                <p:childTnLst>
                  <p:par>
                    <p:cTn id="127" nodeType="clickEffect" fill="hold">
                      <p:stCondLst>
                        <p:cond delay="indefinite"/>
                      </p:stCondLst>
                      <p:childTnLst>
                        <p:par>
                          <p:cTn id="128" nodeType="withEffect" fill="hold">
                            <p:stCondLst>
                              <p:cond delay="0"/>
                            </p:stCondLst>
                            <p:childTnLst>
                              <p:par>
                                <p:cTn id="129" nodeType="clickEffect" fill="hold" presetClass="entr" presetID="1">
                                  <p:stCondLst>
                                    <p:cond delay="0"/>
                                  </p:stCondLst>
                                  <p:childTnLst>
                                    <p:set>
                                      <p:cBhvr>
                                        <p:cTn id="130" dur="1" fill="hold">
                                          <p:stCondLst>
                                            <p:cond delay="0"/>
                                          </p:stCondLst>
                                        </p:cTn>
                                        <p:tgtEl>
                                          <p:spTgt spid="50">
                                            <p:txEl>
                                              <p:pRg st="2" end="2"/>
                                            </p:txEl>
                                          </p:spTgt>
                                        </p:tgtEl>
                                        <p:attrNameLst>
                                          <p:attrName>style.visibility</p:attrName>
                                        </p:attrNameLst>
                                      </p:cBhvr>
                                      <p:to>
                                        <p:strVal val="visible"/>
                                      </p:to>
                                    </p:set>
                                  </p:childTnLst>
                                </p:cTn>
                              </p:par>
                            </p:childTnLst>
                          </p:cTn>
                        </p:par>
                      </p:childTnLst>
                    </p:cTn>
                  </p:par>
                  <p:par>
                    <p:cTn id="131" nodeType="clickEffect" fill="hold">
                      <p:stCondLst>
                        <p:cond delay="indefinite"/>
                      </p:stCondLst>
                      <p:childTnLst>
                        <p:par>
                          <p:cTn id="132" nodeType="withEffect" fill="hold">
                            <p:stCondLst>
                              <p:cond delay="0"/>
                            </p:stCondLst>
                            <p:childTnLst>
                              <p:par>
                                <p:cTn id="133" nodeType="clickEffect" fill="hold" presetClass="entr" presetID="1">
                                  <p:stCondLst>
                                    <p:cond delay="0"/>
                                  </p:stCondLst>
                                  <p:childTnLst>
                                    <p:set>
                                      <p:cBhvr>
                                        <p:cTn id="134" dur="1" fill="hold">
                                          <p:stCondLst>
                                            <p:cond delay="0"/>
                                          </p:stCondLst>
                                        </p:cTn>
                                        <p:tgtEl>
                                          <p:spTgt spid="50">
                                            <p:txEl>
                                              <p:pRg st="3" end="3"/>
                                            </p:txEl>
                                          </p:spTgt>
                                        </p:tgtEl>
                                        <p:attrNameLst>
                                          <p:attrName>style.visibility</p:attrName>
                                        </p:attrNameLst>
                                      </p:cBhvr>
                                      <p:to>
                                        <p:strVal val="visible"/>
                                      </p:to>
                                    </p:set>
                                  </p:childTnLst>
                                </p:cTn>
                              </p:par>
                            </p:childTnLst>
                          </p:cTn>
                        </p:par>
                      </p:childTnLst>
                    </p:cTn>
                  </p:par>
                  <p:par>
                    <p:cTn id="135" nodeType="clickEffect" fill="hold">
                      <p:stCondLst>
                        <p:cond delay="indefinite"/>
                      </p:stCondLst>
                      <p:childTnLst>
                        <p:par>
                          <p:cTn id="136" nodeType="withEffect" fill="hold">
                            <p:stCondLst>
                              <p:cond delay="0"/>
                            </p:stCondLst>
                            <p:childTnLst>
                              <p:par>
                                <p:cTn id="137" nodeType="clickEffect" fill="hold" presetClass="entr" presetID="1">
                                  <p:stCondLst>
                                    <p:cond delay="0"/>
                                  </p:stCondLst>
                                  <p:childTnLst>
                                    <p:set>
                                      <p:cBhvr>
                                        <p:cTn id="138" dur="1" fill="hold">
                                          <p:stCondLst>
                                            <p:cond delay="0"/>
                                          </p:stCondLst>
                                        </p:cTn>
                                        <p:tgtEl>
                                          <p:spTgt spid="50">
                                            <p:txEl>
                                              <p:pRg st="4" end="4"/>
                                            </p:txEl>
                                          </p:spTgt>
                                        </p:tgtEl>
                                        <p:attrNameLst>
                                          <p:attrName>style.visibility</p:attrName>
                                        </p:attrNameLst>
                                      </p:cBhvr>
                                      <p:to>
                                        <p:strVal val="visible"/>
                                      </p:to>
                                    </p:set>
                                  </p:childTnLst>
                                </p:cTn>
                              </p:par>
                            </p:childTnLst>
                          </p:cTn>
                        </p:par>
                      </p:childTnLst>
                    </p:cTn>
                  </p:par>
                  <p:par>
                    <p:cTn id="139" nodeType="clickEffect" fill="hold">
                      <p:stCondLst>
                        <p:cond delay="indefinite"/>
                      </p:stCondLst>
                      <p:childTnLst>
                        <p:par>
                          <p:cTn id="140" nodeType="withEffect" fill="hold">
                            <p:stCondLst>
                              <p:cond delay="0"/>
                            </p:stCondLst>
                            <p:childTnLst>
                              <p:par>
                                <p:cTn id="141" nodeType="clickEffect" fill="hold" presetClass="entr" presetID="1">
                                  <p:stCondLst>
                                    <p:cond delay="0"/>
                                  </p:stCondLst>
                                  <p:childTnLst>
                                    <p:set>
                                      <p:cBhvr>
                                        <p:cTn id="142" dur="1" fill="hold">
                                          <p:stCondLst>
                                            <p:cond delay="0"/>
                                          </p:stCondLst>
                                        </p:cTn>
                                        <p:tgtEl>
                                          <p:spTgt spid="50">
                                            <p:txEl>
                                              <p:pRg st="5" end="5"/>
                                            </p:txEl>
                                          </p:spTgt>
                                        </p:tgtEl>
                                        <p:attrNameLst>
                                          <p:attrName>style.visibility</p:attrName>
                                        </p:attrNameLst>
                                      </p:cBhvr>
                                      <p:to>
                                        <p:strVal val="visible"/>
                                      </p:to>
                                    </p:set>
                                  </p:childTnLst>
                                </p:cTn>
                              </p:par>
                            </p:childTnLst>
                          </p:cTn>
                        </p:par>
                      </p:childTnLst>
                    </p:cTn>
                  </p:par>
                  <p:par>
                    <p:cTn id="143" nodeType="clickEffect" fill="hold">
                      <p:stCondLst>
                        <p:cond delay="indefinite"/>
                      </p:stCondLst>
                      <p:childTnLst>
                        <p:par>
                          <p:cTn id="144" nodeType="withEffect" fill="hold">
                            <p:stCondLst>
                              <p:cond delay="0"/>
                            </p:stCondLst>
                            <p:childTnLst>
                              <p:par>
                                <p:cTn id="145" nodeType="clickEffect" fill="hold" presetClass="entr" presetID="1">
                                  <p:stCondLst>
                                    <p:cond delay="0"/>
                                  </p:stCondLst>
                                  <p:childTnLst>
                                    <p:set>
                                      <p:cBhvr>
                                        <p:cTn id="146" dur="1" fill="hold">
                                          <p:stCondLst>
                                            <p:cond delay="0"/>
                                          </p:stCondLst>
                                        </p:cTn>
                                        <p:tgtEl>
                                          <p:spTgt spid="50">
                                            <p:txEl>
                                              <p:pRg st="6" end="6"/>
                                            </p:txEl>
                                          </p:spTgt>
                                        </p:tgtEl>
                                        <p:attrNameLst>
                                          <p:attrName>style.visibility</p:attrName>
                                        </p:attrNameLst>
                                      </p:cBhvr>
                                      <p:to>
                                        <p:strVal val="visible"/>
                                      </p:to>
                                    </p:set>
                                  </p:childTnLst>
                                </p:cTn>
                              </p:par>
                            </p:childTnLst>
                          </p:cTn>
                        </p:par>
                      </p:childTnLst>
                    </p:cTn>
                  </p:par>
                  <p:par>
                    <p:cTn id="147" nodeType="clickEffect" fill="hold">
                      <p:stCondLst>
                        <p:cond delay="indefinite"/>
                      </p:stCondLst>
                      <p:childTnLst>
                        <p:par>
                          <p:cTn id="148" nodeType="withEffect" fill="hold">
                            <p:stCondLst>
                              <p:cond delay="0"/>
                            </p:stCondLst>
                            <p:childTnLst>
                              <p:par>
                                <p:cTn id="149" nodeType="clickEffect" fill="hold" presetClass="entr" presetID="1">
                                  <p:stCondLst>
                                    <p:cond delay="0"/>
                                  </p:stCondLst>
                                  <p:childTnLst>
                                    <p:set>
                                      <p:cBhvr>
                                        <p:cTn id="150" dur="1" fill="hold">
                                          <p:stCondLst>
                                            <p:cond delay="0"/>
                                          </p:stCondLst>
                                        </p:cTn>
                                        <p:tgtEl>
                                          <p:spTgt spid="50">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Static Vs Non-static Method Calling</a:t>
            </a:r>
            <a:endParaRPr b="1" lang="en-US" sz="3400" spc="-1" strike="noStrike">
              <a:solidFill>
                <a:srgbClr val="ffffff"/>
              </a:solidFill>
              <a:latin typeface="Tahoma"/>
            </a:endParaRPr>
          </a:p>
        </p:txBody>
      </p:sp>
      <p:sp>
        <p:nvSpPr>
          <p:cNvPr id="55" name=""/>
          <p:cNvSpPr txBox="1"/>
          <p:nvPr/>
        </p:nvSpPr>
        <p:spPr>
          <a:xfrm>
            <a:off x="151920" y="1012680"/>
            <a:ext cx="8991720" cy="5997600"/>
          </a:xfrm>
          <a:prstGeom prst="rect">
            <a:avLst/>
          </a:prstGeom>
          <a:noFill/>
          <a:ln w="25560">
            <a:solidFill>
              <a:srgbClr val="000000"/>
            </a:solidFill>
            <a:miter/>
          </a:ln>
        </p:spPr>
        <p:txBody>
          <a:bodyPr anchor="t">
            <a:normAutofit/>
          </a:bodyPr>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MyClass{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main(String[] args){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a:t>
            </a:r>
            <a:r>
              <a:rPr b="0" lang="en-US" sz="1800" spc="-1" strike="noStrike">
                <a:solidFill>
                  <a:srgbClr val="ff0000"/>
                </a:solidFill>
                <a:latin typeface="Courier New"/>
              </a:rPr>
              <a:t>SomeClass.method1()</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SomeClass a = new SomeClass();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a:t>
            </a:r>
            <a:r>
              <a:rPr b="0" lang="en-US" sz="1800" spc="-1" strike="noStrike">
                <a:solidFill>
                  <a:srgbClr val="ff0000"/>
                </a:solidFill>
                <a:latin typeface="Courier New"/>
              </a:rPr>
              <a:t>a.method2()</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a:t>
            </a:r>
            <a:r>
              <a:rPr b="0" lang="en-US" sz="1800" spc="-1" strike="noStrike">
                <a:solidFill>
                  <a:srgbClr val="ff0000"/>
                </a:solidFill>
                <a:latin typeface="Courier New"/>
              </a:rPr>
              <a:t>a.method1()</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a:t>
            </a:r>
            <a:r>
              <a:rPr b="0" lang="en-US" sz="1800" spc="-1" strike="noStrike">
                <a:solidFill>
                  <a:srgbClr val="ff0000"/>
                </a:solidFill>
                <a:latin typeface="Courier New"/>
              </a:rPr>
              <a:t>SomeClass.method2()</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SomeClass{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SomeClass(){…}. </a:t>
            </a:r>
            <a:r>
              <a:rPr b="0" lang="en-US" sz="1800" spc="-1" strike="noStrike">
                <a:solidFill>
                  <a:srgbClr val="00b050"/>
                </a:solidFill>
                <a:latin typeface="Courier New"/>
              </a:rPr>
              <a:t>// constructor</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a:t>
            </a:r>
            <a:r>
              <a:rPr b="0" lang="en-US" sz="1800" spc="-1" strike="noStrike">
                <a:solidFill>
                  <a:srgbClr val="ff0000"/>
                </a:solidFill>
                <a:latin typeface="Courier New"/>
              </a:rPr>
              <a:t>static</a:t>
            </a:r>
            <a:r>
              <a:rPr b="0" lang="en-US" sz="1800" spc="-1" strike="noStrike">
                <a:solidFill>
                  <a:srgbClr val="000000"/>
                </a:solidFill>
                <a:latin typeface="Courier New"/>
              </a:rPr>
              <a:t> int method1() </a:t>
            </a:r>
            <a:r>
              <a:rPr b="0" lang="en-US" sz="1800" spc="-1" strike="noStrike">
                <a:solidFill>
                  <a:srgbClr val="00b050"/>
                </a:solidFill>
                <a:latin typeface="Courier New"/>
              </a:rPr>
              <a:t>// static method</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int method2() </a:t>
            </a:r>
            <a:r>
              <a:rPr b="0" lang="en-US" sz="1800" spc="-1" strike="noStrike">
                <a:solidFill>
                  <a:srgbClr val="00b050"/>
                </a:solidFill>
                <a:latin typeface="Courier New"/>
              </a:rPr>
              <a:t>// non-static or instance method</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p:txBody>
      </p:sp>
      <p:sp>
        <p:nvSpPr>
          <p:cNvPr id="56" name="TextBox 1"/>
          <p:cNvSpPr/>
          <p:nvPr/>
        </p:nvSpPr>
        <p:spPr>
          <a:xfrm>
            <a:off x="161640" y="1046160"/>
            <a:ext cx="1538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MyClass.java</a:t>
            </a:r>
            <a:endParaRPr b="0" lang="en-US" sz="1800" spc="-1" strike="noStrike">
              <a:solidFill>
                <a:srgbClr val="000000"/>
              </a:solidFill>
              <a:latin typeface="Arial"/>
            </a:endParaRPr>
          </a:p>
        </p:txBody>
      </p:sp>
      <p:sp>
        <p:nvSpPr>
          <p:cNvPr id="57" name="TextBox 2"/>
          <p:cNvSpPr/>
          <p:nvPr/>
        </p:nvSpPr>
        <p:spPr>
          <a:xfrm>
            <a:off x="162000" y="4668840"/>
            <a:ext cx="183132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SomeClass.java</a:t>
            </a:r>
            <a:endParaRPr b="0" lang="en-US" sz="1800" spc="-1" strike="noStrike">
              <a:solidFill>
                <a:srgbClr val="000000"/>
              </a:solidFill>
              <a:latin typeface="Arial"/>
            </a:endParaRPr>
          </a:p>
        </p:txBody>
      </p:sp>
      <p:sp>
        <p:nvSpPr>
          <p:cNvPr id="58" name="TextBox 4"/>
          <p:cNvSpPr/>
          <p:nvPr/>
        </p:nvSpPr>
        <p:spPr>
          <a:xfrm>
            <a:off x="6251760" y="1320840"/>
            <a:ext cx="2545920" cy="58140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ff0000"/>
                </a:solidFill>
                <a:latin typeface="Arial"/>
              </a:rPr>
              <a:t>call static method through </a:t>
            </a:r>
            <a:endParaRPr b="0" lang="en-US" sz="16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ff0000"/>
                </a:solidFill>
                <a:latin typeface="Arial"/>
              </a:rPr>
              <a:t>name of class</a:t>
            </a:r>
            <a:endParaRPr b="0" lang="en-US" sz="1600" spc="-1" strike="noStrike">
              <a:solidFill>
                <a:srgbClr val="000000"/>
              </a:solidFill>
              <a:latin typeface="Arial"/>
            </a:endParaRPr>
          </a:p>
        </p:txBody>
      </p:sp>
      <p:sp>
        <p:nvSpPr>
          <p:cNvPr id="59" name="TextBox 8"/>
          <p:cNvSpPr/>
          <p:nvPr/>
        </p:nvSpPr>
        <p:spPr>
          <a:xfrm>
            <a:off x="5995800" y="2438280"/>
            <a:ext cx="2535480" cy="58140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ff0000"/>
                </a:solidFill>
                <a:latin typeface="Arial"/>
              </a:rPr>
              <a:t>call non-static method </a:t>
            </a:r>
            <a:endParaRPr b="0" lang="en-US" sz="16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ff0000"/>
                </a:solidFill>
                <a:latin typeface="Arial"/>
              </a:rPr>
              <a:t>through name of an object</a:t>
            </a:r>
            <a:endParaRPr b="0" lang="en-US" sz="1600" spc="-1" strike="noStrike">
              <a:solidFill>
                <a:srgbClr val="000000"/>
              </a:solidFill>
              <a:latin typeface="Arial"/>
            </a:endParaRPr>
          </a:p>
        </p:txBody>
      </p:sp>
      <p:cxnSp>
        <p:nvCxnSpPr>
          <p:cNvPr id="60" name="Straight Arrow Connector 7"/>
          <p:cNvCxnSpPr/>
          <p:nvPr/>
        </p:nvCxnSpPr>
        <p:spPr>
          <a:xfrm flipH="1">
            <a:off x="7009920" y="1830240"/>
            <a:ext cx="591120" cy="253440"/>
          </a:xfrm>
          <a:prstGeom prst="straightConnector1">
            <a:avLst/>
          </a:prstGeom>
          <a:ln w="25560">
            <a:solidFill>
              <a:srgbClr val="000000"/>
            </a:solidFill>
            <a:miter/>
            <a:tailEnd len="med" type="triangle" w="med"/>
          </a:ln>
        </p:spPr>
      </p:cxnSp>
      <p:cxnSp>
        <p:nvCxnSpPr>
          <p:cNvPr id="61" name="Straight Arrow Connector 13"/>
          <p:cNvCxnSpPr/>
          <p:nvPr/>
        </p:nvCxnSpPr>
        <p:spPr>
          <a:xfrm flipH="1">
            <a:off x="5681520" y="2631600"/>
            <a:ext cx="340200" cy="89640"/>
          </a:xfrm>
          <a:prstGeom prst="straightConnector1">
            <a:avLst/>
          </a:prstGeom>
          <a:ln w="25560">
            <a:solidFill>
              <a:srgbClr val="000000"/>
            </a:solidFill>
            <a:miter/>
            <a:tailEnd len="med" type="triangle" w="med"/>
          </a:ln>
        </p:spPr>
      </p:cxnSp>
      <p:sp>
        <p:nvSpPr>
          <p:cNvPr id="62" name="TextBox 4"/>
          <p:cNvSpPr/>
          <p:nvPr/>
        </p:nvSpPr>
        <p:spPr>
          <a:xfrm>
            <a:off x="4118040" y="4438800"/>
            <a:ext cx="4537080" cy="8251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Note that method1 and method2 both belong to a different class than the driver class where they are being called.</a:t>
            </a:r>
            <a:endParaRPr b="0" lang="en-US" sz="1600" spc="-1" strike="noStrike">
              <a:solidFill>
                <a:srgbClr val="000000"/>
              </a:solidFill>
              <a:latin typeface="Arial"/>
            </a:endParaRPr>
          </a:p>
        </p:txBody>
      </p:sp>
      <p:sp>
        <p:nvSpPr>
          <p:cNvPr id="63" name="TextBox 8"/>
          <p:cNvSpPr/>
          <p:nvPr/>
        </p:nvSpPr>
        <p:spPr>
          <a:xfrm>
            <a:off x="6630840" y="2963880"/>
            <a:ext cx="2570400" cy="58140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ff0000"/>
                </a:solidFill>
                <a:latin typeface="Arial"/>
              </a:rPr>
              <a:t>This works also but not considered "best practice"</a:t>
            </a:r>
            <a:endParaRPr b="0" lang="en-US" sz="1600" spc="-1" strike="noStrike">
              <a:solidFill>
                <a:srgbClr val="000000"/>
              </a:solidFill>
              <a:latin typeface="Arial"/>
            </a:endParaRPr>
          </a:p>
        </p:txBody>
      </p:sp>
      <p:cxnSp>
        <p:nvCxnSpPr>
          <p:cNvPr id="64" name="Straight Arrow Connector 13"/>
          <p:cNvCxnSpPr>
            <a:stCxn id="63" idx="1"/>
          </p:cNvCxnSpPr>
          <p:nvPr/>
        </p:nvCxnSpPr>
        <p:spPr>
          <a:xfrm flipH="1" flipV="1">
            <a:off x="5978160" y="3225240"/>
            <a:ext cx="653040" cy="30600"/>
          </a:xfrm>
          <a:prstGeom prst="straightConnector1">
            <a:avLst/>
          </a:prstGeom>
          <a:ln w="25560">
            <a:solidFill>
              <a:srgbClr val="000000"/>
            </a:solidFill>
            <a:miter/>
            <a:tailEnd len="med" type="triangle" w="med"/>
          </a:ln>
        </p:spPr>
      </p:cxnSp>
      <p:sp>
        <p:nvSpPr>
          <p:cNvPr id="65" name="TextBox 8"/>
          <p:cNvSpPr/>
          <p:nvPr/>
        </p:nvSpPr>
        <p:spPr>
          <a:xfrm>
            <a:off x="6248520" y="3762360"/>
            <a:ext cx="2570040" cy="3376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ff0000"/>
                </a:solidFill>
                <a:latin typeface="Arial"/>
              </a:rPr>
              <a:t>This is an error!</a:t>
            </a:r>
            <a:endParaRPr b="0" lang="en-US" sz="1600" spc="-1" strike="noStrike">
              <a:solidFill>
                <a:srgbClr val="000000"/>
              </a:solidFill>
              <a:latin typeface="Arial"/>
            </a:endParaRPr>
          </a:p>
        </p:txBody>
      </p:sp>
      <p:cxnSp>
        <p:nvCxnSpPr>
          <p:cNvPr id="66" name="Straight Arrow Connector 13"/>
          <p:cNvCxnSpPr>
            <a:stCxn id="65" idx="1"/>
          </p:cNvCxnSpPr>
          <p:nvPr/>
        </p:nvCxnSpPr>
        <p:spPr>
          <a:xfrm flipH="1" flipV="1">
            <a:off x="5680800" y="3733200"/>
            <a:ext cx="567720" cy="199080"/>
          </a:xfrm>
          <a:prstGeom prst="straightConnector1">
            <a:avLst/>
          </a:prstGeom>
          <a:ln w="25560">
            <a:solidFill>
              <a:srgbClr val="000000"/>
            </a:solidFill>
            <a:miter/>
            <a:tailEnd len="med" type="triangle" w="med"/>
          </a:ln>
        </p:spPr>
      </p:cxnSp>
    </p:spTree>
  </p:cSld>
  <mc:AlternateContent>
    <mc:Choice Requires="p14">
      <p:transition spd="slow" p14:dur="2000"/>
    </mc:Choice>
    <mc:Fallback>
      <p:transition spd="slow"/>
    </mc:Fallback>
  </mc:AlternateContent>
  <p:timing>
    <p:tnLst>
      <p:par>
        <p:cTn id="151" dur="indefinite" restart="never" nodeType="tmRoot">
          <p:childTnLst>
            <p:seq>
              <p:cTn id="152" dur="indefinite" nodeType="mainSeq">
                <p:childTnLst>
                  <p:par>
                    <p:cTn id="153" nodeType="clickEffect" fill="hold">
                      <p:stCondLst>
                        <p:cond delay="indefinite"/>
                      </p:stCondLst>
                      <p:childTnLst>
                        <p:par>
                          <p:cTn id="154" nodeType="withEffect" fill="hold">
                            <p:stCondLst>
                              <p:cond delay="0"/>
                            </p:stCondLst>
                            <p:childTnLst>
                              <p:par>
                                <p:cTn id="155" nodeType="clickEffect" fill="hold" presetClass="entr" presetID="1">
                                  <p:stCondLst>
                                    <p:cond delay="0"/>
                                  </p:stCondLst>
                                  <p:childTnLst>
                                    <p:set>
                                      <p:cBhvr>
                                        <p:cTn id="156" dur="1" fill="hold">
                                          <p:stCondLst>
                                            <p:cond delay="0"/>
                                          </p:stCondLst>
                                        </p:cTn>
                                        <p:tgtEl>
                                          <p:spTgt spid="58"/>
                                        </p:tgtEl>
                                        <p:attrNameLst>
                                          <p:attrName>style.visibility</p:attrName>
                                        </p:attrNameLst>
                                      </p:cBhvr>
                                      <p:to>
                                        <p:strVal val="visible"/>
                                      </p:to>
                                    </p:set>
                                  </p:childTnLst>
                                </p:cTn>
                              </p:par>
                              <p:par>
                                <p:cTn id="157" nodeType="withEffect" fill="hold" presetClass="entr" presetID="1">
                                  <p:stCondLst>
                                    <p:cond delay="0"/>
                                  </p:stCondLst>
                                  <p:childTnLst>
                                    <p:set>
                                      <p:cBhvr>
                                        <p:cTn id="158" dur="1" fill="hold">
                                          <p:stCondLst>
                                            <p:cond delay="0"/>
                                          </p:stCondLst>
                                        </p:cTn>
                                        <p:tgtEl>
                                          <p:spTgt spid="60"/>
                                        </p:tgtEl>
                                        <p:attrNameLst>
                                          <p:attrName>style.visibility</p:attrName>
                                        </p:attrNameLst>
                                      </p:cBhvr>
                                      <p:to>
                                        <p:strVal val="visible"/>
                                      </p:to>
                                    </p:set>
                                  </p:childTnLst>
                                </p:cTn>
                              </p:par>
                            </p:childTnLst>
                          </p:cTn>
                        </p:par>
                      </p:childTnLst>
                    </p:cTn>
                  </p:par>
                  <p:par>
                    <p:cTn id="159" nodeType="clickEffect" fill="hold">
                      <p:stCondLst>
                        <p:cond delay="indefinite"/>
                      </p:stCondLst>
                      <p:childTnLst>
                        <p:par>
                          <p:cTn id="160" nodeType="withEffect" fill="hold">
                            <p:stCondLst>
                              <p:cond delay="0"/>
                            </p:stCondLst>
                            <p:childTnLst>
                              <p:par>
                                <p:cTn id="161" nodeType="clickEffect" fill="hold" presetClass="entr" presetID="1">
                                  <p:stCondLst>
                                    <p:cond delay="0"/>
                                  </p:stCondLst>
                                  <p:childTnLst>
                                    <p:set>
                                      <p:cBhvr>
                                        <p:cTn id="162" dur="1" fill="hold">
                                          <p:stCondLst>
                                            <p:cond delay="0"/>
                                          </p:stCondLst>
                                        </p:cTn>
                                        <p:tgtEl>
                                          <p:spTgt spid="59"/>
                                        </p:tgtEl>
                                        <p:attrNameLst>
                                          <p:attrName>style.visibility</p:attrName>
                                        </p:attrNameLst>
                                      </p:cBhvr>
                                      <p:to>
                                        <p:strVal val="visible"/>
                                      </p:to>
                                    </p:set>
                                  </p:childTnLst>
                                </p:cTn>
                              </p:par>
                              <p:par>
                                <p:cTn id="163" nodeType="withEffect" fill="hold" presetClass="entr" presetID="1">
                                  <p:stCondLst>
                                    <p:cond delay="0"/>
                                  </p:stCondLst>
                                  <p:childTnLst>
                                    <p:set>
                                      <p:cBhvr>
                                        <p:cTn id="164" dur="1" fill="hold">
                                          <p:stCondLst>
                                            <p:cond delay="0"/>
                                          </p:stCondLst>
                                        </p:cTn>
                                        <p:tgtEl>
                                          <p:spTgt spid="61"/>
                                        </p:tgtEl>
                                        <p:attrNameLst>
                                          <p:attrName>style.visibility</p:attrName>
                                        </p:attrNameLst>
                                      </p:cBhvr>
                                      <p:to>
                                        <p:strVal val="visible"/>
                                      </p:to>
                                    </p:set>
                                  </p:childTnLst>
                                </p:cTn>
                              </p:par>
                            </p:childTnLst>
                          </p:cTn>
                        </p:par>
                      </p:childTnLst>
                    </p:cTn>
                  </p:par>
                  <p:par>
                    <p:cTn id="165" nodeType="clickEffect" fill="hold">
                      <p:stCondLst>
                        <p:cond delay="indefinite"/>
                      </p:stCondLst>
                      <p:childTnLst>
                        <p:par>
                          <p:cTn id="166" nodeType="withEffect" fill="hold">
                            <p:stCondLst>
                              <p:cond delay="0"/>
                            </p:stCondLst>
                            <p:childTnLst>
                              <p:par>
                                <p:cTn id="167" nodeType="clickEffect" fill="hold" presetClass="entr" presetID="1">
                                  <p:stCondLst>
                                    <p:cond delay="0"/>
                                  </p:stCondLst>
                                  <p:childTnLst>
                                    <p:set>
                                      <p:cBhvr>
                                        <p:cTn id="168" dur="1" fill="hold">
                                          <p:stCondLst>
                                            <p:cond delay="0"/>
                                          </p:stCondLst>
                                        </p:cTn>
                                        <p:tgtEl>
                                          <p:spTgt spid="63"/>
                                        </p:tgtEl>
                                        <p:attrNameLst>
                                          <p:attrName>style.visibility</p:attrName>
                                        </p:attrNameLst>
                                      </p:cBhvr>
                                      <p:to>
                                        <p:strVal val="visible"/>
                                      </p:to>
                                    </p:set>
                                  </p:childTnLst>
                                </p:cTn>
                              </p:par>
                              <p:par>
                                <p:cTn id="169" nodeType="withEffect" fill="hold" presetClass="entr" presetID="1">
                                  <p:stCondLst>
                                    <p:cond delay="0"/>
                                  </p:stCondLst>
                                  <p:childTnLst>
                                    <p:set>
                                      <p:cBhvr>
                                        <p:cTn id="170" dur="1" fill="hold">
                                          <p:stCondLst>
                                            <p:cond delay="0"/>
                                          </p:stCondLst>
                                        </p:cTn>
                                        <p:tgtEl>
                                          <p:spTgt spid="64"/>
                                        </p:tgtEl>
                                        <p:attrNameLst>
                                          <p:attrName>style.visibility</p:attrName>
                                        </p:attrNameLst>
                                      </p:cBhvr>
                                      <p:to>
                                        <p:strVal val="visible"/>
                                      </p:to>
                                    </p:set>
                                  </p:childTnLst>
                                </p:cTn>
                              </p:par>
                            </p:childTnLst>
                          </p:cTn>
                        </p:par>
                      </p:childTnLst>
                    </p:cTn>
                  </p:par>
                  <p:par>
                    <p:cTn id="171" nodeType="clickEffect" fill="hold">
                      <p:stCondLst>
                        <p:cond delay="indefinite"/>
                      </p:stCondLst>
                      <p:childTnLst>
                        <p:par>
                          <p:cTn id="172" nodeType="withEffect" fill="hold">
                            <p:stCondLst>
                              <p:cond delay="0"/>
                            </p:stCondLst>
                            <p:childTnLst>
                              <p:par>
                                <p:cTn id="173" nodeType="clickEffect" fill="hold" presetClass="entr" presetID="1">
                                  <p:stCondLst>
                                    <p:cond delay="0"/>
                                  </p:stCondLst>
                                  <p:childTnLst>
                                    <p:set>
                                      <p:cBhvr>
                                        <p:cTn id="174" dur="1" fill="hold">
                                          <p:stCondLst>
                                            <p:cond delay="0"/>
                                          </p:stCondLst>
                                        </p:cTn>
                                        <p:tgtEl>
                                          <p:spTgt spid="65"/>
                                        </p:tgtEl>
                                        <p:attrNameLst>
                                          <p:attrName>style.visibility</p:attrName>
                                        </p:attrNameLst>
                                      </p:cBhvr>
                                      <p:to>
                                        <p:strVal val="visible"/>
                                      </p:to>
                                    </p:set>
                                  </p:childTnLst>
                                </p:cTn>
                              </p:par>
                              <p:par>
                                <p:cTn id="175" nodeType="withEffect" fill="hold" presetClass="entr" presetID="1">
                                  <p:stCondLst>
                                    <p:cond delay="0"/>
                                  </p:stCondLst>
                                  <p:childTnLst>
                                    <p:set>
                                      <p:cBhvr>
                                        <p:cTn id="176" dur="1" fill="hold">
                                          <p:stCondLst>
                                            <p:cond delay="0"/>
                                          </p:stCondLst>
                                        </p:cTn>
                                        <p:tgtEl>
                                          <p:spTgt spid="66"/>
                                        </p:tgtEl>
                                        <p:attrNameLst>
                                          <p:attrName>style.visibility</p:attrName>
                                        </p:attrNameLst>
                                      </p:cBhvr>
                                      <p:to>
                                        <p:strVal val="visible"/>
                                      </p:to>
                                    </p:set>
                                  </p:childTnLst>
                                </p:cTn>
                              </p:par>
                            </p:childTnLst>
                          </p:cTn>
                        </p:par>
                      </p:childTnLst>
                    </p:cTn>
                  </p:par>
                  <p:par>
                    <p:cTn id="177" nodeType="clickEffect" fill="hold">
                      <p:stCondLst>
                        <p:cond delay="indefinite"/>
                      </p:stCondLst>
                      <p:childTnLst>
                        <p:par>
                          <p:cTn id="178" nodeType="withEffect" fill="hold">
                            <p:stCondLst>
                              <p:cond delay="0"/>
                            </p:stCondLst>
                            <p:childTnLst>
                              <p:par>
                                <p:cTn id="179" nodeType="clickEffect" fill="hold" presetClass="entr" presetID="1">
                                  <p:stCondLst>
                                    <p:cond delay="0"/>
                                  </p:stCondLst>
                                  <p:childTnLst>
                                    <p:set>
                                      <p:cBhvr>
                                        <p:cTn id="180"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Method Returns</a:t>
            </a:r>
            <a:endParaRPr b="1" lang="en-US" sz="4400" spc="-1" strike="noStrike">
              <a:solidFill>
                <a:srgbClr val="ffffff"/>
              </a:solidFill>
              <a:latin typeface="Tahoma"/>
            </a:endParaRPr>
          </a:p>
        </p:txBody>
      </p:sp>
      <p:sp>
        <p:nvSpPr>
          <p:cNvPr id="68" name=""/>
          <p:cNvSpPr txBox="1"/>
          <p:nvPr/>
        </p:nvSpPr>
        <p:spPr>
          <a:xfrm>
            <a:off x="151920" y="1295280"/>
            <a:ext cx="8991720" cy="5181840"/>
          </a:xfrm>
          <a:prstGeom prst="rect">
            <a:avLst/>
          </a:prstGeom>
          <a:noFill/>
          <a:ln w="0">
            <a:noFill/>
          </a:ln>
        </p:spPr>
        <p:txBody>
          <a:bodyPr anchor="t">
            <a:normAutofit fontScale="98294" lnSpcReduction="20000"/>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Methods in Java can have </a:t>
            </a:r>
            <a:r>
              <a:rPr b="1" lang="en-US" sz="2000" spc="-1" strike="noStrike">
                <a:solidFill>
                  <a:srgbClr val="000000"/>
                </a:solidFill>
                <a:latin typeface="Tahoma"/>
              </a:rPr>
              <a:t>return types</a:t>
            </a:r>
            <a:r>
              <a:rPr b="0" lang="en-US" sz="2000" spc="-1" strike="noStrike">
                <a:solidFill>
                  <a:srgbClr val="000000"/>
                </a:solidFill>
                <a:latin typeface="Tahoma"/>
              </a:rPr>
              <a:t>. Such </a:t>
            </a:r>
            <a:r>
              <a:rPr b="1" lang="en-US" sz="2000" spc="-1" strike="noStrike">
                <a:solidFill>
                  <a:srgbClr val="000000"/>
                </a:solidFill>
                <a:latin typeface="Tahoma"/>
              </a:rPr>
              <a:t>non-void</a:t>
            </a:r>
            <a:r>
              <a:rPr b="0" lang="en-US" sz="2000" spc="-1" strike="noStrike">
                <a:solidFill>
                  <a:srgbClr val="000000"/>
                </a:solidFill>
                <a:latin typeface="Tahoma"/>
              </a:rPr>
              <a:t> methods return values back that can be used by the program. A method can use the keyword “</a:t>
            </a:r>
            <a:r>
              <a:rPr b="1" lang="en-US" sz="2000" spc="-1" strike="noStrike">
                <a:solidFill>
                  <a:srgbClr val="000000"/>
                </a:solidFill>
                <a:latin typeface="Tahoma"/>
              </a:rPr>
              <a:t>return</a:t>
            </a:r>
            <a:r>
              <a:rPr b="0" lang="en-US" sz="2000" spc="-1" strike="noStrike">
                <a:solidFill>
                  <a:srgbClr val="000000"/>
                </a:solidFill>
                <a:latin typeface="Tahoma"/>
              </a:rPr>
              <a:t>” to return a value.</a:t>
            </a:r>
            <a:endParaRPr b="0" lang="en-US" sz="2000" spc="-1" strike="noStrike">
              <a:solidFill>
                <a:srgbClr val="000000"/>
              </a:solidFill>
              <a:latin typeface="Tahoma"/>
            </a:endParaRPr>
          </a:p>
          <a:p>
            <a:pPr>
              <a:spcBef>
                <a:spcPts val="2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public </a:t>
            </a:r>
            <a:r>
              <a:rPr b="1" lang="en-US" sz="2100" spc="-1" strike="noStrike">
                <a:solidFill>
                  <a:srgbClr val="000000"/>
                </a:solidFill>
                <a:latin typeface="Courier New"/>
              </a:rPr>
              <a:t>type</a:t>
            </a:r>
            <a:r>
              <a:rPr b="0" lang="en-US" sz="2100" spc="-1" strike="noStrike">
                <a:solidFill>
                  <a:srgbClr val="000000"/>
                </a:solidFill>
                <a:latin typeface="Courier New"/>
              </a:rPr>
              <a:t> </a:t>
            </a:r>
            <a:r>
              <a:rPr b="1" lang="en-US" sz="2100" spc="-1" strike="noStrike">
                <a:solidFill>
                  <a:srgbClr val="000000"/>
                </a:solidFill>
                <a:latin typeface="Courier New"/>
              </a:rPr>
              <a:t>methodName</a:t>
            </a:r>
            <a:r>
              <a:rPr b="0" lang="en-US" sz="2100" spc="-1" strike="noStrike">
                <a:solidFill>
                  <a:srgbClr val="000000"/>
                </a:solidFill>
                <a:latin typeface="Courier New"/>
              </a:rPr>
              <a:t>(</a:t>
            </a:r>
            <a:r>
              <a:rPr b="1" lang="en-US" sz="2100" spc="-1" strike="noStrike">
                <a:solidFill>
                  <a:srgbClr val="000000"/>
                </a:solidFill>
                <a:latin typeface="Courier New"/>
              </a:rPr>
              <a:t>type var1</a:t>
            </a:r>
            <a:r>
              <a:rPr b="0" lang="en-US" sz="2100" spc="-1" strike="noStrike">
                <a:solidFill>
                  <a:srgbClr val="000000"/>
                </a:solidFill>
                <a:latin typeface="Courier New"/>
              </a:rPr>
              <a:t>,…, </a:t>
            </a:r>
            <a:r>
              <a:rPr b="1" lang="en-US" sz="2100" spc="-1" strike="noStrike">
                <a:solidFill>
                  <a:srgbClr val="000000"/>
                </a:solidFill>
                <a:latin typeface="Courier New"/>
              </a:rPr>
              <a:t>type var2</a:t>
            </a:r>
            <a:r>
              <a:rPr b="0" lang="en-US" sz="2100" spc="-1" strike="noStrike">
                <a:solidFill>
                  <a:srgbClr val="000000"/>
                </a:solidFill>
                <a:latin typeface="Courier New"/>
              </a:rPr>
              <a:t>){</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 </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a:t>
            </a:r>
            <a:endParaRPr b="0" lang="en-US" sz="21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Examples:</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a:t>
            </a:r>
            <a:r>
              <a:rPr b="1" lang="en-US" sz="2000" spc="-1" strike="noStrike">
                <a:solidFill>
                  <a:srgbClr val="000000"/>
                </a:solidFill>
                <a:latin typeface="Courier New"/>
              </a:rPr>
              <a:t>int</a:t>
            </a:r>
            <a:r>
              <a:rPr b="0" lang="en-US" sz="2000" spc="-1" strike="noStrike">
                <a:solidFill>
                  <a:srgbClr val="000000"/>
                </a:solidFill>
                <a:latin typeface="Courier New"/>
              </a:rPr>
              <a:t> method1(){</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a:t>
            </a:r>
            <a:r>
              <a:rPr b="1" lang="en-US" sz="2000" spc="-1" strike="noStrike">
                <a:solidFill>
                  <a:srgbClr val="000000"/>
                </a:solidFill>
                <a:latin typeface="Courier New"/>
              </a:rPr>
              <a:t>double</a:t>
            </a:r>
            <a:r>
              <a:rPr b="0" lang="en-US" sz="2000" spc="-1" strike="noStrike">
                <a:solidFill>
                  <a:srgbClr val="000000"/>
                </a:solidFill>
                <a:latin typeface="Courier New"/>
              </a:rPr>
              <a:t> method2(int x){</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69" name="TextBox 5"/>
          <p:cNvSpPr/>
          <p:nvPr/>
        </p:nvSpPr>
        <p:spPr>
          <a:xfrm>
            <a:off x="2666880" y="4648320"/>
            <a:ext cx="1752840" cy="3376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return types</a:t>
            </a:r>
            <a:endParaRPr b="0" lang="en-US" sz="1600" spc="-1" strike="noStrike">
              <a:solidFill>
                <a:srgbClr val="000000"/>
              </a:solidFill>
              <a:latin typeface="Arial"/>
            </a:endParaRPr>
          </a:p>
        </p:txBody>
      </p:sp>
      <p:cxnSp>
        <p:nvCxnSpPr>
          <p:cNvPr id="70" name="Straight Arrow Connector 4"/>
          <p:cNvCxnSpPr>
            <a:stCxn id="69" idx="1"/>
          </p:cNvCxnSpPr>
          <p:nvPr/>
        </p:nvCxnSpPr>
        <p:spPr>
          <a:xfrm flipH="1" flipV="1">
            <a:off x="1752120" y="4366440"/>
            <a:ext cx="915120" cy="451800"/>
          </a:xfrm>
          <a:prstGeom prst="straightConnector1">
            <a:avLst/>
          </a:prstGeom>
          <a:ln w="38160">
            <a:solidFill>
              <a:srgbClr val="000000"/>
            </a:solidFill>
            <a:miter/>
            <a:tailEnd len="med" type="triangle" w="med"/>
          </a:ln>
        </p:spPr>
      </p:cxnSp>
      <p:cxnSp>
        <p:nvCxnSpPr>
          <p:cNvPr id="71" name="Straight Arrow Connector 6"/>
          <p:cNvCxnSpPr/>
          <p:nvPr/>
        </p:nvCxnSpPr>
        <p:spPr>
          <a:xfrm flipH="1">
            <a:off x="1752120" y="4970160"/>
            <a:ext cx="915120" cy="440280"/>
          </a:xfrm>
          <a:prstGeom prst="straightConnector1">
            <a:avLst/>
          </a:prstGeom>
          <a:ln w="38160">
            <a:solidFill>
              <a:srgbClr val="000000"/>
            </a:solidFill>
            <a:miter/>
            <a:tailEnd len="med" type="triangle" w="med"/>
          </a:ln>
        </p:spPr>
      </p:cxnSp>
      <p:sp>
        <p:nvSpPr>
          <p:cNvPr id="72" name="TextBox 5"/>
          <p:cNvSpPr/>
          <p:nvPr/>
        </p:nvSpPr>
        <p:spPr>
          <a:xfrm>
            <a:off x="5029200" y="3886200"/>
            <a:ext cx="1752480" cy="131256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Note: Method parameters are its inputs and method returns are its outputs.</a:t>
            </a:r>
            <a:endParaRPr b="0" lang="en-US" sz="16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81" dur="indefinite" restart="never" nodeType="tmRoot">
          <p:childTnLst>
            <p:seq>
              <p:cTn id="182" dur="indefinite" nodeType="mainSeq">
                <p:childTnLst>
                  <p:par>
                    <p:cTn id="183" nodeType="clickEffect" fill="hold">
                      <p:stCondLst>
                        <p:cond delay="indefinite"/>
                      </p:stCondLst>
                      <p:childTnLst>
                        <p:par>
                          <p:cTn id="184" nodeType="withEffect" fill="hold">
                            <p:stCondLst>
                              <p:cond delay="0"/>
                            </p:stCondLst>
                            <p:childTnLst>
                              <p:par>
                                <p:cTn id="185" nodeType="clickEffect" fill="hold" presetClass="entr" presetID="1">
                                  <p:stCondLst>
                                    <p:cond delay="0"/>
                                  </p:stCondLst>
                                  <p:childTnLst>
                                    <p:set>
                                      <p:cBhvr>
                                        <p:cTn id="186" dur="1" fill="hold">
                                          <p:stCondLst>
                                            <p:cond delay="0"/>
                                          </p:stCondLst>
                                        </p:cTn>
                                        <p:tgtEl>
                                          <p:spTgt spid="68">
                                            <p:txEl>
                                              <p:pRg st="5" end="5"/>
                                            </p:txEl>
                                          </p:spTgt>
                                        </p:tgtEl>
                                        <p:attrNameLst>
                                          <p:attrName>style.visibility</p:attrName>
                                        </p:attrNameLst>
                                      </p:cBhvr>
                                      <p:to>
                                        <p:strVal val="visible"/>
                                      </p:to>
                                    </p:set>
                                  </p:childTnLst>
                                </p:cTn>
                              </p:par>
                              <p:par>
                                <p:cTn id="187" nodeType="withEffect" fill="hold" presetClass="entr" presetID="1">
                                  <p:stCondLst>
                                    <p:cond delay="0"/>
                                  </p:stCondLst>
                                  <p:childTnLst>
                                    <p:set>
                                      <p:cBhvr>
                                        <p:cTn id="188" dur="1" fill="hold">
                                          <p:stCondLst>
                                            <p:cond delay="0"/>
                                          </p:stCondLst>
                                        </p:cTn>
                                        <p:tgtEl>
                                          <p:spTgt spid="68">
                                            <p:txEl>
                                              <p:pRg st="6" end="6"/>
                                            </p:txEl>
                                          </p:spTgt>
                                        </p:tgtEl>
                                        <p:attrNameLst>
                                          <p:attrName>style.visibility</p:attrName>
                                        </p:attrNameLst>
                                      </p:cBhvr>
                                      <p:to>
                                        <p:strVal val="visible"/>
                                      </p:to>
                                    </p:set>
                                  </p:childTnLst>
                                </p:cTn>
                              </p:par>
                              <p:par>
                                <p:cTn id="189" nodeType="withEffect" fill="hold" presetClass="entr" presetID="1">
                                  <p:stCondLst>
                                    <p:cond delay="0"/>
                                  </p:stCondLst>
                                  <p:childTnLst>
                                    <p:set>
                                      <p:cBhvr>
                                        <p:cTn id="190" dur="1" fill="hold">
                                          <p:stCondLst>
                                            <p:cond delay="0"/>
                                          </p:stCondLst>
                                        </p:cTn>
                                        <p:tgtEl>
                                          <p:spTgt spid="68">
                                            <p:txEl>
                                              <p:pRg st="7" end="7"/>
                                            </p:txEl>
                                          </p:spTgt>
                                        </p:tgtEl>
                                        <p:attrNameLst>
                                          <p:attrName>style.visibility</p:attrName>
                                        </p:attrNameLst>
                                      </p:cBhvr>
                                      <p:to>
                                        <p:strVal val="visible"/>
                                      </p:to>
                                    </p:set>
                                  </p:childTnLst>
                                </p:cTn>
                              </p:par>
                              <p:par>
                                <p:cTn id="191" nodeType="withEffect" fill="hold" presetClass="entr" presetID="1">
                                  <p:stCondLst>
                                    <p:cond delay="0"/>
                                  </p:stCondLst>
                                  <p:childTnLst>
                                    <p:set>
                                      <p:cBhvr>
                                        <p:cTn id="192" dur="1" fill="hold">
                                          <p:stCondLst>
                                            <p:cond delay="0"/>
                                          </p:stCondLst>
                                        </p:cTn>
                                        <p:tgtEl>
                                          <p:spTgt spid="68">
                                            <p:txEl>
                                              <p:pRg st="8" end="8"/>
                                            </p:txEl>
                                          </p:spTgt>
                                        </p:tgtEl>
                                        <p:attrNameLst>
                                          <p:attrName>style.visibility</p:attrName>
                                        </p:attrNameLst>
                                      </p:cBhvr>
                                      <p:to>
                                        <p:strVal val="visible"/>
                                      </p:to>
                                    </p:set>
                                  </p:childTnLst>
                                </p:cTn>
                              </p:par>
                              <p:par>
                                <p:cTn id="193" nodeType="withEffect" fill="hold" presetClass="entr" presetID="1">
                                  <p:stCondLst>
                                    <p:cond delay="0"/>
                                  </p:stCondLst>
                                  <p:childTnLst>
                                    <p:set>
                                      <p:cBhvr>
                                        <p:cTn id="194" dur="1" fill="hold">
                                          <p:stCondLst>
                                            <p:cond delay="0"/>
                                          </p:stCondLst>
                                        </p:cTn>
                                        <p:tgtEl>
                                          <p:spTgt spid="68">
                                            <p:txEl>
                                              <p:pRg st="10" end="10"/>
                                            </p:txEl>
                                          </p:spTgt>
                                        </p:tgtEl>
                                        <p:attrNameLst>
                                          <p:attrName>style.visibility</p:attrName>
                                        </p:attrNameLst>
                                      </p:cBhvr>
                                      <p:to>
                                        <p:strVal val="visible"/>
                                      </p:to>
                                    </p:set>
                                  </p:childTnLst>
                                </p:cTn>
                              </p:par>
                              <p:par>
                                <p:cTn id="195" nodeType="withEffect" fill="hold" presetClass="entr" presetID="1">
                                  <p:stCondLst>
                                    <p:cond delay="0"/>
                                  </p:stCondLst>
                                  <p:childTnLst>
                                    <p:set>
                                      <p:cBhvr>
                                        <p:cTn id="196" dur="1" fill="hold">
                                          <p:stCondLst>
                                            <p:cond delay="0"/>
                                          </p:stCondLst>
                                        </p:cTn>
                                        <p:tgtEl>
                                          <p:spTgt spid="68">
                                            <p:txEl>
                                              <p:pRg st="11" end="11"/>
                                            </p:txEl>
                                          </p:spTgt>
                                        </p:tgtEl>
                                        <p:attrNameLst>
                                          <p:attrName>style.visibility</p:attrName>
                                        </p:attrNameLst>
                                      </p:cBhvr>
                                      <p:to>
                                        <p:strVal val="visible"/>
                                      </p:to>
                                    </p:set>
                                  </p:childTnLst>
                                </p:cTn>
                              </p:par>
                              <p:par>
                                <p:cTn id="197" nodeType="withEffect" fill="hold" presetClass="entr" presetID="1">
                                  <p:stCondLst>
                                    <p:cond delay="0"/>
                                  </p:stCondLst>
                                  <p:childTnLst>
                                    <p:set>
                                      <p:cBhvr>
                                        <p:cTn id="198" dur="1" fill="hold">
                                          <p:stCondLst>
                                            <p:cond delay="0"/>
                                          </p:stCondLst>
                                        </p:cTn>
                                        <p:tgtEl>
                                          <p:spTgt spid="68">
                                            <p:txEl>
                                              <p:pRg st="12" end="12"/>
                                            </p:txEl>
                                          </p:spTgt>
                                        </p:tgtEl>
                                        <p:attrNameLst>
                                          <p:attrName>style.visibility</p:attrName>
                                        </p:attrNameLst>
                                      </p:cBhvr>
                                      <p:to>
                                        <p:strVal val="visible"/>
                                      </p:to>
                                    </p:set>
                                  </p:childTnLst>
                                </p:cTn>
                              </p:par>
                            </p:childTnLst>
                          </p:cTn>
                        </p:par>
                      </p:childTnLst>
                    </p:cTn>
                  </p:par>
                  <p:par>
                    <p:cTn id="199" nodeType="clickEffect" fill="hold">
                      <p:stCondLst>
                        <p:cond delay="indefinite"/>
                      </p:stCondLst>
                      <p:childTnLst>
                        <p:par>
                          <p:cTn id="200" nodeType="withEffect" fill="hold">
                            <p:stCondLst>
                              <p:cond delay="0"/>
                            </p:stCondLst>
                            <p:childTnLst>
                              <p:par>
                                <p:cTn id="201" nodeType="clickEffect" fill="hold" presetClass="entr" presetID="1">
                                  <p:stCondLst>
                                    <p:cond delay="0"/>
                                  </p:stCondLst>
                                  <p:childTnLst>
                                    <p:set>
                                      <p:cBhvr>
                                        <p:cTn id="202" dur="1" fill="hold">
                                          <p:stCondLst>
                                            <p:cond delay="0"/>
                                          </p:stCondLst>
                                        </p:cTn>
                                        <p:tgtEl>
                                          <p:spTgt spid="69"/>
                                        </p:tgtEl>
                                        <p:attrNameLst>
                                          <p:attrName>style.visibility</p:attrName>
                                        </p:attrNameLst>
                                      </p:cBhvr>
                                      <p:to>
                                        <p:strVal val="visible"/>
                                      </p:to>
                                    </p:set>
                                  </p:childTnLst>
                                </p:cTn>
                              </p:par>
                              <p:par>
                                <p:cTn id="203" nodeType="withEffect" fill="hold" presetClass="entr" presetID="1">
                                  <p:stCondLst>
                                    <p:cond delay="0"/>
                                  </p:stCondLst>
                                  <p:childTnLst>
                                    <p:set>
                                      <p:cBhvr>
                                        <p:cTn id="204" dur="1" fill="hold">
                                          <p:stCondLst>
                                            <p:cond delay="0"/>
                                          </p:stCondLst>
                                        </p:cTn>
                                        <p:tgtEl>
                                          <p:spTgt spid="70"/>
                                        </p:tgtEl>
                                        <p:attrNameLst>
                                          <p:attrName>style.visibility</p:attrName>
                                        </p:attrNameLst>
                                      </p:cBhvr>
                                      <p:to>
                                        <p:strVal val="visible"/>
                                      </p:to>
                                    </p:set>
                                  </p:childTnLst>
                                </p:cTn>
                              </p:par>
                              <p:par>
                                <p:cTn id="205" nodeType="withEffect" fill="hold" presetClass="entr" presetID="1">
                                  <p:stCondLst>
                                    <p:cond delay="0"/>
                                  </p:stCondLst>
                                  <p:childTnLst>
                                    <p:set>
                                      <p:cBhvr>
                                        <p:cTn id="206" dur="1" fill="hold">
                                          <p:stCondLst>
                                            <p:cond delay="0"/>
                                          </p:stCondLst>
                                        </p:cTn>
                                        <p:tgtEl>
                                          <p:spTgt spid="71"/>
                                        </p:tgtEl>
                                        <p:attrNameLst>
                                          <p:attrName>style.visibility</p:attrName>
                                        </p:attrNameLst>
                                      </p:cBhvr>
                                      <p:to>
                                        <p:strVal val="visible"/>
                                      </p:to>
                                    </p:set>
                                  </p:childTnLst>
                                </p:cTn>
                              </p:par>
                            </p:childTnLst>
                          </p:cTn>
                        </p:par>
                      </p:childTnLst>
                    </p:cTn>
                  </p:par>
                  <p:par>
                    <p:cTn id="207" nodeType="clickEffect" fill="hold">
                      <p:stCondLst>
                        <p:cond delay="indefinite"/>
                      </p:stCondLst>
                      <p:childTnLst>
                        <p:par>
                          <p:cTn id="208" nodeType="withEffect" fill="hold">
                            <p:stCondLst>
                              <p:cond delay="0"/>
                            </p:stCondLst>
                            <p:childTnLst>
                              <p:par>
                                <p:cTn id="209" nodeType="clickEffect" fill="hold" presetClass="entr" presetID="1">
                                  <p:stCondLst>
                                    <p:cond delay="0"/>
                                  </p:stCondLst>
                                  <p:childTnLst>
                                    <p:set>
                                      <p:cBhvr>
                                        <p:cTn id="210"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Return</a:t>
            </a:r>
            <a:endParaRPr b="1" lang="en-US" sz="4400" spc="-1" strike="noStrike">
              <a:solidFill>
                <a:srgbClr val="ffffff"/>
              </a:solidFill>
              <a:latin typeface="Tahoma"/>
            </a:endParaRPr>
          </a:p>
        </p:txBody>
      </p:sp>
      <p:sp>
        <p:nvSpPr>
          <p:cNvPr id="74"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lnSpc>
                <a:spcPct val="110000"/>
              </a:lnSpc>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return</a:t>
            </a:r>
            <a:r>
              <a:rPr b="0" lang="en-US" sz="2400" spc="-1" strike="noStrike">
                <a:solidFill>
                  <a:srgbClr val="000000"/>
                </a:solidFill>
                <a:latin typeface="Tahoma"/>
              </a:rPr>
              <a:t>: To send out a value as the result of a method.</a:t>
            </a:r>
            <a:endParaRPr b="0" lang="en-US" sz="2400" spc="-1" strike="noStrike">
              <a:solidFill>
                <a:srgbClr val="000000"/>
              </a:solidFill>
              <a:latin typeface="Tahoma"/>
            </a:endParaRPr>
          </a:p>
          <a:p>
            <a:pPr lvl="1" marL="625320" indent="-279360">
              <a:lnSpc>
                <a:spcPct val="11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 opposite of a parameter:</a:t>
            </a:r>
            <a:endParaRPr b="0" lang="en-US" sz="2200" spc="-1" strike="noStrike">
              <a:solidFill>
                <a:srgbClr val="000000"/>
              </a:solidFill>
              <a:latin typeface="Tahoma"/>
            </a:endParaRPr>
          </a:p>
          <a:p>
            <a:pPr lvl="2" marL="914400" indent="-174600">
              <a:lnSpc>
                <a:spcPct val="110000"/>
              </a:lnSpc>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Parameters send information </a:t>
            </a:r>
            <a:r>
              <a:rPr b="0" i="1" lang="en-US" sz="2000" spc="-1" strike="noStrike">
                <a:solidFill>
                  <a:srgbClr val="000000"/>
                </a:solidFill>
                <a:latin typeface="Tahoma"/>
              </a:rPr>
              <a:t>in </a:t>
            </a:r>
            <a:r>
              <a:rPr b="0" lang="en-US" sz="2000" spc="-1" strike="noStrike">
                <a:solidFill>
                  <a:srgbClr val="000000"/>
                </a:solidFill>
                <a:latin typeface="Tahoma"/>
              </a:rPr>
              <a:t>from the caller to the method.</a:t>
            </a:r>
            <a:endParaRPr b="0" lang="en-US" sz="2000" spc="-1" strike="noStrike">
              <a:solidFill>
                <a:srgbClr val="000000"/>
              </a:solidFill>
              <a:latin typeface="Tahoma"/>
            </a:endParaRPr>
          </a:p>
          <a:p>
            <a:pPr lvl="2" marL="914400" indent="-174600">
              <a:lnSpc>
                <a:spcPct val="110000"/>
              </a:lnSpc>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Return values send information </a:t>
            </a:r>
            <a:r>
              <a:rPr b="0" i="1" lang="en-US" sz="2000" spc="-1" strike="noStrike">
                <a:solidFill>
                  <a:srgbClr val="000000"/>
                </a:solidFill>
                <a:latin typeface="Tahoma"/>
              </a:rPr>
              <a:t>out </a:t>
            </a:r>
            <a:r>
              <a:rPr b="0" lang="en-US" sz="2000" spc="-1" strike="noStrike">
                <a:solidFill>
                  <a:srgbClr val="000000"/>
                </a:solidFill>
                <a:latin typeface="Tahoma"/>
              </a:rPr>
              <a:t>from a method to its caller.</a:t>
            </a:r>
            <a:endParaRPr b="0" lang="en-US" sz="2000" spc="-1" strike="noStrike">
              <a:solidFill>
                <a:srgbClr val="000000"/>
              </a:solidFill>
              <a:latin typeface="Tahoma"/>
            </a:endParaRPr>
          </a:p>
          <a:p>
            <a:pPr lvl="3" marL="1203480" indent="-173160">
              <a:lnSpc>
                <a:spcPct val="110000"/>
              </a:lnSpc>
              <a:spcBef>
                <a:spcPts val="451"/>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A call to the method can be used as part of an expression.</a:t>
            </a:r>
            <a:endParaRPr b="0" lang="en-US" sz="1800" spc="-1" strike="noStrike">
              <a:solidFill>
                <a:srgbClr val="000000"/>
              </a:solidFill>
              <a:latin typeface="Tahoma"/>
            </a:endParaRPr>
          </a:p>
        </p:txBody>
      </p:sp>
      <p:grpSp>
        <p:nvGrpSpPr>
          <p:cNvPr id="75" name="Group 4"/>
          <p:cNvGrpSpPr/>
          <p:nvPr/>
        </p:nvGrpSpPr>
        <p:grpSpPr>
          <a:xfrm>
            <a:off x="2144880" y="3581280"/>
            <a:ext cx="4906800" cy="2431080"/>
            <a:chOff x="2144880" y="3581280"/>
            <a:chExt cx="4906800" cy="2431080"/>
          </a:xfrm>
        </p:grpSpPr>
        <p:sp>
          <p:nvSpPr>
            <p:cNvPr id="76" name="Text Box 5"/>
            <p:cNvSpPr/>
            <p:nvPr/>
          </p:nvSpPr>
          <p:spPr>
            <a:xfrm>
              <a:off x="2144880" y="4457880"/>
              <a:ext cx="790200" cy="3988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imes New Roman"/>
                </a:rPr>
                <a:t>main</a:t>
              </a:r>
              <a:endParaRPr b="0" lang="en-US" sz="2000" spc="-1" strike="noStrike">
                <a:solidFill>
                  <a:srgbClr val="000000"/>
                </a:solidFill>
                <a:latin typeface="Arial"/>
              </a:endParaRPr>
            </a:p>
          </p:txBody>
        </p:sp>
        <p:sp>
          <p:nvSpPr>
            <p:cNvPr id="77" name="Line 6"/>
            <p:cNvSpPr/>
            <p:nvPr/>
          </p:nvSpPr>
          <p:spPr>
            <a:xfrm flipV="1">
              <a:off x="2966760" y="3660480"/>
              <a:ext cx="1447560" cy="99036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78" name="Text Box 7"/>
            <p:cNvSpPr/>
            <p:nvPr/>
          </p:nvSpPr>
          <p:spPr>
            <a:xfrm>
              <a:off x="4428720" y="3581280"/>
              <a:ext cx="2165040" cy="3988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imes New Roman"/>
                </a:rPr>
                <a:t>Math.abs(-42)</a:t>
              </a:r>
              <a:endParaRPr b="0" lang="en-US" sz="2000" spc="-1" strike="noStrike">
                <a:solidFill>
                  <a:srgbClr val="000000"/>
                </a:solidFill>
                <a:latin typeface="Arial"/>
              </a:endParaRPr>
            </a:p>
          </p:txBody>
        </p:sp>
        <p:sp>
          <p:nvSpPr>
            <p:cNvPr id="79" name="Text Box 8"/>
            <p:cNvSpPr/>
            <p:nvPr/>
          </p:nvSpPr>
          <p:spPr>
            <a:xfrm>
              <a:off x="3236400" y="3645000"/>
              <a:ext cx="637920" cy="3988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imes New Roman"/>
                </a:rPr>
                <a:t>-42</a:t>
              </a:r>
              <a:endParaRPr b="0" lang="en-US" sz="2000" spc="-1" strike="noStrike">
                <a:solidFill>
                  <a:srgbClr val="000000"/>
                </a:solidFill>
                <a:latin typeface="Arial"/>
              </a:endParaRPr>
            </a:p>
          </p:txBody>
        </p:sp>
        <p:sp>
          <p:nvSpPr>
            <p:cNvPr id="80" name="Line 9"/>
            <p:cNvSpPr/>
            <p:nvPr/>
          </p:nvSpPr>
          <p:spPr>
            <a:xfrm>
              <a:off x="2939760" y="4856040"/>
              <a:ext cx="1474560" cy="70668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81" name="Text Box 10"/>
            <p:cNvSpPr/>
            <p:nvPr/>
          </p:nvSpPr>
          <p:spPr>
            <a:xfrm>
              <a:off x="4428000" y="5613480"/>
              <a:ext cx="2623680" cy="3988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imes New Roman"/>
                </a:rPr>
                <a:t>Math.round(2.71)</a:t>
              </a:r>
              <a:endParaRPr b="0" lang="en-US" sz="2000" spc="-1" strike="noStrike">
                <a:solidFill>
                  <a:srgbClr val="000000"/>
                </a:solidFill>
                <a:latin typeface="Arial"/>
              </a:endParaRPr>
            </a:p>
          </p:txBody>
        </p:sp>
        <p:sp>
          <p:nvSpPr>
            <p:cNvPr id="82" name="Line 11"/>
            <p:cNvSpPr/>
            <p:nvPr/>
          </p:nvSpPr>
          <p:spPr>
            <a:xfrm flipH="1" flipV="1">
              <a:off x="2890800" y="4952880"/>
              <a:ext cx="1523520" cy="9144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83" name="Text Box 12"/>
            <p:cNvSpPr/>
            <p:nvPr/>
          </p:nvSpPr>
          <p:spPr>
            <a:xfrm>
              <a:off x="3673080" y="4879800"/>
              <a:ext cx="790200" cy="3988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imes New Roman"/>
                </a:rPr>
                <a:t>2.71</a:t>
              </a:r>
              <a:endParaRPr b="0" lang="en-US" sz="2000" spc="-1" strike="noStrike">
                <a:solidFill>
                  <a:srgbClr val="000000"/>
                </a:solidFill>
                <a:latin typeface="Arial"/>
              </a:endParaRPr>
            </a:p>
          </p:txBody>
        </p:sp>
        <p:sp>
          <p:nvSpPr>
            <p:cNvPr id="84" name="Line 13"/>
            <p:cNvSpPr/>
            <p:nvPr/>
          </p:nvSpPr>
          <p:spPr>
            <a:xfrm flipH="1">
              <a:off x="3119040" y="3965400"/>
              <a:ext cx="1294920" cy="6858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85" name="Text Box 14"/>
            <p:cNvSpPr/>
            <p:nvPr/>
          </p:nvSpPr>
          <p:spPr>
            <a:xfrm>
              <a:off x="3790440" y="4178160"/>
              <a:ext cx="485640" cy="3988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3399"/>
                  </a:solidFill>
                  <a:latin typeface="Courier New"/>
                  <a:ea typeface="Times New Roman"/>
                </a:rPr>
                <a:t>42</a:t>
              </a:r>
              <a:endParaRPr b="0" lang="en-US" sz="2000" spc="-1" strike="noStrike">
                <a:solidFill>
                  <a:srgbClr val="000000"/>
                </a:solidFill>
                <a:latin typeface="Arial"/>
              </a:endParaRPr>
            </a:p>
          </p:txBody>
        </p:sp>
        <p:sp>
          <p:nvSpPr>
            <p:cNvPr id="86" name="Text Box 15"/>
            <p:cNvSpPr/>
            <p:nvPr/>
          </p:nvSpPr>
          <p:spPr>
            <a:xfrm>
              <a:off x="3409560" y="5397480"/>
              <a:ext cx="333000" cy="3988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3399"/>
                  </a:solidFill>
                  <a:latin typeface="Courier New"/>
                  <a:ea typeface="Times New Roman"/>
                </a:rPr>
                <a:t>3</a:t>
              </a:r>
              <a:endParaRPr b="0" lang="en-US" sz="2000" spc="-1" strike="noStrike">
                <a:solidFill>
                  <a:srgbClr val="000000"/>
                </a:solidFill>
                <a:latin typeface="Arial"/>
              </a:endParaRPr>
            </a:p>
          </p:txBody>
        </p:sp>
      </p:grpSp>
    </p:spTree>
  </p:cSld>
  <p:timing>
    <p:tnLst>
      <p:par>
        <p:cTn id="211" dur="indefinite" restart="never" nodeType="tmRoot">
          <p:childTnLst>
            <p:seq>
              <p:cTn id="212" dur="indefinite" nodeType="mainSeq">
                <p:childTnLst>
                  <p:par>
                    <p:cTn id="213" nodeType="clickEffect" fill="hold">
                      <p:stCondLst>
                        <p:cond delay="indefinite"/>
                      </p:stCondLst>
                      <p:childTnLst>
                        <p:par>
                          <p:cTn id="214" nodeType="withEffect" fill="hold">
                            <p:stCondLst>
                              <p:cond delay="0"/>
                            </p:stCondLst>
                            <p:childTnLst>
                              <p:par>
                                <p:cTn id="215" nodeType="clickEffect" fill="hold" presetClass="entr" presetID="1">
                                  <p:stCondLst>
                                    <p:cond delay="0"/>
                                  </p:stCondLst>
                                  <p:childTnLst>
                                    <p:set>
                                      <p:cBhvr>
                                        <p:cTn id="216" dur="1" fill="hold">
                                          <p:stCondLst>
                                            <p:cond delay="0"/>
                                          </p:stCondLst>
                                        </p:cTn>
                                        <p:tgtEl>
                                          <p:spTgt spid="74">
                                            <p:txEl>
                                              <p:pRg st="1" end="1"/>
                                            </p:txEl>
                                          </p:spTgt>
                                        </p:tgtEl>
                                        <p:attrNameLst>
                                          <p:attrName>style.visibility</p:attrName>
                                        </p:attrNameLst>
                                      </p:cBhvr>
                                      <p:to>
                                        <p:strVal val="visible"/>
                                      </p:to>
                                    </p:set>
                                  </p:childTnLst>
                                </p:cTn>
                              </p:par>
                              <p:par>
                                <p:cTn id="217" nodeType="withEffect" fill="hold" presetClass="entr" presetID="1">
                                  <p:stCondLst>
                                    <p:cond delay="0"/>
                                  </p:stCondLst>
                                  <p:childTnLst>
                                    <p:set>
                                      <p:cBhvr>
                                        <p:cTn id="218" dur="1" fill="hold">
                                          <p:stCondLst>
                                            <p:cond delay="0"/>
                                          </p:stCondLst>
                                        </p:cTn>
                                        <p:tgtEl>
                                          <p:spTgt spid="74">
                                            <p:txEl>
                                              <p:pRg st="2" end="2"/>
                                            </p:txEl>
                                          </p:spTgt>
                                        </p:tgtEl>
                                        <p:attrNameLst>
                                          <p:attrName>style.visibility</p:attrName>
                                        </p:attrNameLst>
                                      </p:cBhvr>
                                      <p:to>
                                        <p:strVal val="visible"/>
                                      </p:to>
                                    </p:set>
                                  </p:childTnLst>
                                </p:cTn>
                              </p:par>
                              <p:par>
                                <p:cTn id="219" nodeType="withEffect" fill="hold" presetClass="entr" presetID="1">
                                  <p:stCondLst>
                                    <p:cond delay="0"/>
                                  </p:stCondLst>
                                  <p:childTnLst>
                                    <p:set>
                                      <p:cBhvr>
                                        <p:cTn id="220" dur="1" fill="hold">
                                          <p:stCondLst>
                                            <p:cond delay="0"/>
                                          </p:stCondLst>
                                        </p:cTn>
                                        <p:tgtEl>
                                          <p:spTgt spid="74">
                                            <p:txEl>
                                              <p:pRg st="3" end="3"/>
                                            </p:txEl>
                                          </p:spTgt>
                                        </p:tgtEl>
                                        <p:attrNameLst>
                                          <p:attrName>style.visibility</p:attrName>
                                        </p:attrNameLst>
                                      </p:cBhvr>
                                      <p:to>
                                        <p:strVal val="visible"/>
                                      </p:to>
                                    </p:set>
                                  </p:childTnLst>
                                </p:cTn>
                              </p:par>
                            </p:childTnLst>
                          </p:cTn>
                        </p:par>
                      </p:childTnLst>
                    </p:cTn>
                  </p:par>
                  <p:par>
                    <p:cTn id="221" nodeType="clickEffect" fill="hold">
                      <p:stCondLst>
                        <p:cond delay="indefinite"/>
                      </p:stCondLst>
                      <p:childTnLst>
                        <p:par>
                          <p:cTn id="222" nodeType="withEffect" fill="hold">
                            <p:stCondLst>
                              <p:cond delay="0"/>
                            </p:stCondLst>
                            <p:childTnLst>
                              <p:par>
                                <p:cTn id="223" nodeType="clickEffect" fill="hold" presetClass="entr" presetID="1">
                                  <p:stCondLst>
                                    <p:cond delay="0"/>
                                  </p:stCondLst>
                                  <p:childTnLst>
                                    <p:set>
                                      <p:cBhvr>
                                        <p:cTn id="224" dur="1" fill="hold">
                                          <p:stCondLst>
                                            <p:cond delay="0"/>
                                          </p:stCondLst>
                                        </p:cTn>
                                        <p:tgtEl>
                                          <p:spTgt spid="74">
                                            <p:txEl>
                                              <p:pRg st="4" end="4"/>
                                            </p:txEl>
                                          </p:spTgt>
                                        </p:tgtEl>
                                        <p:attrNameLst>
                                          <p:attrName>style.visibility</p:attrName>
                                        </p:attrNameLst>
                                      </p:cBhvr>
                                      <p:to>
                                        <p:strVal val="visible"/>
                                      </p:to>
                                    </p:set>
                                  </p:childTnLst>
                                </p:cTn>
                              </p:par>
                            </p:childTnLst>
                          </p:cTn>
                        </p:par>
                      </p:childTnLst>
                    </p:cTn>
                  </p:par>
                  <p:par>
                    <p:cTn id="225" nodeType="clickEffect" fill="hold">
                      <p:stCondLst>
                        <p:cond delay="indefinite"/>
                      </p:stCondLst>
                      <p:childTnLst>
                        <p:par>
                          <p:cTn id="226" nodeType="withEffect" fill="hold">
                            <p:stCondLst>
                              <p:cond delay="0"/>
                            </p:stCondLst>
                            <p:childTnLst>
                              <p:par>
                                <p:cTn id="227" nodeType="clickEffect" fill="hold" presetClass="entr" presetID="1">
                                  <p:stCondLst>
                                    <p:cond delay="0"/>
                                  </p:stCondLst>
                                  <p:childTnLst>
                                    <p:set>
                                      <p:cBhvr>
                                        <p:cTn id="228"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Calling Non-void Methods</a:t>
            </a:r>
            <a:endParaRPr b="1" lang="en-US" sz="4400" spc="-1" strike="noStrike">
              <a:solidFill>
                <a:srgbClr val="ffffff"/>
              </a:solidFill>
              <a:latin typeface="Tahoma"/>
            </a:endParaRPr>
          </a:p>
        </p:txBody>
      </p:sp>
      <p:sp>
        <p:nvSpPr>
          <p:cNvPr id="88" name=""/>
          <p:cNvSpPr txBox="1"/>
          <p:nvPr/>
        </p:nvSpPr>
        <p:spPr>
          <a:xfrm>
            <a:off x="151920" y="1295280"/>
            <a:ext cx="8991720" cy="5181840"/>
          </a:xfrm>
          <a:prstGeom prst="rect">
            <a:avLst/>
          </a:prstGeom>
          <a:noFill/>
          <a:ln w="0">
            <a:noFill/>
          </a:ln>
        </p:spPr>
        <p:txBody>
          <a:bodyPr anchor="t">
            <a:normAutofit fontScale="92463" lnSpcReduction="10000"/>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A non-void method does return a value and should be stored or printed. Otherwise, that value will be lost. </a:t>
            </a: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2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public class MyClass{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main(String[] args){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int a = 3 + printX(5); </a:t>
            </a:r>
            <a:r>
              <a:rPr b="0" lang="en-US" sz="1800" spc="-1" strike="noStrike">
                <a:solidFill>
                  <a:srgbClr val="00b050"/>
                </a:solidFill>
                <a:latin typeface="Courier New"/>
              </a:rPr>
              <a:t>//error! Does not return!</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int b = twiceX(3); </a:t>
            </a:r>
            <a:r>
              <a:rPr b="0" lang="en-US" sz="1800" spc="-1" strike="noStrike">
                <a:solidFill>
                  <a:srgbClr val="00b050"/>
                </a:solidFill>
                <a:latin typeface="Courier New"/>
              </a:rPr>
              <a:t>// correct, b = 6</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a:t>
            </a:r>
            <a:r>
              <a:rPr b="0" lang="en-US" sz="1800" spc="-1" strike="noStrike">
                <a:solidFill>
                  <a:srgbClr val="000000"/>
                </a:solidFill>
                <a:latin typeface="Courier New"/>
              </a:rPr>
              <a:t>twiceX(10); </a:t>
            </a:r>
            <a:r>
              <a:rPr b="0" lang="en-US" sz="1800" spc="-1" strike="noStrike">
                <a:solidFill>
                  <a:srgbClr val="00b050"/>
                </a:solidFill>
                <a:latin typeface="Courier New"/>
              </a:rPr>
              <a:t>// value is lost, this does nothing.</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a:t>
            </a:r>
            <a:r>
              <a:rPr b="0" lang="en-US" sz="1800" spc="-1" strike="noStrike">
                <a:solidFill>
                  <a:srgbClr val="ff0000"/>
                </a:solidFill>
                <a:latin typeface="Courier New"/>
              </a:rPr>
              <a:t>void</a:t>
            </a:r>
            <a:r>
              <a:rPr b="0" lang="en-US" sz="1800" spc="-1" strike="noStrike">
                <a:solidFill>
                  <a:srgbClr val="000000"/>
                </a:solidFill>
                <a:latin typeface="Courier New"/>
              </a:rPr>
              <a:t> printX(int x){</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System.out.println(“The input x is” + x);</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a:t>
            </a:r>
            <a:r>
              <a:rPr b="0" lang="en-US" sz="1800" spc="-1" strike="noStrike">
                <a:solidFill>
                  <a:srgbClr val="ff0000"/>
                </a:solidFill>
                <a:latin typeface="Courier New"/>
              </a:rPr>
              <a:t>int</a:t>
            </a:r>
            <a:r>
              <a:rPr b="0" lang="en-US" sz="1800" spc="-1" strike="noStrike">
                <a:solidFill>
                  <a:srgbClr val="000000"/>
                </a:solidFill>
                <a:latin typeface="Courier New"/>
              </a:rPr>
              <a:t> twiceX(int x){</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	</a:t>
            </a:r>
            <a:r>
              <a:rPr b="0" lang="en-US" sz="1800" spc="-1" strike="noStrike">
                <a:solidFill>
                  <a:srgbClr val="000000"/>
                </a:solidFill>
                <a:latin typeface="Courier New"/>
              </a:rPr>
              <a:t>return 2 * x;</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229" dur="indefinite" restart="never" nodeType="tmRoot">
          <p:childTnLst>
            <p:seq>
              <p:cTn id="230" dur="indefinite" nodeType="mainSeq">
                <p:childTnLst>
                  <p:par>
                    <p:cTn id="231" nodeType="clickEffect" fill="hold">
                      <p:stCondLst>
                        <p:cond delay="indefinite"/>
                      </p:stCondLst>
                      <p:childTnLst>
                        <p:par>
                          <p:cTn id="232" nodeType="withEffect" fill="hold">
                            <p:stCondLst>
                              <p:cond delay="0"/>
                            </p:stCondLst>
                            <p:childTnLst>
                              <p:par>
                                <p:cTn id="233" nodeType="clickEffect" fill="hold" presetClass="entr" presetID="1">
                                  <p:stCondLst>
                                    <p:cond delay="0"/>
                                  </p:stCondLst>
                                  <p:childTnLst>
                                    <p:set>
                                      <p:cBhvr>
                                        <p:cTn id="234" dur="1" fill="hold">
                                          <p:stCondLst>
                                            <p:cond delay="0"/>
                                          </p:stCondLst>
                                        </p:cTn>
                                        <p:tgtEl>
                                          <p:spTgt spid="88">
                                            <p:txEl>
                                              <p:pRg st="5" end="5"/>
                                            </p:txEl>
                                          </p:spTgt>
                                        </p:tgtEl>
                                        <p:attrNameLst>
                                          <p:attrName>style.visibility</p:attrName>
                                        </p:attrNameLst>
                                      </p:cBhvr>
                                      <p:to>
                                        <p:strVal val="visible"/>
                                      </p:to>
                                    </p:set>
                                  </p:childTnLst>
                                </p:cTn>
                              </p:par>
                            </p:childTnLst>
                          </p:cTn>
                        </p:par>
                      </p:childTnLst>
                    </p:cTn>
                  </p:par>
                  <p:par>
                    <p:cTn id="235" nodeType="clickEffect" fill="hold">
                      <p:stCondLst>
                        <p:cond delay="indefinite"/>
                      </p:stCondLst>
                      <p:childTnLst>
                        <p:par>
                          <p:cTn id="236" nodeType="withEffect" fill="hold">
                            <p:stCondLst>
                              <p:cond delay="0"/>
                            </p:stCondLst>
                            <p:childTnLst>
                              <p:par>
                                <p:cTn id="237" nodeType="clickEffect" fill="hold" presetClass="entr" presetID="1">
                                  <p:stCondLst>
                                    <p:cond delay="0"/>
                                  </p:stCondLst>
                                  <p:childTnLst>
                                    <p:set>
                                      <p:cBhvr>
                                        <p:cTn id="238" dur="1" fill="hold">
                                          <p:stCondLst>
                                            <p:cond delay="0"/>
                                          </p:stCondLst>
                                        </p:cTn>
                                        <p:tgtEl>
                                          <p:spTgt spid="88">
                                            <p:txEl>
                                              <p:pRg st="6" end="6"/>
                                            </p:txEl>
                                          </p:spTgt>
                                        </p:tgtEl>
                                        <p:attrNameLst>
                                          <p:attrName>style.visibility</p:attrName>
                                        </p:attrNameLst>
                                      </p:cBhvr>
                                      <p:to>
                                        <p:strVal val="visible"/>
                                      </p:to>
                                    </p:set>
                                  </p:childTnLst>
                                </p:cTn>
                              </p:par>
                            </p:childTnLst>
                          </p:cTn>
                        </p:par>
                      </p:childTnLst>
                    </p:cTn>
                  </p:par>
                  <p:par>
                    <p:cTn id="239" nodeType="clickEffect" fill="hold">
                      <p:stCondLst>
                        <p:cond delay="indefinite"/>
                      </p:stCondLst>
                      <p:childTnLst>
                        <p:par>
                          <p:cTn id="240" nodeType="withEffect" fill="hold">
                            <p:stCondLst>
                              <p:cond delay="0"/>
                            </p:stCondLst>
                            <p:childTnLst>
                              <p:par>
                                <p:cTn id="241" nodeType="clickEffect" fill="hold" presetClass="entr" presetID="1">
                                  <p:stCondLst>
                                    <p:cond delay="0"/>
                                  </p:stCondLst>
                                  <p:childTnLst>
                                    <p:set>
                                      <p:cBhvr>
                                        <p:cTn id="242" dur="1" fill="hold">
                                          <p:stCondLst>
                                            <p:cond delay="0"/>
                                          </p:stCondLst>
                                        </p:cTn>
                                        <p:tgtEl>
                                          <p:spTgt spid="88">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Void Methods</a:t>
            </a:r>
            <a:endParaRPr b="1" lang="en-US" sz="4400" spc="-1" strike="noStrike">
              <a:solidFill>
                <a:srgbClr val="ffffff"/>
              </a:solidFill>
              <a:latin typeface="Tahoma"/>
            </a:endParaRPr>
          </a:p>
        </p:txBody>
      </p:sp>
      <p:sp>
        <p:nvSpPr>
          <p:cNvPr id="90" name=""/>
          <p:cNvSpPr txBox="1"/>
          <p:nvPr/>
        </p:nvSpPr>
        <p:spPr>
          <a:xfrm>
            <a:off x="151920" y="1295280"/>
            <a:ext cx="8991720" cy="5181840"/>
          </a:xfrm>
          <a:prstGeom prst="rect">
            <a:avLst/>
          </a:prstGeom>
          <a:noFill/>
          <a:ln w="0">
            <a:noFill/>
          </a:ln>
        </p:spPr>
        <p:txBody>
          <a:bodyPr anchor="t">
            <a:normAutofit fontScale="98294" lnSpcReduction="20000"/>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Void methods do not have return values. Once the execution of the method completes, the flow of control returns to the point immediately following where the method was called.  </a:t>
            </a:r>
            <a:endParaRPr b="0" lang="en-US" sz="2000" spc="-1" strike="noStrike">
              <a:solidFill>
                <a:srgbClr val="000000"/>
              </a:solidFill>
              <a:latin typeface="Tahoma"/>
            </a:endParaRPr>
          </a:p>
          <a:p>
            <a:pPr>
              <a:spcBef>
                <a:spcPts val="2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public </a:t>
            </a:r>
            <a:r>
              <a:rPr b="1" lang="en-US" sz="2100" spc="-1" strike="noStrike">
                <a:solidFill>
                  <a:srgbClr val="000000"/>
                </a:solidFill>
                <a:latin typeface="Courier New"/>
              </a:rPr>
              <a:t>void</a:t>
            </a:r>
            <a:r>
              <a:rPr b="0" lang="en-US" sz="2100" spc="-1" strike="noStrike">
                <a:solidFill>
                  <a:srgbClr val="000000"/>
                </a:solidFill>
                <a:latin typeface="Courier New"/>
              </a:rPr>
              <a:t> </a:t>
            </a:r>
            <a:r>
              <a:rPr b="1" lang="en-US" sz="2100" spc="-1" strike="noStrike">
                <a:solidFill>
                  <a:srgbClr val="000000"/>
                </a:solidFill>
                <a:latin typeface="Courier New"/>
              </a:rPr>
              <a:t>methodName</a:t>
            </a:r>
            <a:r>
              <a:rPr b="0" lang="en-US" sz="2100" spc="-1" strike="noStrike">
                <a:solidFill>
                  <a:srgbClr val="000000"/>
                </a:solidFill>
                <a:latin typeface="Courier New"/>
              </a:rPr>
              <a:t>(</a:t>
            </a:r>
            <a:r>
              <a:rPr b="1" lang="en-US" sz="2100" spc="-1" strike="noStrike">
                <a:solidFill>
                  <a:srgbClr val="000000"/>
                </a:solidFill>
                <a:latin typeface="Courier New"/>
              </a:rPr>
              <a:t>type var1</a:t>
            </a:r>
            <a:r>
              <a:rPr b="0" lang="en-US" sz="2100" spc="-1" strike="noStrike">
                <a:solidFill>
                  <a:srgbClr val="000000"/>
                </a:solidFill>
                <a:latin typeface="Courier New"/>
              </a:rPr>
              <a:t>,…, </a:t>
            </a:r>
            <a:r>
              <a:rPr b="1" lang="en-US" sz="2100" spc="-1" strike="noStrike">
                <a:solidFill>
                  <a:srgbClr val="000000"/>
                </a:solidFill>
                <a:latin typeface="Courier New"/>
              </a:rPr>
              <a:t>type var2</a:t>
            </a:r>
            <a:r>
              <a:rPr b="0" lang="en-US" sz="2100" spc="-1" strike="noStrike">
                <a:solidFill>
                  <a:srgbClr val="000000"/>
                </a:solidFill>
                <a:latin typeface="Courier New"/>
              </a:rPr>
              <a:t>){</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 </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a:t>
            </a:r>
            <a:endParaRPr b="0" lang="en-US" sz="21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Examples:</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a:t>
            </a:r>
            <a:r>
              <a:rPr b="1" lang="en-US" sz="2000" spc="-1" strike="noStrike">
                <a:solidFill>
                  <a:srgbClr val="000000"/>
                </a:solidFill>
                <a:latin typeface="Courier New"/>
              </a:rPr>
              <a:t>void</a:t>
            </a:r>
            <a:r>
              <a:rPr b="0" lang="en-US" sz="2000" spc="-1" strike="noStrike">
                <a:solidFill>
                  <a:srgbClr val="000000"/>
                </a:solidFill>
                <a:latin typeface="Courier New"/>
              </a:rPr>
              <a:t> method1(){</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a:t>
            </a:r>
            <a:r>
              <a:rPr b="1" lang="en-US" sz="2000" spc="-1" strike="noStrike">
                <a:solidFill>
                  <a:srgbClr val="000000"/>
                </a:solidFill>
                <a:latin typeface="Courier New"/>
              </a:rPr>
              <a:t>void</a:t>
            </a:r>
            <a:r>
              <a:rPr b="0" lang="en-US" sz="2000" spc="-1" strike="noStrike">
                <a:solidFill>
                  <a:srgbClr val="000000"/>
                </a:solidFill>
                <a:latin typeface="Courier New"/>
              </a:rPr>
              <a:t> method2(int x){</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91" name="TextBox 5"/>
          <p:cNvSpPr/>
          <p:nvPr/>
        </p:nvSpPr>
        <p:spPr>
          <a:xfrm>
            <a:off x="2709720" y="4648320"/>
            <a:ext cx="1752840" cy="3376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void</a:t>
            </a:r>
            <a:endParaRPr b="0" lang="en-US" sz="1600" spc="-1" strike="noStrike">
              <a:solidFill>
                <a:srgbClr val="000000"/>
              </a:solidFill>
              <a:latin typeface="Arial"/>
            </a:endParaRPr>
          </a:p>
        </p:txBody>
      </p:sp>
      <p:cxnSp>
        <p:nvCxnSpPr>
          <p:cNvPr id="92" name="Straight Arrow Connector 4"/>
          <p:cNvCxnSpPr>
            <a:stCxn id="91" idx="1"/>
          </p:cNvCxnSpPr>
          <p:nvPr/>
        </p:nvCxnSpPr>
        <p:spPr>
          <a:xfrm flipH="1" flipV="1">
            <a:off x="1794960" y="4366440"/>
            <a:ext cx="915120" cy="451800"/>
          </a:xfrm>
          <a:prstGeom prst="straightConnector1">
            <a:avLst/>
          </a:prstGeom>
          <a:ln w="38160">
            <a:solidFill>
              <a:srgbClr val="000000"/>
            </a:solidFill>
            <a:miter/>
            <a:tailEnd len="med" type="triangle" w="med"/>
          </a:ln>
        </p:spPr>
      </p:cxnSp>
      <p:cxnSp>
        <p:nvCxnSpPr>
          <p:cNvPr id="93" name="Straight Arrow Connector 6"/>
          <p:cNvCxnSpPr/>
          <p:nvPr/>
        </p:nvCxnSpPr>
        <p:spPr>
          <a:xfrm flipH="1">
            <a:off x="1790280" y="4970160"/>
            <a:ext cx="915120" cy="440280"/>
          </a:xfrm>
          <a:prstGeom prst="straightConnector1">
            <a:avLst/>
          </a:prstGeom>
          <a:ln w="38160">
            <a:solidFill>
              <a:srgbClr val="000000"/>
            </a:solidFill>
            <a:miter/>
            <a:tailEnd len="med" type="triangle" w="med"/>
          </a:ln>
        </p:spPr>
      </p:cxnSp>
    </p:spTree>
  </p:cSld>
  <mc:AlternateContent>
    <mc:Choice Requires="p14">
      <p:transition spd="slow" p14:dur="2000"/>
    </mc:Choice>
    <mc:Fallback>
      <p:transition spd="slow"/>
    </mc:Fallback>
  </mc:AlternateContent>
  <p:timing>
    <p:tnLst>
      <p:par>
        <p:cTn id="243" dur="indefinite" restart="never" nodeType="tmRoot">
          <p:childTnLst>
            <p:seq>
              <p:cTn id="244" dur="indefinite" nodeType="mainSeq">
                <p:childTnLst>
                  <p:par>
                    <p:cTn id="245" nodeType="clickEffect" fill="hold">
                      <p:stCondLst>
                        <p:cond delay="indefinite"/>
                      </p:stCondLst>
                      <p:childTnLst>
                        <p:par>
                          <p:cTn id="246" nodeType="withEffect" fill="hold">
                            <p:stCondLst>
                              <p:cond delay="0"/>
                            </p:stCondLst>
                            <p:childTnLst>
                              <p:par>
                                <p:cTn id="247" nodeType="clickEffect" fill="hold" presetClass="entr" presetID="1">
                                  <p:stCondLst>
                                    <p:cond delay="0"/>
                                  </p:stCondLst>
                                  <p:childTnLst>
                                    <p:set>
                                      <p:cBhvr>
                                        <p:cTn id="248" dur="1" fill="hold">
                                          <p:stCondLst>
                                            <p:cond delay="0"/>
                                          </p:stCondLst>
                                        </p:cTn>
                                        <p:tgtEl>
                                          <p:spTgt spid="90">
                                            <p:txEl>
                                              <p:pRg st="2" end="2"/>
                                            </p:txEl>
                                          </p:spTgt>
                                        </p:tgtEl>
                                        <p:attrNameLst>
                                          <p:attrName>style.visibility</p:attrName>
                                        </p:attrNameLst>
                                      </p:cBhvr>
                                      <p:to>
                                        <p:strVal val="visible"/>
                                      </p:to>
                                    </p:set>
                                  </p:childTnLst>
                                </p:cTn>
                              </p:par>
                              <p:par>
                                <p:cTn id="249" nodeType="withEffect" fill="hold" presetClass="entr" presetID="1">
                                  <p:stCondLst>
                                    <p:cond delay="0"/>
                                  </p:stCondLst>
                                  <p:childTnLst>
                                    <p:set>
                                      <p:cBhvr>
                                        <p:cTn id="250" dur="1" fill="hold">
                                          <p:stCondLst>
                                            <p:cond delay="0"/>
                                          </p:stCondLst>
                                        </p:cTn>
                                        <p:tgtEl>
                                          <p:spTgt spid="90">
                                            <p:txEl>
                                              <p:pRg st="3" end="3"/>
                                            </p:txEl>
                                          </p:spTgt>
                                        </p:tgtEl>
                                        <p:attrNameLst>
                                          <p:attrName>style.visibility</p:attrName>
                                        </p:attrNameLst>
                                      </p:cBhvr>
                                      <p:to>
                                        <p:strVal val="visible"/>
                                      </p:to>
                                    </p:set>
                                  </p:childTnLst>
                                </p:cTn>
                              </p:par>
                              <p:par>
                                <p:cTn id="251" nodeType="withEffect" fill="hold" presetClass="entr" presetID="1">
                                  <p:stCondLst>
                                    <p:cond delay="0"/>
                                  </p:stCondLst>
                                  <p:childTnLst>
                                    <p:set>
                                      <p:cBhvr>
                                        <p:cTn id="252" dur="1" fill="hold">
                                          <p:stCondLst>
                                            <p:cond delay="0"/>
                                          </p:stCondLst>
                                        </p:cTn>
                                        <p:tgtEl>
                                          <p:spTgt spid="90">
                                            <p:txEl>
                                              <p:pRg st="4" end="4"/>
                                            </p:txEl>
                                          </p:spTgt>
                                        </p:tgtEl>
                                        <p:attrNameLst>
                                          <p:attrName>style.visibility</p:attrName>
                                        </p:attrNameLst>
                                      </p:cBhvr>
                                      <p:to>
                                        <p:strVal val="visible"/>
                                      </p:to>
                                    </p:set>
                                  </p:childTnLst>
                                </p:cTn>
                              </p:par>
                              <p:par>
                                <p:cTn id="253" nodeType="withEffect" fill="hold" presetClass="entr" presetID="1">
                                  <p:stCondLst>
                                    <p:cond delay="0"/>
                                  </p:stCondLst>
                                  <p:childTnLst>
                                    <p:set>
                                      <p:cBhvr>
                                        <p:cTn id="254" dur="1" fill="hold">
                                          <p:stCondLst>
                                            <p:cond delay="0"/>
                                          </p:stCondLst>
                                        </p:cTn>
                                        <p:tgtEl>
                                          <p:spTgt spid="90">
                                            <p:txEl>
                                              <p:pRg st="5" end="5"/>
                                            </p:txEl>
                                          </p:spTgt>
                                        </p:tgtEl>
                                        <p:attrNameLst>
                                          <p:attrName>style.visibility</p:attrName>
                                        </p:attrNameLst>
                                      </p:cBhvr>
                                      <p:to>
                                        <p:strVal val="visible"/>
                                      </p:to>
                                    </p:set>
                                  </p:childTnLst>
                                </p:cTn>
                              </p:par>
                            </p:childTnLst>
                          </p:cTn>
                        </p:par>
                      </p:childTnLst>
                    </p:cTn>
                  </p:par>
                  <p:par>
                    <p:cTn id="255" nodeType="clickEffect" fill="hold">
                      <p:stCondLst>
                        <p:cond delay="indefinite"/>
                      </p:stCondLst>
                      <p:childTnLst>
                        <p:par>
                          <p:cTn id="256" nodeType="withEffect" fill="hold">
                            <p:stCondLst>
                              <p:cond delay="0"/>
                            </p:stCondLst>
                            <p:childTnLst>
                              <p:par>
                                <p:cTn id="257" nodeType="clickEffect" fill="hold" presetClass="entr" presetID="1">
                                  <p:stCondLst>
                                    <p:cond delay="0"/>
                                  </p:stCondLst>
                                  <p:childTnLst>
                                    <p:set>
                                      <p:cBhvr>
                                        <p:cTn id="258" dur="1" fill="hold">
                                          <p:stCondLst>
                                            <p:cond delay="0"/>
                                          </p:stCondLst>
                                        </p:cTn>
                                        <p:tgtEl>
                                          <p:spTgt spid="90">
                                            <p:txEl>
                                              <p:pRg st="6" end="6"/>
                                            </p:txEl>
                                          </p:spTgt>
                                        </p:tgtEl>
                                        <p:attrNameLst>
                                          <p:attrName>style.visibility</p:attrName>
                                        </p:attrNameLst>
                                      </p:cBhvr>
                                      <p:to>
                                        <p:strVal val="visible"/>
                                      </p:to>
                                    </p:set>
                                  </p:childTnLst>
                                </p:cTn>
                              </p:par>
                              <p:par>
                                <p:cTn id="259" nodeType="withEffect" fill="hold" presetClass="entr" presetID="1">
                                  <p:stCondLst>
                                    <p:cond delay="0"/>
                                  </p:stCondLst>
                                  <p:childTnLst>
                                    <p:set>
                                      <p:cBhvr>
                                        <p:cTn id="260" dur="1" fill="hold">
                                          <p:stCondLst>
                                            <p:cond delay="0"/>
                                          </p:stCondLst>
                                        </p:cTn>
                                        <p:tgtEl>
                                          <p:spTgt spid="90">
                                            <p:txEl>
                                              <p:pRg st="7" end="7"/>
                                            </p:txEl>
                                          </p:spTgt>
                                        </p:tgtEl>
                                        <p:attrNameLst>
                                          <p:attrName>style.visibility</p:attrName>
                                        </p:attrNameLst>
                                      </p:cBhvr>
                                      <p:to>
                                        <p:strVal val="visible"/>
                                      </p:to>
                                    </p:set>
                                  </p:childTnLst>
                                </p:cTn>
                              </p:par>
                              <p:par>
                                <p:cTn id="261" nodeType="withEffect" fill="hold" presetClass="entr" presetID="1">
                                  <p:stCondLst>
                                    <p:cond delay="0"/>
                                  </p:stCondLst>
                                  <p:childTnLst>
                                    <p:set>
                                      <p:cBhvr>
                                        <p:cTn id="262" dur="1" fill="hold">
                                          <p:stCondLst>
                                            <p:cond delay="0"/>
                                          </p:stCondLst>
                                        </p:cTn>
                                        <p:tgtEl>
                                          <p:spTgt spid="90">
                                            <p:txEl>
                                              <p:pRg st="8" end="8"/>
                                            </p:txEl>
                                          </p:spTgt>
                                        </p:tgtEl>
                                        <p:attrNameLst>
                                          <p:attrName>style.visibility</p:attrName>
                                        </p:attrNameLst>
                                      </p:cBhvr>
                                      <p:to>
                                        <p:strVal val="visible"/>
                                      </p:to>
                                    </p:set>
                                  </p:childTnLst>
                                </p:cTn>
                              </p:par>
                              <p:par>
                                <p:cTn id="263" nodeType="withEffect" fill="hold" presetClass="entr" presetID="1">
                                  <p:stCondLst>
                                    <p:cond delay="0"/>
                                  </p:stCondLst>
                                  <p:childTnLst>
                                    <p:set>
                                      <p:cBhvr>
                                        <p:cTn id="264" dur="1" fill="hold">
                                          <p:stCondLst>
                                            <p:cond delay="0"/>
                                          </p:stCondLst>
                                        </p:cTn>
                                        <p:tgtEl>
                                          <p:spTgt spid="90">
                                            <p:txEl>
                                              <p:pRg st="10" end="10"/>
                                            </p:txEl>
                                          </p:spTgt>
                                        </p:tgtEl>
                                        <p:attrNameLst>
                                          <p:attrName>style.visibility</p:attrName>
                                        </p:attrNameLst>
                                      </p:cBhvr>
                                      <p:to>
                                        <p:strVal val="visible"/>
                                      </p:to>
                                    </p:set>
                                  </p:childTnLst>
                                </p:cTn>
                              </p:par>
                              <p:par>
                                <p:cTn id="265" nodeType="withEffect" fill="hold" presetClass="entr" presetID="1">
                                  <p:stCondLst>
                                    <p:cond delay="0"/>
                                  </p:stCondLst>
                                  <p:childTnLst>
                                    <p:set>
                                      <p:cBhvr>
                                        <p:cTn id="266" dur="1" fill="hold">
                                          <p:stCondLst>
                                            <p:cond delay="0"/>
                                          </p:stCondLst>
                                        </p:cTn>
                                        <p:tgtEl>
                                          <p:spTgt spid="90">
                                            <p:txEl>
                                              <p:pRg st="11" end="11"/>
                                            </p:txEl>
                                          </p:spTgt>
                                        </p:tgtEl>
                                        <p:attrNameLst>
                                          <p:attrName>style.visibility</p:attrName>
                                        </p:attrNameLst>
                                      </p:cBhvr>
                                      <p:to>
                                        <p:strVal val="visible"/>
                                      </p:to>
                                    </p:set>
                                  </p:childTnLst>
                                </p:cTn>
                              </p:par>
                              <p:par>
                                <p:cTn id="267" nodeType="withEffect" fill="hold" presetClass="entr" presetID="1">
                                  <p:stCondLst>
                                    <p:cond delay="0"/>
                                  </p:stCondLst>
                                  <p:childTnLst>
                                    <p:set>
                                      <p:cBhvr>
                                        <p:cTn id="268" dur="1" fill="hold">
                                          <p:stCondLst>
                                            <p:cond delay="0"/>
                                          </p:stCondLst>
                                        </p:cTn>
                                        <p:tgtEl>
                                          <p:spTgt spid="90">
                                            <p:txEl>
                                              <p:pRg st="12" end="12"/>
                                            </p:txEl>
                                          </p:spTgt>
                                        </p:tgtEl>
                                        <p:attrNameLst>
                                          <p:attrName>style.visibility</p:attrName>
                                        </p:attrNameLst>
                                      </p:cBhvr>
                                      <p:to>
                                        <p:strVal val="visible"/>
                                      </p:to>
                                    </p:set>
                                  </p:childTnLst>
                                </p:cTn>
                              </p:par>
                            </p:childTnLst>
                          </p:cTn>
                        </p:par>
                      </p:childTnLst>
                    </p:cTn>
                  </p:par>
                  <p:par>
                    <p:cTn id="269" nodeType="clickEffect" fill="hold">
                      <p:stCondLst>
                        <p:cond delay="indefinite"/>
                      </p:stCondLst>
                      <p:childTnLst>
                        <p:par>
                          <p:cTn id="270" nodeType="withEffect" fill="hold">
                            <p:stCondLst>
                              <p:cond delay="0"/>
                            </p:stCondLst>
                            <p:childTnLst>
                              <p:par>
                                <p:cTn id="271" nodeType="clickEffect" fill="hold" presetClass="entr" presetID="1">
                                  <p:stCondLst>
                                    <p:cond delay="0"/>
                                  </p:stCondLst>
                                  <p:childTnLst>
                                    <p:set>
                                      <p:cBhvr>
                                        <p:cTn id="272" dur="1" fill="hold">
                                          <p:stCondLst>
                                            <p:cond delay="0"/>
                                          </p:stCondLst>
                                        </p:cTn>
                                        <p:tgtEl>
                                          <p:spTgt spid="92"/>
                                        </p:tgtEl>
                                        <p:attrNameLst>
                                          <p:attrName>style.visibility</p:attrName>
                                        </p:attrNameLst>
                                      </p:cBhvr>
                                      <p:to>
                                        <p:strVal val="visible"/>
                                      </p:to>
                                    </p:set>
                                  </p:childTnLst>
                                </p:cTn>
                              </p:par>
                              <p:par>
                                <p:cTn id="273" nodeType="withEffect" fill="hold" presetClass="entr" presetID="1">
                                  <p:stCondLst>
                                    <p:cond delay="0"/>
                                  </p:stCondLst>
                                  <p:childTnLst>
                                    <p:set>
                                      <p:cBhvr>
                                        <p:cTn id="274" dur="1" fill="hold">
                                          <p:stCondLst>
                                            <p:cond delay="0"/>
                                          </p:stCondLst>
                                        </p:cTn>
                                        <p:tgtEl>
                                          <p:spTgt spid="93"/>
                                        </p:tgtEl>
                                        <p:attrNameLst>
                                          <p:attrName>style.visibility</p:attrName>
                                        </p:attrNameLst>
                                      </p:cBhvr>
                                      <p:to>
                                        <p:strVal val="visible"/>
                                      </p:to>
                                    </p:set>
                                  </p:childTnLst>
                                </p:cTn>
                              </p:par>
                              <p:par>
                                <p:cTn id="275" nodeType="withEffect" fill="hold" presetClass="entr" presetID="1">
                                  <p:stCondLst>
                                    <p:cond delay="0"/>
                                  </p:stCondLst>
                                  <p:childTnLst>
                                    <p:set>
                                      <p:cBhvr>
                                        <p:cTn id="276"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Calling Void Methods</a:t>
            </a:r>
            <a:endParaRPr b="1" lang="en-US" sz="4400" spc="-1" strike="noStrike">
              <a:solidFill>
                <a:srgbClr val="ffffff"/>
              </a:solidFill>
              <a:latin typeface="Tahoma"/>
            </a:endParaRPr>
          </a:p>
        </p:txBody>
      </p:sp>
      <p:sp>
        <p:nvSpPr>
          <p:cNvPr id="95" name=""/>
          <p:cNvSpPr txBox="1"/>
          <p:nvPr/>
        </p:nvSpPr>
        <p:spPr>
          <a:xfrm>
            <a:off x="151920" y="1295280"/>
            <a:ext cx="8991720" cy="5181840"/>
          </a:xfrm>
          <a:prstGeom prst="rect">
            <a:avLst/>
          </a:prstGeom>
          <a:noFill/>
          <a:ln w="0">
            <a:noFill/>
          </a:ln>
        </p:spPr>
        <p:txBody>
          <a:bodyPr anchor="t">
            <a:normAutofit fontScale="96628"/>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Code from a method can directly call another method in the same enclosing class without using the dot notation.</a:t>
            </a: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Void methods do not have return values and are therefore not called as part of an expression. </a:t>
            </a: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spcBef>
                <a:spcPts val="2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public class MyClass{</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	</a:t>
            </a:r>
            <a:r>
              <a:rPr b="0" lang="en-US" sz="2100" spc="-1" strike="noStrike">
                <a:solidFill>
                  <a:srgbClr val="000000"/>
                </a:solidFill>
                <a:latin typeface="Courier New"/>
              </a:rPr>
              <a:t>public static void main(String[] args){</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b050"/>
                </a:solidFill>
                <a:latin typeface="Courier New"/>
              </a:rPr>
              <a:t>	</a:t>
            </a:r>
            <a:r>
              <a:rPr b="0" lang="en-US" sz="2100" spc="-1" strike="noStrike">
                <a:solidFill>
                  <a:srgbClr val="00b050"/>
                </a:solidFill>
                <a:latin typeface="Courier New"/>
              </a:rPr>
              <a:t>	</a:t>
            </a:r>
            <a:r>
              <a:rPr b="0" lang="en-US" sz="2100" spc="-1" strike="noStrike">
                <a:solidFill>
                  <a:srgbClr val="000000"/>
                </a:solidFill>
                <a:latin typeface="Courier New"/>
              </a:rPr>
              <a:t>printX(5); </a:t>
            </a:r>
            <a:r>
              <a:rPr b="0" lang="en-US" sz="2100" spc="-1" strike="noStrike">
                <a:solidFill>
                  <a:srgbClr val="00b050"/>
                </a:solidFill>
                <a:latin typeface="Courier New"/>
              </a:rPr>
              <a:t>// Output: The input x is 5</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	</a:t>
            </a:r>
            <a:r>
              <a:rPr b="0" lang="en-US" sz="2100" spc="-1" strike="noStrike">
                <a:solidFill>
                  <a:srgbClr val="000000"/>
                </a:solidFill>
                <a:latin typeface="Courier New"/>
              </a:rPr>
              <a:t>}</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	</a:t>
            </a:r>
            <a:r>
              <a:rPr b="0" lang="en-US" sz="2100" spc="-1" strike="noStrike">
                <a:solidFill>
                  <a:srgbClr val="000000"/>
                </a:solidFill>
                <a:latin typeface="Courier New"/>
              </a:rPr>
              <a:t>public static </a:t>
            </a:r>
            <a:r>
              <a:rPr b="0" lang="en-US" sz="2100" spc="-1" strike="noStrike">
                <a:solidFill>
                  <a:srgbClr val="ff0000"/>
                </a:solidFill>
                <a:latin typeface="Courier New"/>
              </a:rPr>
              <a:t>void</a:t>
            </a:r>
            <a:r>
              <a:rPr b="0" lang="en-US" sz="2100" spc="-1" strike="noStrike">
                <a:solidFill>
                  <a:srgbClr val="000000"/>
                </a:solidFill>
                <a:latin typeface="Courier New"/>
              </a:rPr>
              <a:t> printX(int x){</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	</a:t>
            </a:r>
            <a:r>
              <a:rPr b="0" lang="en-US" sz="2100" spc="-1" strike="noStrike">
                <a:solidFill>
                  <a:srgbClr val="000000"/>
                </a:solidFill>
                <a:latin typeface="Courier New"/>
              </a:rPr>
              <a:t>	</a:t>
            </a:r>
            <a:r>
              <a:rPr b="0" lang="en-US" sz="2100" spc="-1" strike="noStrike">
                <a:solidFill>
                  <a:srgbClr val="000000"/>
                </a:solidFill>
                <a:latin typeface="Courier New"/>
              </a:rPr>
              <a:t>System.out.println(“The input x is” + x);</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	</a:t>
            </a:r>
            <a:r>
              <a:rPr b="0" lang="en-US" sz="2100" spc="-1" strike="noStrike">
                <a:solidFill>
                  <a:srgbClr val="000000"/>
                </a:solidFill>
                <a:latin typeface="Courier New"/>
              </a:rPr>
              <a:t>}</a:t>
            </a:r>
            <a:endParaRPr b="0" lang="en-US" sz="2100" spc="-1" strike="noStrike">
              <a:solidFill>
                <a:srgbClr val="000000"/>
              </a:solidFill>
              <a:latin typeface="Tahoma"/>
            </a:endParaRPr>
          </a:p>
          <a:p>
            <a:pPr>
              <a:lnSpc>
                <a:spcPct val="100000"/>
              </a:lnSpc>
              <a:spcBef>
                <a:spcPts val="524"/>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a:t>
            </a:r>
            <a:endParaRPr b="0" lang="en-US" sz="21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277" dur="indefinite" restart="never" nodeType="tmRoot">
          <p:childTnLst>
            <p:seq>
              <p:cTn id="278" dur="indefinite" nodeType="mainSeq">
                <p:childTnLst>
                  <p:par>
                    <p:cTn id="279" nodeType="clickEffect" fill="hold">
                      <p:stCondLst>
                        <p:cond delay="indefinite"/>
                      </p:stCondLst>
                      <p:childTnLst>
                        <p:par>
                          <p:cTn id="280" nodeType="withEffect" fill="hold">
                            <p:stCondLst>
                              <p:cond delay="0"/>
                            </p:stCondLst>
                            <p:childTnLst>
                              <p:par>
                                <p:cTn id="281" nodeType="clickEffect" fill="hold" presetClass="entr" presetID="1">
                                  <p:stCondLst>
                                    <p:cond delay="0"/>
                                  </p:stCondLst>
                                  <p:childTnLst>
                                    <p:set>
                                      <p:cBhvr>
                                        <p:cTn id="282" dur="1" fill="hold">
                                          <p:stCondLst>
                                            <p:cond delay="0"/>
                                          </p:stCondLst>
                                        </p:cTn>
                                        <p:tgtEl>
                                          <p:spTgt spid="95">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Calling Methods with Parameters</a:t>
            </a:r>
            <a:endParaRPr b="1" lang="en-US" sz="3400" spc="-1" strike="noStrike">
              <a:solidFill>
                <a:srgbClr val="ffffff"/>
              </a:solidFill>
              <a:latin typeface="Tahoma"/>
            </a:endParaRPr>
          </a:p>
        </p:txBody>
      </p:sp>
      <p:sp>
        <p:nvSpPr>
          <p:cNvPr id="97"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a:bodyPr>
          <a:p>
            <a:pPr indent="0">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Tahoma"/>
              </a:rPr>
              <a:t>When calling a method with parameters, values provided in the parameter list</a:t>
            </a:r>
            <a:endParaRPr b="0" lang="en-US" sz="1900" spc="-1" strike="noStrike">
              <a:solidFill>
                <a:srgbClr val="000000"/>
              </a:solidFill>
              <a:latin typeface="Tahoma"/>
            </a:endParaRPr>
          </a:p>
          <a:p>
            <a:pPr indent="0">
              <a:spcBef>
                <a:spcPts val="476"/>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Tahoma"/>
              </a:rPr>
              <a:t>need to correspond to the order and type in the method signature. </a:t>
            </a:r>
            <a:endParaRPr b="0" lang="en-US" sz="19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98" name="TextBox 2"/>
          <p:cNvSpPr/>
          <p:nvPr/>
        </p:nvSpPr>
        <p:spPr>
          <a:xfrm>
            <a:off x="228600" y="2228760"/>
            <a:ext cx="8610480" cy="414612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public class MyProgram{</a:t>
            </a:r>
            <a:endParaRPr b="0" lang="en-US" sz="19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public static void main(String[] args){</a:t>
            </a:r>
            <a:endParaRPr b="0" lang="en-US" sz="19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double ave = average(4, 5); </a:t>
            </a:r>
            <a:r>
              <a:rPr b="0" lang="en-US" sz="1900" spc="-1" strike="noStrike">
                <a:solidFill>
                  <a:srgbClr val="00b050"/>
                </a:solidFill>
                <a:latin typeface="Courier New"/>
              </a:rPr>
              <a:t>// saved return value</a:t>
            </a:r>
            <a:endParaRPr b="0" lang="en-US" sz="19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System.out.println(sum(2.4, 5.1)); </a:t>
            </a:r>
            <a:r>
              <a:rPr b="0" lang="en-US" sz="1900" spc="-1" strike="noStrike">
                <a:solidFill>
                  <a:srgbClr val="00b050"/>
                </a:solidFill>
                <a:latin typeface="Courier New"/>
              </a:rPr>
              <a:t>// print it </a:t>
            </a:r>
            <a:r>
              <a:rPr b="0" lang="en-US" sz="1900" spc="-1" strike="noStrike">
                <a:solidFill>
                  <a:srgbClr val="000000"/>
                </a:solidFill>
                <a:latin typeface="Courier New"/>
              </a:rPr>
              <a:t> </a:t>
            </a:r>
            <a:endParaRPr b="0" lang="en-US" sz="19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sum(4.0, 3.2);</a:t>
            </a:r>
            <a:r>
              <a:rPr b="0" lang="en-US" sz="1900" spc="-1" strike="noStrike">
                <a:solidFill>
                  <a:srgbClr val="000000"/>
                </a:solidFill>
                <a:latin typeface="Courier New"/>
              </a:rPr>
              <a:t>	</a:t>
            </a:r>
            <a:r>
              <a:rPr b="0" lang="en-US" sz="1900" spc="-1" strike="noStrike">
                <a:solidFill>
                  <a:srgbClr val="00b050"/>
                </a:solidFill>
                <a:latin typeface="Courier New"/>
              </a:rPr>
              <a:t>// returned value is lost </a:t>
            </a:r>
            <a:endParaRPr b="0" lang="en-US" sz="19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b050"/>
                </a:solidFill>
                <a:latin typeface="Courier New"/>
              </a:rPr>
              <a:t>// DON"T DO THIS!</a:t>
            </a:r>
            <a:endParaRPr b="0" lang="en-US" sz="19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a:t>
            </a: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0000"/>
                </a:solidFill>
                <a:latin typeface="Courier New"/>
              </a:rPr>
              <a:t>     </a:t>
            </a:r>
            <a:r>
              <a:rPr b="0" lang="en-US" sz="1900" spc="-1" strike="noStrike">
                <a:solidFill>
                  <a:srgbClr val="000000"/>
                </a:solidFill>
                <a:latin typeface="Courier New"/>
              </a:rPr>
              <a:t>	</a:t>
            </a:r>
            <a:endParaRPr b="0" lang="en-US" sz="19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public static double average(int x, int y){</a:t>
            </a:r>
            <a:endParaRPr b="0" lang="en-US" sz="19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endParaRPr b="0" lang="en-US" sz="19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a:t>
            </a:r>
            <a:endParaRPr b="0" lang="en-US" sz="19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public static double sum(double x, double y){</a:t>
            </a:r>
            <a:endParaRPr b="0" lang="en-US" sz="19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endParaRPr b="0" lang="en-US" sz="19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  </a:t>
            </a:r>
            <a:r>
              <a:rPr b="0" lang="en-US" sz="1900" spc="-1" strike="noStrike">
                <a:solidFill>
                  <a:srgbClr val="000000"/>
                </a:solidFill>
                <a:latin typeface="Courier New"/>
              </a:rPr>
              <a:t>}</a:t>
            </a:r>
            <a:endParaRPr b="0" lang="en-US" sz="19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900" spc="-1" strike="noStrike">
                <a:solidFill>
                  <a:srgbClr val="000000"/>
                </a:solidFill>
                <a:latin typeface="Courier New"/>
              </a:rPr>
              <a:t>}</a:t>
            </a:r>
            <a:endParaRPr b="0" lang="en-US" sz="19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283" dur="indefinite" restart="never" nodeType="tmRoot">
          <p:childTnLst>
            <p:seq>
              <p:cTn id="284" dur="indefinite" nodeType="mainSeq">
                <p:childTnLst>
                  <p:par>
                    <p:cTn id="285" nodeType="clickEffect" fill="hold">
                      <p:stCondLst>
                        <p:cond delay="indefinite"/>
                      </p:stCondLst>
                      <p:childTnLst>
                        <p:par>
                          <p:cTn id="286" nodeType="withEffect" fill="hold">
                            <p:stCondLst>
                              <p:cond delay="0"/>
                            </p:stCondLst>
                            <p:childTnLst>
                              <p:par>
                                <p:cTn id="287" nodeType="clickEffect" fill="hold" presetClass="entr" presetID="1">
                                  <p:stCondLst>
                                    <p:cond delay="0"/>
                                  </p:stCondLst>
                                  <p:childTnLst>
                                    <p:set>
                                      <p:cBhvr>
                                        <p:cTn id="288" dur="1" fill="hold">
                                          <p:stCondLst>
                                            <p:cond delay="0"/>
                                          </p:stCondLst>
                                        </p:cTn>
                                        <p:tgtEl>
                                          <p:spTgt spid="98">
                                            <p:txEl>
                                              <p:pRg st="2" end="2"/>
                                            </p:txEl>
                                          </p:spTgt>
                                        </p:tgtEl>
                                        <p:attrNameLst>
                                          <p:attrName>style.visibility</p:attrName>
                                        </p:attrNameLst>
                                      </p:cBhvr>
                                      <p:to>
                                        <p:strVal val="visible"/>
                                      </p:to>
                                    </p:set>
                                  </p:childTnLst>
                                </p:cTn>
                              </p:par>
                            </p:childTnLst>
                          </p:cTn>
                        </p:par>
                      </p:childTnLst>
                    </p:cTn>
                  </p:par>
                  <p:par>
                    <p:cTn id="289" nodeType="clickEffect" fill="hold">
                      <p:stCondLst>
                        <p:cond delay="indefinite"/>
                      </p:stCondLst>
                      <p:childTnLst>
                        <p:par>
                          <p:cTn id="290" nodeType="withEffect" fill="hold">
                            <p:stCondLst>
                              <p:cond delay="0"/>
                            </p:stCondLst>
                            <p:childTnLst>
                              <p:par>
                                <p:cTn id="291" nodeType="clickEffect" fill="hold" presetClass="entr" presetID="1">
                                  <p:stCondLst>
                                    <p:cond delay="0"/>
                                  </p:stCondLst>
                                  <p:childTnLst>
                                    <p:set>
                                      <p:cBhvr>
                                        <p:cTn id="292" dur="1" fill="hold">
                                          <p:stCondLst>
                                            <p:cond delay="0"/>
                                          </p:stCondLst>
                                        </p:cTn>
                                        <p:tgtEl>
                                          <p:spTgt spid="98">
                                            <p:txEl>
                                              <p:pRg st="3" end="3"/>
                                            </p:txEl>
                                          </p:spTgt>
                                        </p:tgtEl>
                                        <p:attrNameLst>
                                          <p:attrName>style.visibility</p:attrName>
                                        </p:attrNameLst>
                                      </p:cBhvr>
                                      <p:to>
                                        <p:strVal val="visible"/>
                                      </p:to>
                                    </p:set>
                                  </p:childTnLst>
                                </p:cTn>
                              </p:par>
                            </p:childTnLst>
                          </p:cTn>
                        </p:par>
                      </p:childTnLst>
                    </p:cTn>
                  </p:par>
                  <p:par>
                    <p:cTn id="293" nodeType="clickEffect" fill="hold">
                      <p:stCondLst>
                        <p:cond delay="indefinite"/>
                      </p:stCondLst>
                      <p:childTnLst>
                        <p:par>
                          <p:cTn id="294" nodeType="withEffect" fill="hold">
                            <p:stCondLst>
                              <p:cond delay="0"/>
                            </p:stCondLst>
                            <p:childTnLst>
                              <p:par>
                                <p:cTn id="295" nodeType="clickEffect" fill="hold" presetClass="entr" presetID="1">
                                  <p:stCondLst>
                                    <p:cond delay="0"/>
                                  </p:stCondLst>
                                  <p:childTnLst>
                                    <p:set>
                                      <p:cBhvr>
                                        <p:cTn id="296" dur="1" fill="hold">
                                          <p:stCondLst>
                                            <p:cond delay="0"/>
                                          </p:stCondLst>
                                        </p:cTn>
                                        <p:tgtEl>
                                          <p:spTgt spid="98">
                                            <p:txEl>
                                              <p:pRg st="4" end="4"/>
                                            </p:txEl>
                                          </p:spTgt>
                                        </p:tgtEl>
                                        <p:attrNameLst>
                                          <p:attrName>style.visibility</p:attrName>
                                        </p:attrNameLst>
                                      </p:cBhvr>
                                      <p:to>
                                        <p:strVal val="visible"/>
                                      </p:to>
                                    </p:set>
                                  </p:childTnLst>
                                </p:cTn>
                              </p:par>
                            </p:childTnLst>
                          </p:cTn>
                        </p:par>
                      </p:childTnLst>
                    </p:cTn>
                  </p:par>
                  <p:par>
                    <p:cTn id="297" nodeType="clickEffect" fill="hold">
                      <p:stCondLst>
                        <p:cond delay="indefinite"/>
                      </p:stCondLst>
                      <p:childTnLst>
                        <p:par>
                          <p:cTn id="298" nodeType="withEffect" fill="hold">
                            <p:stCondLst>
                              <p:cond delay="0"/>
                            </p:stCondLst>
                            <p:childTnLst>
                              <p:par>
                                <p:cTn id="299" nodeType="clickEffect" fill="hold" presetClass="entr" presetID="1">
                                  <p:stCondLst>
                                    <p:cond delay="0"/>
                                  </p:stCondLst>
                                  <p:childTnLst>
                                    <p:set>
                                      <p:cBhvr>
                                        <p:cTn id="300" dur="1" fill="hold">
                                          <p:stCondLst>
                                            <p:cond delay="0"/>
                                          </p:stCondLst>
                                        </p:cTn>
                                        <p:tgtEl>
                                          <p:spTgt spid="98">
                                            <p:txEl>
                                              <p:pRg st="5" end="5"/>
                                            </p:txEl>
                                          </p:spTgt>
                                        </p:tgtEl>
                                        <p:attrNameLst>
                                          <p:attrName>style.visibility</p:attrName>
                                        </p:attrNameLst>
                                      </p:cBhvr>
                                      <p:to>
                                        <p:strVal val="visible"/>
                                      </p:to>
                                    </p:set>
                                  </p:childTnLst>
                                </p:cTn>
                              </p:par>
                            </p:childTnLst>
                          </p:cTn>
                        </p:par>
                      </p:childTnLst>
                    </p:cTn>
                  </p:par>
                  <p:par>
                    <p:cTn id="301" nodeType="clickEffect" fill="hold">
                      <p:stCondLst>
                        <p:cond delay="indefinite"/>
                      </p:stCondLst>
                      <p:childTnLst>
                        <p:par>
                          <p:cTn id="302" nodeType="withEffect" fill="hold">
                            <p:stCondLst>
                              <p:cond delay="0"/>
                            </p:stCondLst>
                            <p:childTnLst>
                              <p:par>
                                <p:cTn id="303" nodeType="clickEffect" fill="hold" presetClass="entr" presetID="1">
                                  <p:stCondLst>
                                    <p:cond delay="0"/>
                                  </p:stCondLst>
                                  <p:childTnLst>
                                    <p:set>
                                      <p:cBhvr>
                                        <p:cTn id="304" dur="1" fill="hold">
                                          <p:stCondLst>
                                            <p:cond delay="0"/>
                                          </p:stCondLst>
                                        </p:cTn>
                                        <p:tgtEl>
                                          <p:spTgt spid="98">
                                            <p:txEl>
                                              <p:pRg st="6" end="6"/>
                                            </p:txEl>
                                          </p:spTgt>
                                        </p:tgtEl>
                                        <p:attrNameLst>
                                          <p:attrName>style.visibility</p:attrName>
                                        </p:attrNameLst>
                                      </p:cBhvr>
                                      <p:to>
                                        <p:strVal val="visible"/>
                                      </p:to>
                                    </p:set>
                                  </p:childTnLst>
                                </p:cTn>
                              </p:par>
                            </p:childTnLst>
                          </p:cTn>
                        </p:par>
                      </p:childTnLst>
                    </p:cTn>
                  </p:par>
                  <p:par>
                    <p:cTn id="305" nodeType="clickEffect" fill="hold">
                      <p:stCondLst>
                        <p:cond delay="indefinite"/>
                      </p:stCondLst>
                      <p:childTnLst>
                        <p:par>
                          <p:cTn id="306" nodeType="withEffect" fill="hold">
                            <p:stCondLst>
                              <p:cond delay="0"/>
                            </p:stCondLst>
                            <p:childTnLst>
                              <p:par>
                                <p:cTn id="307" nodeType="clickEffect" fill="hold" presetClass="entr" presetID="1">
                                  <p:stCondLst>
                                    <p:cond delay="0"/>
                                  </p:stCondLst>
                                  <p:childTnLst>
                                    <p:set>
                                      <p:cBhvr>
                                        <p:cTn id="308" dur="1" fill="hold">
                                          <p:stCondLst>
                                            <p:cond delay="0"/>
                                          </p:stCondLst>
                                        </p:cTn>
                                        <p:tgtEl>
                                          <p:spTgt spid="98">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Nonstatic vs Static</a:t>
            </a:r>
            <a:endParaRPr b="1" lang="en-US" sz="4400" spc="-1" strike="noStrike">
              <a:solidFill>
                <a:srgbClr val="ffffff"/>
              </a:solidFill>
              <a:latin typeface="Tahoma"/>
            </a:endParaRPr>
          </a:p>
        </p:txBody>
      </p:sp>
      <p:sp>
        <p:nvSpPr>
          <p:cNvPr id="100" name=""/>
          <p:cNvSpPr txBox="1"/>
          <p:nvPr/>
        </p:nvSpPr>
        <p:spPr>
          <a:xfrm>
            <a:off x="151920" y="1295280"/>
            <a:ext cx="8991720" cy="5181840"/>
          </a:xfrm>
          <a:prstGeom prst="rect">
            <a:avLst/>
          </a:prstGeom>
          <a:noFill/>
          <a:ln w="0">
            <a:noFill/>
          </a:ln>
        </p:spPr>
        <p:txBody>
          <a:bodyPr anchor="t">
            <a:normAutofit fontScale="87465"/>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class Student{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int 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Student(int new_id){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id = new_id;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void printMyID(){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System.out.println(“My ID is “ + 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rPr>
              <a:t>	</a:t>
            </a:r>
            <a:r>
              <a:rPr b="0" lang="en-US" sz="2000" spc="-1" strike="noStrike">
                <a:solidFill>
                  <a:srgbClr val="ff0000"/>
                </a:solidFill>
                <a:latin typeface="Courier New"/>
              </a:rPr>
              <a:t>	</a:t>
            </a:r>
            <a:r>
              <a:rPr b="0" lang="en-US" sz="2000" spc="-1" strike="noStrike">
                <a:solidFill>
                  <a:srgbClr val="ff0000"/>
                </a:solidFill>
                <a:latin typeface="Courier New"/>
              </a:rPr>
              <a:t>printWelcomeMessage();</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printWelcomeMessage(){</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System.out.println(“Welcome all students!”);</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p:txBody>
      </p:sp>
      <p:cxnSp>
        <p:nvCxnSpPr>
          <p:cNvPr id="101" name="Straight Arrow Connector 5"/>
          <p:cNvCxnSpPr/>
          <p:nvPr/>
        </p:nvCxnSpPr>
        <p:spPr>
          <a:xfrm flipH="1">
            <a:off x="5333400" y="3039840"/>
            <a:ext cx="1143720" cy="999000"/>
          </a:xfrm>
          <a:prstGeom prst="straightConnector1">
            <a:avLst/>
          </a:prstGeom>
          <a:ln w="38160">
            <a:solidFill>
              <a:srgbClr val="000000"/>
            </a:solidFill>
            <a:miter/>
            <a:tailEnd len="med" type="triangle" w="med"/>
          </a:ln>
        </p:spPr>
      </p:cxnSp>
      <p:sp>
        <p:nvSpPr>
          <p:cNvPr id="102" name="TextBox 5"/>
          <p:cNvSpPr/>
          <p:nvPr/>
        </p:nvSpPr>
        <p:spPr>
          <a:xfrm>
            <a:off x="6629400" y="1523880"/>
            <a:ext cx="2286000" cy="161856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0000"/>
                </a:solidFill>
                <a:latin typeface="Arial"/>
              </a:rPr>
              <a:t>Can an instance method in a class call a static method in the same class?</a:t>
            </a:r>
            <a:endParaRPr b="0" lang="en-US" sz="2000" spc="-1" strike="noStrike">
              <a:solidFill>
                <a:srgbClr val="000000"/>
              </a:solidFill>
              <a:latin typeface="Arial"/>
            </a:endParaRPr>
          </a:p>
        </p:txBody>
      </p:sp>
      <p:sp>
        <p:nvSpPr>
          <p:cNvPr id="103" name="TextBox 5"/>
          <p:cNvSpPr/>
          <p:nvPr/>
        </p:nvSpPr>
        <p:spPr>
          <a:xfrm>
            <a:off x="6629400" y="3166920"/>
            <a:ext cx="1752480" cy="3988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0000"/>
                </a:solidFill>
                <a:latin typeface="Arial"/>
              </a:rPr>
              <a:t>Yes!</a:t>
            </a:r>
            <a:endParaRPr b="0" lang="en-US" sz="20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309" dur="indefinite" restart="never" nodeType="tmRoot">
          <p:childTnLst>
            <p:seq>
              <p:cTn id="310" dur="indefinite" nodeType="mainSeq">
                <p:childTnLst>
                  <p:par>
                    <p:cTn id="311" nodeType="clickEffect" fill="hold">
                      <p:stCondLst>
                        <p:cond delay="0"/>
                      </p:stCondLst>
                      <p:childTnLst>
                        <p:par>
                          <p:cTn id="312" nodeType="withEffect" fill="hold">
                            <p:stCondLst>
                              <p:cond delay="0"/>
                            </p:stCondLst>
                            <p:childTnLst>
                              <p:par>
                                <p:cTn id="313" nodeType="withEffect" fill="hold" presetClass="entr" presetID="1">
                                  <p:stCondLst>
                                    <p:cond delay="0"/>
                                  </p:stCondLst>
                                  <p:childTnLst>
                                    <p:set>
                                      <p:cBhvr>
                                        <p:cTn id="314" dur="1" fill="hold">
                                          <p:stCondLst>
                                            <p:cond delay="0"/>
                                          </p:stCondLst>
                                        </p:cTn>
                                        <p:tgtEl>
                                          <p:spTgt spid="101"/>
                                        </p:tgtEl>
                                        <p:attrNameLst>
                                          <p:attrName>style.visibility</p:attrName>
                                        </p:attrNameLst>
                                      </p:cBhvr>
                                      <p:to>
                                        <p:strVal val="visible"/>
                                      </p:to>
                                    </p:set>
                                  </p:childTnLst>
                                </p:cTn>
                              </p:par>
                            </p:childTnLst>
                          </p:cTn>
                        </p:par>
                      </p:childTnLst>
                    </p:cTn>
                  </p:par>
                  <p:par>
                    <p:cTn id="315" nodeType="clickEffect" fill="hold">
                      <p:stCondLst>
                        <p:cond delay="indefinite"/>
                      </p:stCondLst>
                      <p:childTnLst>
                        <p:par>
                          <p:cTn id="316" nodeType="withEffect" fill="hold">
                            <p:stCondLst>
                              <p:cond delay="0"/>
                            </p:stCondLst>
                            <p:childTnLst>
                              <p:par>
                                <p:cTn id="317" nodeType="clickEffect" fill="hold" presetClass="entr" presetID="1">
                                  <p:stCondLst>
                                    <p:cond delay="0"/>
                                  </p:stCondLst>
                                  <p:childTnLst>
                                    <p:set>
                                      <p:cBhvr>
                                        <p:cTn id="318" dur="1" fill="hold">
                                          <p:stCondLst>
                                            <p:cond delay="0"/>
                                          </p:stCondLst>
                                        </p:cTn>
                                        <p:tgtEl>
                                          <p:spTgt spid="102"/>
                                        </p:tgtEl>
                                        <p:attrNameLst>
                                          <p:attrName>style.visibility</p:attrName>
                                        </p:attrNameLst>
                                      </p:cBhvr>
                                      <p:to>
                                        <p:strVal val="visible"/>
                                      </p:to>
                                    </p:set>
                                  </p:childTnLst>
                                </p:cTn>
                              </p:par>
                            </p:childTnLst>
                          </p:cTn>
                        </p:par>
                      </p:childTnLst>
                    </p:cTn>
                  </p:par>
                  <p:par>
                    <p:cTn id="319" nodeType="clickEffect" fill="hold">
                      <p:stCondLst>
                        <p:cond delay="indefinite"/>
                      </p:stCondLst>
                      <p:childTnLst>
                        <p:par>
                          <p:cTn id="320" nodeType="withEffect" fill="hold">
                            <p:stCondLst>
                              <p:cond delay="0"/>
                            </p:stCondLst>
                            <p:childTnLst>
                              <p:par>
                                <p:cTn id="321" nodeType="clickEffect" fill="hold" presetClass="entr" presetID="1">
                                  <p:stCondLst>
                                    <p:cond delay="0"/>
                                  </p:stCondLst>
                                  <p:childTnLst>
                                    <p:set>
                                      <p:cBhvr>
                                        <p:cTn id="322" dur="1" fill="hold">
                                          <p:stCondLst>
                                            <p:cond delay="0"/>
                                          </p:stCondLst>
                                        </p:cTn>
                                        <p:tgtEl>
                                          <p:spTgt spid="103"/>
                                        </p:tgtEl>
                                        <p:attrNameLst>
                                          <p:attrName>style.visibility</p:attrName>
                                        </p:attrNameLst>
                                      </p:cBhvr>
                                      <p:to>
                                        <p:strVal val="visible"/>
                                      </p:to>
                                    </p:set>
                                  </p:childTnLst>
                                </p:cTn>
                              </p:par>
                            </p:childTnLst>
                          </p:cTn>
                        </p:par>
                      </p:childTnLst>
                    </p:cTn>
                  </p:par>
                  <p:par>
                    <p:cTn id="323" nodeType="clickEffect" fill="hold">
                      <p:stCondLst>
                        <p:cond delay="indefinite"/>
                      </p:stCondLst>
                      <p:childTnLst>
                        <p:par>
                          <p:cTn id="324" nodeType="withEffect" fill="hold">
                            <p:stCondLst>
                              <p:cond delay="0"/>
                            </p:stCondLst>
                            <p:childTnLst>
                              <p:par>
                                <p:cTn id="325" nodeType="clickEffect" fill="hold" presetClass="entr" presetID="1">
                                  <p:stCondLst>
                                    <p:cond delay="0"/>
                                  </p:stCondLst>
                                  <p:childTnLst>
                                    <p:set>
                                      <p:cBhvr>
                                        <p:cTn id="326" dur="1" fill="hold">
                                          <p:stCondLst>
                                            <p:cond delay="0"/>
                                          </p:stCondLst>
                                        </p:cTn>
                                        <p:tgtEl>
                                          <p:spTgt spid="10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Nonstatic vs Static</a:t>
            </a:r>
            <a:endParaRPr b="1" lang="en-US" sz="4400" spc="-1" strike="noStrike">
              <a:solidFill>
                <a:srgbClr val="ffffff"/>
              </a:solidFill>
              <a:latin typeface="Tahoma"/>
            </a:endParaRPr>
          </a:p>
        </p:txBody>
      </p:sp>
      <p:sp>
        <p:nvSpPr>
          <p:cNvPr id="105" name=""/>
          <p:cNvSpPr txBox="1"/>
          <p:nvPr/>
        </p:nvSpPr>
        <p:spPr>
          <a:xfrm>
            <a:off x="151920" y="1295280"/>
            <a:ext cx="8991720" cy="5181840"/>
          </a:xfrm>
          <a:prstGeom prst="rect">
            <a:avLst/>
          </a:prstGeom>
          <a:noFill/>
          <a:ln w="0">
            <a:noFill/>
          </a:ln>
        </p:spPr>
        <p:txBody>
          <a:bodyPr anchor="t">
            <a:normAutofit fontScale="87465"/>
          </a:bodyPr>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class Student{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int 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Student(int new_id){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id = new_id;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void printMyID(){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System.out.println(“My ID is “ + 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printWelcomeMessage(){</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System.out.println(“Welcome all students!”);</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Courier New"/>
              </a:rPr>
              <a:t>	</a:t>
            </a:r>
            <a:r>
              <a:rPr b="0" lang="en-US" sz="2000" spc="-1" strike="noStrike">
                <a:solidFill>
                  <a:srgbClr val="ff0000"/>
                </a:solidFill>
                <a:latin typeface="Courier New"/>
              </a:rPr>
              <a:t>	</a:t>
            </a:r>
            <a:r>
              <a:rPr b="0" lang="en-US" sz="2000" spc="-1" strike="noStrike">
                <a:solidFill>
                  <a:srgbClr val="ff0000"/>
                </a:solidFill>
                <a:latin typeface="Courier New"/>
              </a:rPr>
              <a:t>printMyID();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p:txBody>
      </p:sp>
      <p:cxnSp>
        <p:nvCxnSpPr>
          <p:cNvPr id="106" name="Straight Arrow Connector 5"/>
          <p:cNvCxnSpPr/>
          <p:nvPr/>
        </p:nvCxnSpPr>
        <p:spPr>
          <a:xfrm flipH="1">
            <a:off x="4114080" y="3209760"/>
            <a:ext cx="2591640" cy="2029680"/>
          </a:xfrm>
          <a:prstGeom prst="straightConnector1">
            <a:avLst/>
          </a:prstGeom>
          <a:ln w="38160">
            <a:solidFill>
              <a:srgbClr val="000000"/>
            </a:solidFill>
            <a:miter/>
            <a:tailEnd len="med" type="triangle" w="med"/>
          </a:ln>
        </p:spPr>
      </p:cxnSp>
      <p:sp>
        <p:nvSpPr>
          <p:cNvPr id="107" name="TextBox 5"/>
          <p:cNvSpPr/>
          <p:nvPr/>
        </p:nvSpPr>
        <p:spPr>
          <a:xfrm>
            <a:off x="6705720" y="1319040"/>
            <a:ext cx="2286000" cy="19234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0000"/>
                </a:solidFill>
                <a:latin typeface="Arial"/>
              </a:rPr>
              <a:t>Can a static method in a class call an instance method in the same class?</a:t>
            </a:r>
            <a:endParaRPr b="0" lang="en-US" sz="2000" spc="-1" strike="noStrike">
              <a:solidFill>
                <a:srgbClr val="000000"/>
              </a:solidFill>
              <a:latin typeface="Arial"/>
            </a:endParaRPr>
          </a:p>
        </p:txBody>
      </p:sp>
      <p:sp>
        <p:nvSpPr>
          <p:cNvPr id="108" name="TextBox 5"/>
          <p:cNvSpPr/>
          <p:nvPr/>
        </p:nvSpPr>
        <p:spPr>
          <a:xfrm>
            <a:off x="6629400" y="5238720"/>
            <a:ext cx="1752480" cy="39888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ff0000"/>
                </a:solidFill>
                <a:latin typeface="Arial"/>
              </a:rPr>
              <a:t>No! Why?</a:t>
            </a:r>
            <a:endParaRPr b="0" lang="en-US" sz="20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327" dur="indefinite" restart="never" nodeType="tmRoot">
          <p:childTnLst>
            <p:seq>
              <p:cTn id="328" dur="indefinite" nodeType="mainSeq">
                <p:childTnLst>
                  <p:par>
                    <p:cTn id="329" nodeType="clickEffect" fill="hold">
                      <p:stCondLst>
                        <p:cond delay="0"/>
                      </p:stCondLst>
                      <p:childTnLst>
                        <p:par>
                          <p:cTn id="330" nodeType="withEffect" fill="hold">
                            <p:stCondLst>
                              <p:cond delay="0"/>
                            </p:stCondLst>
                            <p:childTnLst>
                              <p:par>
                                <p:cTn id="331" nodeType="withEffect" fill="hold" presetClass="entr" presetID="1">
                                  <p:stCondLst>
                                    <p:cond delay="0"/>
                                  </p:stCondLst>
                                  <p:childTnLst>
                                    <p:set>
                                      <p:cBhvr>
                                        <p:cTn id="332" dur="1" fill="hold">
                                          <p:stCondLst>
                                            <p:cond delay="0"/>
                                          </p:stCondLst>
                                        </p:cTn>
                                        <p:tgtEl>
                                          <p:spTgt spid="106"/>
                                        </p:tgtEl>
                                        <p:attrNameLst>
                                          <p:attrName>style.visibility</p:attrName>
                                        </p:attrNameLst>
                                      </p:cBhvr>
                                      <p:to>
                                        <p:strVal val="visible"/>
                                      </p:to>
                                    </p:set>
                                  </p:childTnLst>
                                </p:cTn>
                              </p:par>
                            </p:childTnLst>
                          </p:cTn>
                        </p:par>
                      </p:childTnLst>
                    </p:cTn>
                  </p:par>
                  <p:par>
                    <p:cTn id="333" nodeType="clickEffect" fill="hold">
                      <p:stCondLst>
                        <p:cond delay="indefinite"/>
                      </p:stCondLst>
                      <p:childTnLst>
                        <p:par>
                          <p:cTn id="334" nodeType="withEffect" fill="hold">
                            <p:stCondLst>
                              <p:cond delay="0"/>
                            </p:stCondLst>
                            <p:childTnLst>
                              <p:par>
                                <p:cTn id="335" nodeType="clickEffect" fill="hold" presetClass="entr" presetID="1">
                                  <p:stCondLst>
                                    <p:cond delay="0"/>
                                  </p:stCondLst>
                                  <p:childTnLst>
                                    <p:set>
                                      <p:cBhvr>
                                        <p:cTn id="336" dur="1" fill="hold">
                                          <p:stCondLst>
                                            <p:cond delay="0"/>
                                          </p:stCondLst>
                                        </p:cTn>
                                        <p:tgtEl>
                                          <p:spTgt spid="107"/>
                                        </p:tgtEl>
                                        <p:attrNameLst>
                                          <p:attrName>style.visibility</p:attrName>
                                        </p:attrNameLst>
                                      </p:cBhvr>
                                      <p:to>
                                        <p:strVal val="visible"/>
                                      </p:to>
                                    </p:set>
                                  </p:childTnLst>
                                </p:cTn>
                              </p:par>
                            </p:childTnLst>
                          </p:cTn>
                        </p:par>
                      </p:childTnLst>
                    </p:cTn>
                  </p:par>
                  <p:par>
                    <p:cTn id="337" nodeType="clickEffect" fill="hold">
                      <p:stCondLst>
                        <p:cond delay="indefinite"/>
                      </p:stCondLst>
                      <p:childTnLst>
                        <p:par>
                          <p:cTn id="338" nodeType="withEffect" fill="hold">
                            <p:stCondLst>
                              <p:cond delay="0"/>
                            </p:stCondLst>
                            <p:childTnLst>
                              <p:par>
                                <p:cTn id="339" nodeType="clickEffect" fill="hold" presetClass="entr" presetID="1">
                                  <p:stCondLst>
                                    <p:cond delay="0"/>
                                  </p:stCondLst>
                                  <p:childTnLst>
                                    <p:set>
                                      <p:cBhvr>
                                        <p:cTn id="340" dur="1" fill="hold">
                                          <p:stCondLst>
                                            <p:cond delay="0"/>
                                          </p:stCondLst>
                                        </p:cTn>
                                        <p:tgtEl>
                                          <p:spTgt spid="108"/>
                                        </p:tgtEl>
                                        <p:attrNameLst>
                                          <p:attrName>style.visibility</p:attrName>
                                        </p:attrNameLst>
                                      </p:cBhvr>
                                      <p:to>
                                        <p:strVal val="visible"/>
                                      </p:to>
                                    </p:set>
                                  </p:childTnLst>
                                </p:cTn>
                              </p:par>
                            </p:childTnLst>
                          </p:cTn>
                        </p:par>
                      </p:childTnLst>
                    </p:cTn>
                  </p:par>
                  <p:par>
                    <p:cTn id="341" nodeType="clickEffect" fill="hold">
                      <p:stCondLst>
                        <p:cond delay="indefinite"/>
                      </p:stCondLst>
                      <p:childTnLst>
                        <p:par>
                          <p:cTn id="342" nodeType="withEffect" fill="hold">
                            <p:stCondLst>
                              <p:cond delay="0"/>
                            </p:stCondLst>
                            <p:childTnLst>
                              <p:par>
                                <p:cTn id="343" nodeType="clickEffect" fill="hold" presetClass="entr" presetID="1">
                                  <p:stCondLst>
                                    <p:cond delay="0"/>
                                  </p:stCondLst>
                                  <p:childTnLst>
                                    <p:set>
                                      <p:cBhvr>
                                        <p:cTn id="344" dur="1" fill="hold">
                                          <p:stCondLst>
                                            <p:cond delay="0"/>
                                          </p:stCondLst>
                                        </p:cTn>
                                        <p:tgtEl>
                                          <p:spTgt spid="1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Modularity</a:t>
            </a:r>
            <a:endParaRPr b="1" lang="en-US" sz="4400" spc="-1" strike="noStrike">
              <a:solidFill>
                <a:srgbClr val="ffffff"/>
              </a:solidFill>
              <a:latin typeface="Tahoma"/>
            </a:endParaRPr>
          </a:p>
        </p:txBody>
      </p:sp>
      <p:sp>
        <p:nvSpPr>
          <p:cNvPr id="18"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modularity</a:t>
            </a:r>
            <a:r>
              <a:rPr b="0" lang="en-US" sz="2000" spc="-1" strike="noStrike">
                <a:solidFill>
                  <a:srgbClr val="000000"/>
                </a:solidFill>
                <a:latin typeface="Tahoma"/>
              </a:rPr>
              <a:t>: Writing code in smaller, more manageable components or modules. Then combining the modules into a cohesive system. </a:t>
            </a:r>
            <a:endParaRPr b="0" lang="en-US" sz="2000" spc="-1" strike="noStrike">
              <a:solidFill>
                <a:srgbClr val="000000"/>
              </a:solidFill>
              <a:latin typeface="Tahoma"/>
            </a:endParaRPr>
          </a:p>
          <a:p>
            <a:pPr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spcBef>
                <a:spcPts val="499"/>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Modularity with methods. Break complex code into smaller tasks and organize it using </a:t>
            </a:r>
            <a:r>
              <a:rPr b="1" lang="en-US" sz="2000" spc="-1" strike="noStrike">
                <a:solidFill>
                  <a:srgbClr val="000000"/>
                </a:solidFill>
                <a:latin typeface="Tahoma"/>
              </a:rPr>
              <a:t>methods</a:t>
            </a:r>
            <a:r>
              <a:rPr b="0" lang="en-US" sz="2000" spc="-1" strike="noStrike">
                <a:solidFill>
                  <a:srgbClr val="000000"/>
                </a:solidFill>
                <a:latin typeface="Tahoma"/>
              </a:rPr>
              <a:t>.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Methods</a:t>
            </a:r>
            <a:r>
              <a:rPr b="0" lang="en-US" sz="2000" spc="-1" strike="noStrike">
                <a:solidFill>
                  <a:srgbClr val="000000"/>
                </a:solidFill>
                <a:latin typeface="Tahoma"/>
              </a:rPr>
              <a:t> define the behaviors or functions for objects.</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An object’s behavior refers to what the object can do (or what can be done to it). </a:t>
            </a:r>
            <a:r>
              <a:rPr b="1" lang="en-US" sz="2000" spc="-1" strike="noStrike">
                <a:solidFill>
                  <a:srgbClr val="000000"/>
                </a:solidFill>
                <a:latin typeface="Tahoma"/>
              </a:rPr>
              <a:t>A method is simply a named group of statements.</a:t>
            </a:r>
            <a:endParaRPr b="0" lang="en-US" sz="20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nodeType="clickEffect" fill="hold">
                      <p:stCondLst>
                        <p:cond delay="indefinite"/>
                      </p:stCondLst>
                      <p:childTnLst>
                        <p:par>
                          <p:cTn id="8" nodeType="withEffect" fill="hold">
                            <p:stCondLst>
                              <p:cond delay="0"/>
                            </p:stCondLst>
                            <p:childTnLst>
                              <p:par>
                                <p:cTn id="9" nodeType="clickEffect" fill="hold" presetClass="entr" presetID="1">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1" nodeType="clickEffect" fill="hold">
                      <p:stCondLst>
                        <p:cond delay="indefinite"/>
                      </p:stCondLst>
                      <p:childTnLst>
                        <p:par>
                          <p:cTn id="12" nodeType="withEffect" fill="hold">
                            <p:stCondLst>
                              <p:cond delay="0"/>
                            </p:stCondLst>
                            <p:childTnLst>
                              <p:par>
                                <p:cTn id="13" nodeType="clickEffect" fill="hold" presetClass="entr" presetID="1">
                                  <p:stCondLst>
                                    <p:cond delay="0"/>
                                  </p:stCondLst>
                                  <p:childTnLst>
                                    <p:set>
                                      <p:cBhvr>
                                        <p:cTn id="14"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15" nodeType="clickEffect" fill="hold">
                      <p:stCondLst>
                        <p:cond delay="indefinite"/>
                      </p:stCondLst>
                      <p:childTnLst>
                        <p:par>
                          <p:cTn id="16" nodeType="withEffect" fill="hold">
                            <p:stCondLst>
                              <p:cond delay="0"/>
                            </p:stCondLst>
                            <p:childTnLst>
                              <p:par>
                                <p:cTn id="17" nodeType="clickEffect" fill="hold" presetClass="entr" presetID="1">
                                  <p:stCondLst>
                                    <p:cond delay="0"/>
                                  </p:stCondLst>
                                  <p:childTnLst>
                                    <p:set>
                                      <p:cBhvr>
                                        <p:cTn id="18"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Overloaded Methods</a:t>
            </a:r>
            <a:endParaRPr b="1" lang="en-US" sz="4400" spc="-1" strike="noStrike">
              <a:solidFill>
                <a:srgbClr val="ffffff"/>
              </a:solidFill>
              <a:latin typeface="Tahoma"/>
            </a:endParaRPr>
          </a:p>
        </p:txBody>
      </p:sp>
      <p:sp>
        <p:nvSpPr>
          <p:cNvPr id="110" name=""/>
          <p:cNvSpPr txBox="1"/>
          <p:nvPr/>
        </p:nvSpPr>
        <p:spPr>
          <a:xfrm>
            <a:off x="151920" y="1295280"/>
            <a:ext cx="8991720" cy="5181840"/>
          </a:xfrm>
          <a:prstGeom prst="rect">
            <a:avLst/>
          </a:prstGeom>
          <a:noFill/>
          <a:ln w="0">
            <a:noFill/>
          </a:ln>
        </p:spPr>
        <p:txBody>
          <a:bodyPr anchor="t">
            <a:normAutofit fontScale="93713"/>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Methods are said to be </a:t>
            </a:r>
            <a:r>
              <a:rPr b="1" lang="en-US" sz="2000" spc="-1" strike="noStrike">
                <a:solidFill>
                  <a:srgbClr val="000000"/>
                </a:solidFill>
                <a:latin typeface="Tahoma"/>
              </a:rPr>
              <a:t>overloaded</a:t>
            </a:r>
            <a:r>
              <a:rPr b="0" lang="en-US" sz="2000" spc="-1" strike="noStrike">
                <a:solidFill>
                  <a:srgbClr val="000000"/>
                </a:solidFill>
                <a:latin typeface="Tahoma"/>
              </a:rPr>
              <a:t> when there are multiple methods with the same name but a different signature. </a:t>
            </a:r>
            <a:endParaRPr b="0" lang="en-US" sz="20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public class MyClass{</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public static void main(String[] args){</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double a = add(1, 2) + add(1.8, 5.2) + add(1, 2, 3);</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System.out.println(a); </a:t>
            </a:r>
            <a:r>
              <a:rPr b="0" lang="en-US" sz="1700" spc="-1" strike="noStrike">
                <a:solidFill>
                  <a:srgbClr val="00b050"/>
                </a:solidFill>
                <a:latin typeface="Courier New"/>
              </a:rPr>
              <a:t>// 16.0</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public static int </a:t>
            </a:r>
            <a:r>
              <a:rPr b="0" lang="en-US" sz="1700" spc="-1" strike="noStrike">
                <a:solidFill>
                  <a:srgbClr val="ff0000"/>
                </a:solidFill>
                <a:latin typeface="Courier New"/>
              </a:rPr>
              <a:t>add</a:t>
            </a:r>
            <a:r>
              <a:rPr b="0" lang="en-US" sz="1700" spc="-1" strike="noStrike">
                <a:solidFill>
                  <a:srgbClr val="000000"/>
                </a:solidFill>
                <a:latin typeface="Courier New"/>
              </a:rPr>
              <a:t>(int x, int y){</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return x + y;</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public static double </a:t>
            </a:r>
            <a:r>
              <a:rPr b="0" lang="en-US" sz="1700" spc="-1" strike="noStrike">
                <a:solidFill>
                  <a:srgbClr val="ff0000"/>
                </a:solidFill>
                <a:latin typeface="Courier New"/>
              </a:rPr>
              <a:t>add</a:t>
            </a:r>
            <a:r>
              <a:rPr b="0" lang="en-US" sz="1700" spc="-1" strike="noStrike">
                <a:solidFill>
                  <a:srgbClr val="000000"/>
                </a:solidFill>
                <a:latin typeface="Courier New"/>
              </a:rPr>
              <a:t>(double x, double y){</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return x + y;</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public static int </a:t>
            </a:r>
            <a:r>
              <a:rPr b="0" lang="en-US" sz="1700" spc="-1" strike="noStrike">
                <a:solidFill>
                  <a:srgbClr val="ff0000"/>
                </a:solidFill>
                <a:latin typeface="Courier New"/>
              </a:rPr>
              <a:t>add</a:t>
            </a:r>
            <a:r>
              <a:rPr b="0" lang="en-US" sz="1700" spc="-1" strike="noStrike">
                <a:solidFill>
                  <a:srgbClr val="000000"/>
                </a:solidFill>
                <a:latin typeface="Courier New"/>
              </a:rPr>
              <a:t>(int x, int y, int z){</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	</a:t>
            </a:r>
            <a:r>
              <a:rPr b="0" lang="en-US" sz="1700" spc="-1" strike="noStrike">
                <a:solidFill>
                  <a:srgbClr val="000000"/>
                </a:solidFill>
                <a:latin typeface="Courier New"/>
              </a:rPr>
              <a:t>return x + y + z;</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	</a:t>
            </a: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25"/>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700" spc="-1" strike="noStrike">
                <a:solidFill>
                  <a:srgbClr val="000000"/>
                </a:solidFill>
                <a:latin typeface="Courier New"/>
              </a:rPr>
              <a:t>}</a:t>
            </a:r>
            <a:endParaRPr b="0" lang="en-US" sz="17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p:txBody>
      </p:sp>
      <p:sp>
        <p:nvSpPr>
          <p:cNvPr id="111" name="TextBox 5"/>
          <p:cNvSpPr/>
          <p:nvPr/>
        </p:nvSpPr>
        <p:spPr>
          <a:xfrm>
            <a:off x="6494400" y="1787400"/>
            <a:ext cx="1752840" cy="58140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Three methods named “add”.</a:t>
            </a:r>
            <a:endParaRPr b="0" lang="en-US" sz="1600" spc="-1" strike="noStrike">
              <a:solidFill>
                <a:srgbClr val="000000"/>
              </a:solidFill>
              <a:latin typeface="Arial"/>
            </a:endParaRPr>
          </a:p>
        </p:txBody>
      </p:sp>
      <p:cxnSp>
        <p:nvCxnSpPr>
          <p:cNvPr id="112" name="Straight Arrow Connector 4"/>
          <p:cNvCxnSpPr/>
          <p:nvPr/>
        </p:nvCxnSpPr>
        <p:spPr>
          <a:xfrm flipH="1">
            <a:off x="4114080" y="2971800"/>
            <a:ext cx="153000" cy="534240"/>
          </a:xfrm>
          <a:prstGeom prst="straightConnector1">
            <a:avLst/>
          </a:prstGeom>
          <a:ln w="38160">
            <a:solidFill>
              <a:srgbClr val="000000"/>
            </a:solidFill>
            <a:miter/>
            <a:tailEnd len="med" type="triangle" w="med"/>
          </a:ln>
        </p:spPr>
      </p:cxnSp>
      <p:cxnSp>
        <p:nvCxnSpPr>
          <p:cNvPr id="113" name="Straight Arrow Connector 7"/>
          <p:cNvCxnSpPr/>
          <p:nvPr/>
        </p:nvCxnSpPr>
        <p:spPr>
          <a:xfrm flipH="1">
            <a:off x="5714640" y="2971800"/>
            <a:ext cx="534240" cy="1448640"/>
          </a:xfrm>
          <a:prstGeom prst="straightConnector1">
            <a:avLst/>
          </a:prstGeom>
          <a:ln w="38160">
            <a:solidFill>
              <a:srgbClr val="000000"/>
            </a:solidFill>
            <a:miter/>
            <a:tailEnd len="med" type="triangle" w="med"/>
          </a:ln>
        </p:spPr>
      </p:cxnSp>
      <p:cxnSp>
        <p:nvCxnSpPr>
          <p:cNvPr id="114" name="Straight Arrow Connector 10"/>
          <p:cNvCxnSpPr/>
          <p:nvPr/>
        </p:nvCxnSpPr>
        <p:spPr>
          <a:xfrm flipH="1">
            <a:off x="6705360" y="2865240"/>
            <a:ext cx="1519920" cy="2392920"/>
          </a:xfrm>
          <a:prstGeom prst="straightConnector1">
            <a:avLst/>
          </a:prstGeom>
          <a:ln w="38160">
            <a:solidFill>
              <a:srgbClr val="000000"/>
            </a:solidFill>
            <a:miter/>
            <a:tailEnd len="med" type="triangle" w="med"/>
          </a:ln>
        </p:spPr>
      </p:cxnSp>
    </p:spTree>
  </p:cSld>
  <mc:AlternateContent>
    <mc:Choice Requires="p14">
      <p:transition spd="slow" p14:dur="2000"/>
    </mc:Choice>
    <mc:Fallback>
      <p:transition spd="slow"/>
    </mc:Fallback>
  </mc:AlternateContent>
  <p:timing>
    <p:tnLst>
      <p:par>
        <p:cTn id="345" dur="indefinite" restart="never" nodeType="tmRoot">
          <p:childTnLst>
            <p:seq>
              <p:cTn id="346" dur="indefinite" nodeType="mainSeq">
                <p:childTnLst>
                  <p:par>
                    <p:cTn id="347" nodeType="clickEffect" fill="hold">
                      <p:stCondLst>
                        <p:cond delay="indefinite"/>
                      </p:stCondLst>
                      <p:childTnLst>
                        <p:par>
                          <p:cTn id="348" nodeType="withEffect" fill="hold">
                            <p:stCondLst>
                              <p:cond delay="0"/>
                            </p:stCondLst>
                            <p:childTnLst>
                              <p:par>
                                <p:cTn id="349" nodeType="clickEffect" fill="hold" presetClass="entr" presetID="1">
                                  <p:stCondLst>
                                    <p:cond delay="0"/>
                                  </p:stCondLst>
                                  <p:childTnLst>
                                    <p:set>
                                      <p:cBhvr>
                                        <p:cTn id="350" dur="1" fill="hold">
                                          <p:stCondLst>
                                            <p:cond delay="0"/>
                                          </p:stCondLst>
                                        </p:cTn>
                                        <p:tgtEl>
                                          <p:spTgt spid="110">
                                            <p:txEl>
                                              <p:pRg st="1" end="1"/>
                                            </p:txEl>
                                          </p:spTgt>
                                        </p:tgtEl>
                                        <p:attrNameLst>
                                          <p:attrName>style.visibility</p:attrName>
                                        </p:attrNameLst>
                                      </p:cBhvr>
                                      <p:to>
                                        <p:strVal val="visible"/>
                                      </p:to>
                                    </p:set>
                                  </p:childTnLst>
                                </p:cTn>
                              </p:par>
                              <p:par>
                                <p:cTn id="351" nodeType="withEffect" fill="hold" presetClass="entr" presetID="1">
                                  <p:stCondLst>
                                    <p:cond delay="0"/>
                                  </p:stCondLst>
                                  <p:childTnLst>
                                    <p:set>
                                      <p:cBhvr>
                                        <p:cTn id="352" dur="1" fill="hold">
                                          <p:stCondLst>
                                            <p:cond delay="0"/>
                                          </p:stCondLst>
                                        </p:cTn>
                                        <p:tgtEl>
                                          <p:spTgt spid="110">
                                            <p:txEl>
                                              <p:pRg st="2" end="2"/>
                                            </p:txEl>
                                          </p:spTgt>
                                        </p:tgtEl>
                                        <p:attrNameLst>
                                          <p:attrName>style.visibility</p:attrName>
                                        </p:attrNameLst>
                                      </p:cBhvr>
                                      <p:to>
                                        <p:strVal val="visible"/>
                                      </p:to>
                                    </p:set>
                                  </p:childTnLst>
                                </p:cTn>
                              </p:par>
                              <p:par>
                                <p:cTn id="353" nodeType="withEffect" fill="hold" presetClass="entr" presetID="1">
                                  <p:stCondLst>
                                    <p:cond delay="0"/>
                                  </p:stCondLst>
                                  <p:childTnLst>
                                    <p:set>
                                      <p:cBhvr>
                                        <p:cTn id="354" dur="1" fill="hold">
                                          <p:stCondLst>
                                            <p:cond delay="0"/>
                                          </p:stCondLst>
                                        </p:cTn>
                                        <p:tgtEl>
                                          <p:spTgt spid="110">
                                            <p:txEl>
                                              <p:pRg st="3" end="3"/>
                                            </p:txEl>
                                          </p:spTgt>
                                        </p:tgtEl>
                                        <p:attrNameLst>
                                          <p:attrName>style.visibility</p:attrName>
                                        </p:attrNameLst>
                                      </p:cBhvr>
                                      <p:to>
                                        <p:strVal val="visible"/>
                                      </p:to>
                                    </p:set>
                                  </p:childTnLst>
                                </p:cTn>
                              </p:par>
                              <p:par>
                                <p:cTn id="355" nodeType="withEffect" fill="hold" presetClass="entr" presetID="1">
                                  <p:stCondLst>
                                    <p:cond delay="0"/>
                                  </p:stCondLst>
                                  <p:childTnLst>
                                    <p:set>
                                      <p:cBhvr>
                                        <p:cTn id="356" dur="1" fill="hold">
                                          <p:stCondLst>
                                            <p:cond delay="0"/>
                                          </p:stCondLst>
                                        </p:cTn>
                                        <p:tgtEl>
                                          <p:spTgt spid="110">
                                            <p:txEl>
                                              <p:pRg st="4" end="4"/>
                                            </p:txEl>
                                          </p:spTgt>
                                        </p:tgtEl>
                                        <p:attrNameLst>
                                          <p:attrName>style.visibility</p:attrName>
                                        </p:attrNameLst>
                                      </p:cBhvr>
                                      <p:to>
                                        <p:strVal val="visible"/>
                                      </p:to>
                                    </p:set>
                                  </p:childTnLst>
                                </p:cTn>
                              </p:par>
                              <p:par>
                                <p:cTn id="357" nodeType="withEffect" fill="hold" presetClass="entr" presetID="1">
                                  <p:stCondLst>
                                    <p:cond delay="0"/>
                                  </p:stCondLst>
                                  <p:childTnLst>
                                    <p:set>
                                      <p:cBhvr>
                                        <p:cTn id="358" dur="1" fill="hold">
                                          <p:stCondLst>
                                            <p:cond delay="0"/>
                                          </p:stCondLst>
                                        </p:cTn>
                                        <p:tgtEl>
                                          <p:spTgt spid="110">
                                            <p:txEl>
                                              <p:pRg st="5" end="5"/>
                                            </p:txEl>
                                          </p:spTgt>
                                        </p:tgtEl>
                                        <p:attrNameLst>
                                          <p:attrName>style.visibility</p:attrName>
                                        </p:attrNameLst>
                                      </p:cBhvr>
                                      <p:to>
                                        <p:strVal val="visible"/>
                                      </p:to>
                                    </p:set>
                                  </p:childTnLst>
                                </p:cTn>
                              </p:par>
                              <p:par>
                                <p:cTn id="359" nodeType="withEffect" fill="hold" presetClass="entr" presetID="1">
                                  <p:stCondLst>
                                    <p:cond delay="0"/>
                                  </p:stCondLst>
                                  <p:childTnLst>
                                    <p:set>
                                      <p:cBhvr>
                                        <p:cTn id="360" dur="1" fill="hold">
                                          <p:stCondLst>
                                            <p:cond delay="0"/>
                                          </p:stCondLst>
                                        </p:cTn>
                                        <p:tgtEl>
                                          <p:spTgt spid="110">
                                            <p:txEl>
                                              <p:pRg st="6" end="6"/>
                                            </p:txEl>
                                          </p:spTgt>
                                        </p:tgtEl>
                                        <p:attrNameLst>
                                          <p:attrName>style.visibility</p:attrName>
                                        </p:attrNameLst>
                                      </p:cBhvr>
                                      <p:to>
                                        <p:strVal val="visible"/>
                                      </p:to>
                                    </p:set>
                                  </p:childTnLst>
                                </p:cTn>
                              </p:par>
                              <p:par>
                                <p:cTn id="361" nodeType="withEffect" fill="hold" presetClass="entr" presetID="1">
                                  <p:stCondLst>
                                    <p:cond delay="0"/>
                                  </p:stCondLst>
                                  <p:childTnLst>
                                    <p:set>
                                      <p:cBhvr>
                                        <p:cTn id="362" dur="1" fill="hold">
                                          <p:stCondLst>
                                            <p:cond delay="0"/>
                                          </p:stCondLst>
                                        </p:cTn>
                                        <p:tgtEl>
                                          <p:spTgt spid="110">
                                            <p:txEl>
                                              <p:pRg st="7" end="7"/>
                                            </p:txEl>
                                          </p:spTgt>
                                        </p:tgtEl>
                                        <p:attrNameLst>
                                          <p:attrName>style.visibility</p:attrName>
                                        </p:attrNameLst>
                                      </p:cBhvr>
                                      <p:to>
                                        <p:strVal val="visible"/>
                                      </p:to>
                                    </p:set>
                                  </p:childTnLst>
                                </p:cTn>
                              </p:par>
                              <p:par>
                                <p:cTn id="363" nodeType="withEffect" fill="hold" presetClass="entr" presetID="1">
                                  <p:stCondLst>
                                    <p:cond delay="0"/>
                                  </p:stCondLst>
                                  <p:childTnLst>
                                    <p:set>
                                      <p:cBhvr>
                                        <p:cTn id="364" dur="1" fill="hold">
                                          <p:stCondLst>
                                            <p:cond delay="0"/>
                                          </p:stCondLst>
                                        </p:cTn>
                                        <p:tgtEl>
                                          <p:spTgt spid="110">
                                            <p:txEl>
                                              <p:pRg st="8" end="8"/>
                                            </p:txEl>
                                          </p:spTgt>
                                        </p:tgtEl>
                                        <p:attrNameLst>
                                          <p:attrName>style.visibility</p:attrName>
                                        </p:attrNameLst>
                                      </p:cBhvr>
                                      <p:to>
                                        <p:strVal val="visible"/>
                                      </p:to>
                                    </p:set>
                                  </p:childTnLst>
                                </p:cTn>
                              </p:par>
                              <p:par>
                                <p:cTn id="365" nodeType="withEffect" fill="hold" presetClass="entr" presetID="1">
                                  <p:stCondLst>
                                    <p:cond delay="0"/>
                                  </p:stCondLst>
                                  <p:childTnLst>
                                    <p:set>
                                      <p:cBhvr>
                                        <p:cTn id="366" dur="1" fill="hold">
                                          <p:stCondLst>
                                            <p:cond delay="0"/>
                                          </p:stCondLst>
                                        </p:cTn>
                                        <p:tgtEl>
                                          <p:spTgt spid="110">
                                            <p:txEl>
                                              <p:pRg st="9" end="9"/>
                                            </p:txEl>
                                          </p:spTgt>
                                        </p:tgtEl>
                                        <p:attrNameLst>
                                          <p:attrName>style.visibility</p:attrName>
                                        </p:attrNameLst>
                                      </p:cBhvr>
                                      <p:to>
                                        <p:strVal val="visible"/>
                                      </p:to>
                                    </p:set>
                                  </p:childTnLst>
                                </p:cTn>
                              </p:par>
                              <p:par>
                                <p:cTn id="367" nodeType="withEffect" fill="hold" presetClass="entr" presetID="1">
                                  <p:stCondLst>
                                    <p:cond delay="0"/>
                                  </p:stCondLst>
                                  <p:childTnLst>
                                    <p:set>
                                      <p:cBhvr>
                                        <p:cTn id="368" dur="1" fill="hold">
                                          <p:stCondLst>
                                            <p:cond delay="0"/>
                                          </p:stCondLst>
                                        </p:cTn>
                                        <p:tgtEl>
                                          <p:spTgt spid="110">
                                            <p:txEl>
                                              <p:pRg st="10" end="10"/>
                                            </p:txEl>
                                          </p:spTgt>
                                        </p:tgtEl>
                                        <p:attrNameLst>
                                          <p:attrName>style.visibility</p:attrName>
                                        </p:attrNameLst>
                                      </p:cBhvr>
                                      <p:to>
                                        <p:strVal val="visible"/>
                                      </p:to>
                                    </p:set>
                                  </p:childTnLst>
                                </p:cTn>
                              </p:par>
                              <p:par>
                                <p:cTn id="369" nodeType="withEffect" fill="hold" presetClass="entr" presetID="1">
                                  <p:stCondLst>
                                    <p:cond delay="0"/>
                                  </p:stCondLst>
                                  <p:childTnLst>
                                    <p:set>
                                      <p:cBhvr>
                                        <p:cTn id="370" dur="1" fill="hold">
                                          <p:stCondLst>
                                            <p:cond delay="0"/>
                                          </p:stCondLst>
                                        </p:cTn>
                                        <p:tgtEl>
                                          <p:spTgt spid="110">
                                            <p:txEl>
                                              <p:pRg st="11" end="11"/>
                                            </p:txEl>
                                          </p:spTgt>
                                        </p:tgtEl>
                                        <p:attrNameLst>
                                          <p:attrName>style.visibility</p:attrName>
                                        </p:attrNameLst>
                                      </p:cBhvr>
                                      <p:to>
                                        <p:strVal val="visible"/>
                                      </p:to>
                                    </p:set>
                                  </p:childTnLst>
                                </p:cTn>
                              </p:par>
                              <p:par>
                                <p:cTn id="371" nodeType="withEffect" fill="hold" presetClass="entr" presetID="1">
                                  <p:stCondLst>
                                    <p:cond delay="0"/>
                                  </p:stCondLst>
                                  <p:childTnLst>
                                    <p:set>
                                      <p:cBhvr>
                                        <p:cTn id="372" dur="1" fill="hold">
                                          <p:stCondLst>
                                            <p:cond delay="0"/>
                                          </p:stCondLst>
                                        </p:cTn>
                                        <p:tgtEl>
                                          <p:spTgt spid="110">
                                            <p:txEl>
                                              <p:pRg st="12" end="12"/>
                                            </p:txEl>
                                          </p:spTgt>
                                        </p:tgtEl>
                                        <p:attrNameLst>
                                          <p:attrName>style.visibility</p:attrName>
                                        </p:attrNameLst>
                                      </p:cBhvr>
                                      <p:to>
                                        <p:strVal val="visible"/>
                                      </p:to>
                                    </p:set>
                                  </p:childTnLst>
                                </p:cTn>
                              </p:par>
                              <p:par>
                                <p:cTn id="373" nodeType="withEffect" fill="hold" presetClass="entr" presetID="1">
                                  <p:stCondLst>
                                    <p:cond delay="0"/>
                                  </p:stCondLst>
                                  <p:childTnLst>
                                    <p:set>
                                      <p:cBhvr>
                                        <p:cTn id="374" dur="1" fill="hold">
                                          <p:stCondLst>
                                            <p:cond delay="0"/>
                                          </p:stCondLst>
                                        </p:cTn>
                                        <p:tgtEl>
                                          <p:spTgt spid="110">
                                            <p:txEl>
                                              <p:pRg st="13" end="13"/>
                                            </p:txEl>
                                          </p:spTgt>
                                        </p:tgtEl>
                                        <p:attrNameLst>
                                          <p:attrName>style.visibility</p:attrName>
                                        </p:attrNameLst>
                                      </p:cBhvr>
                                      <p:to>
                                        <p:strVal val="visible"/>
                                      </p:to>
                                    </p:set>
                                  </p:childTnLst>
                                </p:cTn>
                              </p:par>
                              <p:par>
                                <p:cTn id="375" nodeType="withEffect" fill="hold" presetClass="entr" presetID="1">
                                  <p:stCondLst>
                                    <p:cond delay="0"/>
                                  </p:stCondLst>
                                  <p:childTnLst>
                                    <p:set>
                                      <p:cBhvr>
                                        <p:cTn id="376" dur="1" fill="hold">
                                          <p:stCondLst>
                                            <p:cond delay="0"/>
                                          </p:stCondLst>
                                        </p:cTn>
                                        <p:tgtEl>
                                          <p:spTgt spid="110">
                                            <p:txEl>
                                              <p:pRg st="14" end="14"/>
                                            </p:txEl>
                                          </p:spTgt>
                                        </p:tgtEl>
                                        <p:attrNameLst>
                                          <p:attrName>style.visibility</p:attrName>
                                        </p:attrNameLst>
                                      </p:cBhvr>
                                      <p:to>
                                        <p:strVal val="visible"/>
                                      </p:to>
                                    </p:set>
                                  </p:childTnLst>
                                </p:cTn>
                              </p:par>
                              <p:par>
                                <p:cTn id="377" nodeType="withEffect" fill="hold" presetClass="entr" presetID="1">
                                  <p:stCondLst>
                                    <p:cond delay="0"/>
                                  </p:stCondLst>
                                  <p:childTnLst>
                                    <p:set>
                                      <p:cBhvr>
                                        <p:cTn id="378" dur="1" fill="hold">
                                          <p:stCondLst>
                                            <p:cond delay="0"/>
                                          </p:stCondLst>
                                        </p:cTn>
                                        <p:tgtEl>
                                          <p:spTgt spid="110">
                                            <p:txEl>
                                              <p:pRg st="15" end="15"/>
                                            </p:txEl>
                                          </p:spTgt>
                                        </p:tgtEl>
                                        <p:attrNameLst>
                                          <p:attrName>style.visibility</p:attrName>
                                        </p:attrNameLst>
                                      </p:cBhvr>
                                      <p:to>
                                        <p:strVal val="visible"/>
                                      </p:to>
                                    </p:set>
                                  </p:childTnLst>
                                </p:cTn>
                              </p:par>
                            </p:childTnLst>
                          </p:cTn>
                        </p:par>
                      </p:childTnLst>
                    </p:cTn>
                  </p:par>
                  <p:par>
                    <p:cTn id="379" nodeType="clickEffect" fill="hold">
                      <p:stCondLst>
                        <p:cond delay="indefinite"/>
                      </p:stCondLst>
                      <p:childTnLst>
                        <p:par>
                          <p:cTn id="380" nodeType="withEffect" fill="hold">
                            <p:stCondLst>
                              <p:cond delay="0"/>
                            </p:stCondLst>
                            <p:childTnLst>
                              <p:par>
                                <p:cTn id="381" nodeType="clickEffect" fill="hold" presetClass="entr" presetID="1">
                                  <p:stCondLst>
                                    <p:cond delay="0"/>
                                  </p:stCondLst>
                                  <p:childTnLst>
                                    <p:set>
                                      <p:cBhvr>
                                        <p:cTn id="382" dur="1" fill="hold">
                                          <p:stCondLst>
                                            <p:cond delay="0"/>
                                          </p:stCondLst>
                                        </p:cTn>
                                        <p:tgtEl>
                                          <p:spTgt spid="111"/>
                                        </p:tgtEl>
                                        <p:attrNameLst>
                                          <p:attrName>style.visibility</p:attrName>
                                        </p:attrNameLst>
                                      </p:cBhvr>
                                      <p:to>
                                        <p:strVal val="visible"/>
                                      </p:to>
                                    </p:set>
                                  </p:childTnLst>
                                </p:cTn>
                              </p:par>
                              <p:par>
                                <p:cTn id="383" nodeType="withEffect" fill="hold" presetClass="entr" presetID="1">
                                  <p:stCondLst>
                                    <p:cond delay="0"/>
                                  </p:stCondLst>
                                  <p:childTnLst>
                                    <p:set>
                                      <p:cBhvr>
                                        <p:cTn id="384" dur="1" fill="hold">
                                          <p:stCondLst>
                                            <p:cond delay="0"/>
                                          </p:stCondLst>
                                        </p:cTn>
                                        <p:tgtEl>
                                          <p:spTgt spid="112"/>
                                        </p:tgtEl>
                                        <p:attrNameLst>
                                          <p:attrName>style.visibility</p:attrName>
                                        </p:attrNameLst>
                                      </p:cBhvr>
                                      <p:to>
                                        <p:strVal val="visible"/>
                                      </p:to>
                                    </p:set>
                                  </p:childTnLst>
                                </p:cTn>
                              </p:par>
                              <p:par>
                                <p:cTn id="385" nodeType="withEffect" fill="hold" presetClass="entr" presetID="1">
                                  <p:stCondLst>
                                    <p:cond delay="0"/>
                                  </p:stCondLst>
                                  <p:childTnLst>
                                    <p:set>
                                      <p:cBhvr>
                                        <p:cTn id="386" dur="1" fill="hold">
                                          <p:stCondLst>
                                            <p:cond delay="0"/>
                                          </p:stCondLst>
                                        </p:cTn>
                                        <p:tgtEl>
                                          <p:spTgt spid="113"/>
                                        </p:tgtEl>
                                        <p:attrNameLst>
                                          <p:attrName>style.visibility</p:attrName>
                                        </p:attrNameLst>
                                      </p:cBhvr>
                                      <p:to>
                                        <p:strVal val="visible"/>
                                      </p:to>
                                    </p:set>
                                  </p:childTnLst>
                                </p:cTn>
                              </p:par>
                              <p:par>
                                <p:cTn id="387" nodeType="withEffect" fill="hold" presetClass="entr" presetID="1">
                                  <p:stCondLst>
                                    <p:cond delay="0"/>
                                  </p:stCondLst>
                                  <p:childTnLst>
                                    <p:set>
                                      <p:cBhvr>
                                        <p:cTn id="388" dur="1" fill="hold">
                                          <p:stCondLst>
                                            <p:cond delay="0"/>
                                          </p:stCondLst>
                                        </p:cTn>
                                        <p:tgtEl>
                                          <p:spTgt spid="11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Point class</a:t>
            </a:r>
            <a:endParaRPr b="1" lang="en-US" sz="4400" spc="-1" strike="noStrike">
              <a:solidFill>
                <a:srgbClr val="ffffff"/>
              </a:solidFill>
              <a:latin typeface="Tahoma"/>
            </a:endParaRPr>
          </a:p>
        </p:txBody>
      </p:sp>
      <p:sp>
        <p:nvSpPr>
          <p:cNvPr id="116"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500" spc="-1" strike="noStrike">
                <a:solidFill>
                  <a:srgbClr val="008080"/>
                </a:solidFill>
                <a:latin typeface="Courier New"/>
              </a:rPr>
              <a:t>// A Point object represents an (x, y) location.</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public class Point {</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private int x;</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private int y;</a:t>
            </a:r>
            <a:endParaRPr b="0" lang="en-US" sz="1500" spc="-1" strike="noStrike">
              <a:solidFill>
                <a:srgbClr val="000000"/>
              </a:solidFill>
              <a:latin typeface="Tahoma"/>
            </a:endParaRPr>
          </a:p>
          <a:p>
            <a:pPr lvl="1" marL="625320" indent="-279360">
              <a:lnSpc>
                <a:spcPct val="6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900" spc="-1" strike="noStrike">
                <a:solidFill>
                  <a:srgbClr val="000000"/>
                </a:solidFill>
                <a:latin typeface="Courier New"/>
              </a:rPr>
              <a:t>    </a:t>
            </a:r>
            <a:endParaRPr b="0" lang="en-US" sz="9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public Point(int initialX, int initialY) {</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x = initialX;</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y = initialY;</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a:t>
            </a:r>
            <a:endParaRPr b="0" lang="en-US" sz="1500" spc="-1" strike="noStrike">
              <a:solidFill>
                <a:srgbClr val="000000"/>
              </a:solidFill>
              <a:latin typeface="Tahoma"/>
            </a:endParaRPr>
          </a:p>
          <a:p>
            <a:pPr lvl="1" marL="625320" indent="-279360">
              <a:lnSpc>
                <a:spcPct val="6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1" lang="en-US" sz="1600" spc="-1" strike="noStrike">
                <a:solidFill>
                  <a:srgbClr val="008080"/>
                </a:solidFill>
                <a:latin typeface="Courier New"/>
              </a:rPr>
              <a:t>// accessor methods</a:t>
            </a:r>
            <a:endParaRPr b="0" lang="en-US" sz="16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public int getX() {</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return x;</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a:t>
            </a:r>
            <a:endParaRPr b="0" lang="en-US" sz="1500" spc="-1" strike="noStrike">
              <a:solidFill>
                <a:srgbClr val="000000"/>
              </a:solidFill>
              <a:latin typeface="Tahoma"/>
            </a:endParaRPr>
          </a:p>
          <a:p>
            <a:pPr lvl="1" marL="625320" indent="-279360">
              <a:lnSpc>
                <a:spcPct val="6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900" spc="-1" strike="noStrike">
                <a:solidFill>
                  <a:srgbClr val="000000"/>
                </a:solidFill>
                <a:latin typeface="Courier New"/>
              </a:rPr>
              <a:t>    </a:t>
            </a:r>
            <a:endParaRPr b="0" lang="en-US" sz="9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public int getY() {</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return y;</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a:t>
            </a:r>
            <a:endParaRPr b="0" lang="en-US" sz="1500" spc="-1" strike="noStrike">
              <a:solidFill>
                <a:srgbClr val="000000"/>
              </a:solidFill>
              <a:latin typeface="Tahoma"/>
            </a:endParaRPr>
          </a:p>
          <a:p>
            <a:pPr lvl="1" marL="625320" indent="-279360">
              <a:lnSpc>
                <a:spcPct val="6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900" spc="-1" strike="noStrike">
                <a:solidFill>
                  <a:srgbClr val="000000"/>
                </a:solidFill>
                <a:latin typeface="Courier New"/>
              </a:rPr>
              <a:t>    </a:t>
            </a:r>
            <a:endParaRPr b="0" lang="en-US" sz="900" spc="-1" strike="noStrike">
              <a:solidFill>
                <a:srgbClr val="000000"/>
              </a:solidFill>
              <a:latin typeface="Tahoma"/>
            </a:endParaRPr>
          </a:p>
          <a:p>
            <a:pPr lvl="1" marL="625320" indent="-279360">
              <a:lnSpc>
                <a:spcPct val="6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900" spc="-1" strike="noStrike">
                <a:solidFill>
                  <a:srgbClr val="000000"/>
                </a:solidFill>
                <a:latin typeface="Courier New"/>
              </a:rPr>
              <a:t>    </a:t>
            </a:r>
            <a:endParaRPr b="0" lang="en-US" sz="9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public void setLocation(int newX, int newY) {</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x = newX;</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y = newY;</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a:t>
            </a:r>
            <a:endParaRPr b="0" lang="en-US" sz="1500" spc="-1" strike="noStrike">
              <a:solidFill>
                <a:srgbClr val="000000"/>
              </a:solidFill>
              <a:latin typeface="Tahoma"/>
            </a:endParaRPr>
          </a:p>
          <a:p>
            <a:pPr lvl="1" marL="625320" indent="-279360">
              <a:lnSpc>
                <a:spcPct val="60000"/>
              </a:lnSpc>
              <a:spcBef>
                <a:spcPts val="2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9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public void translate(int dx, int dy) {</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setLocation(x + dx, y + dy);</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    </a:t>
            </a:r>
            <a:r>
              <a:rPr b="0" lang="en-US" sz="1500" spc="-1" strike="noStrike">
                <a:solidFill>
                  <a:srgbClr val="000000"/>
                </a:solidFill>
                <a:latin typeface="Courier New"/>
              </a:rPr>
              <a:t>}</a:t>
            </a:r>
            <a:endParaRPr b="0" lang="en-US" sz="1500" spc="-1" strike="noStrike">
              <a:solidFill>
                <a:srgbClr val="000000"/>
              </a:solidFill>
              <a:latin typeface="Tahoma"/>
            </a:endParaRPr>
          </a:p>
          <a:p>
            <a:pPr lvl="1" marL="625320" indent="-279360">
              <a:lnSpc>
                <a:spcPct val="60000"/>
              </a:lnSpc>
              <a:spcBef>
                <a:spcPts val="37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500" spc="-1" strike="noStrike">
                <a:solidFill>
                  <a:srgbClr val="000000"/>
                </a:solidFill>
                <a:latin typeface="Courier New"/>
              </a:rPr>
              <a:t>}</a:t>
            </a:r>
            <a:endParaRPr b="0" lang="en-US" sz="1500" spc="-1" strike="noStrike">
              <a:solidFill>
                <a:srgbClr val="000000"/>
              </a:solidFill>
              <a:latin typeface="Tahoma"/>
            </a:endParaRPr>
          </a:p>
        </p:txBody>
      </p:sp>
    </p:spTree>
  </p:cSld>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Limitations of variables</a:t>
            </a:r>
            <a:endParaRPr b="1" lang="en-US" sz="4400" spc="-1" strike="noStrike">
              <a:solidFill>
                <a:srgbClr val="ffffff"/>
              </a:solidFill>
              <a:latin typeface="Tahoma"/>
            </a:endParaRPr>
          </a:p>
        </p:txBody>
      </p:sp>
      <p:sp>
        <p:nvSpPr>
          <p:cNvPr id="128" name=""/>
          <p:cNvSpPr txBox="1"/>
          <p:nvPr/>
        </p:nvSpPr>
        <p:spPr>
          <a:xfrm>
            <a:off x="151920" y="1295280"/>
            <a:ext cx="8991720" cy="5181840"/>
          </a:xfrm>
          <a:prstGeom prst="rect">
            <a:avLst/>
          </a:prstGeom>
          <a:noFill/>
          <a:ln w="0">
            <a:noFill/>
          </a:ln>
        </p:spPr>
        <p:txBody>
          <a:bodyPr anchor="t">
            <a:normAutofit fontScale="96628"/>
          </a:bodyPr>
          <a:p>
            <a:pPr marL="272880" indent="-272880">
              <a:lnSpc>
                <a:spcPct val="90000"/>
              </a:lnSpc>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Idea: Make a variable to represent the size.</a:t>
            </a:r>
            <a:endParaRPr b="0" lang="en-US" sz="2400" spc="-1" strike="noStrike">
              <a:solidFill>
                <a:srgbClr val="000000"/>
              </a:solidFill>
              <a:latin typeface="Tahoma"/>
            </a:endParaRPr>
          </a:p>
          <a:p>
            <a:pPr lvl="1" marL="639720" indent="-245880">
              <a:lnSpc>
                <a:spcPct val="9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Use the variable's value in the methods.</a:t>
            </a:r>
            <a:endParaRPr b="0" lang="en-US" sz="2200" spc="-1" strike="noStrike">
              <a:solidFill>
                <a:srgbClr val="000000"/>
              </a:solidFill>
              <a:latin typeface="Tahoma"/>
            </a:endParaRPr>
          </a:p>
          <a:p>
            <a:pPr lvl="1" marL="639720" indent="-245880">
              <a:lnSpc>
                <a:spcPct val="90000"/>
              </a:lnSpc>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72880" indent="-272880">
              <a:lnSpc>
                <a:spcPct val="90000"/>
              </a:lnSpc>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Problem: A variable in one method can't be seen in others.</a:t>
            </a:r>
            <a:endParaRPr b="0" lang="en-US" sz="2400" spc="-1" strike="noStrike">
              <a:solidFill>
                <a:srgbClr val="000000"/>
              </a:solidFill>
              <a:latin typeface="Tahoma"/>
            </a:endParaRPr>
          </a:p>
          <a:p>
            <a:pPr lvl="1" marL="639720" indent="-245880">
              <a:lnSpc>
                <a:spcPct val="80000"/>
              </a:lnSpc>
              <a:spcBef>
                <a:spcPts val="300"/>
              </a:spcBef>
              <a:spcAft>
                <a:spcPts val="99"/>
              </a:spcAft>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public static void main(String[] args) {</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000000"/>
                </a:solidFill>
                <a:latin typeface="Courier New"/>
              </a:rPr>
              <a:t>    </a:t>
            </a:r>
            <a:r>
              <a:rPr b="1" lang="en-US" sz="1600" spc="-1" strike="noStrike">
                <a:solidFill>
                  <a:srgbClr val="000000"/>
                </a:solidFill>
                <a:latin typeface="Courier New"/>
              </a:rPr>
              <a:t>int size = 4;</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topHalf();</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printBottom();</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public static void topHalf() {</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for (int i = 1; i &lt;= </a:t>
            </a:r>
            <a:r>
              <a:rPr b="1" lang="en-US" sz="1600" spc="-1" strike="noStrike">
                <a:solidFill>
                  <a:srgbClr val="800000"/>
                </a:solidFill>
                <a:latin typeface="Courier New"/>
              </a:rPr>
              <a:t>size</a:t>
            </a:r>
            <a:r>
              <a:rPr b="0" lang="en-US" sz="1600" spc="-1" strike="noStrike">
                <a:solidFill>
                  <a:srgbClr val="000000"/>
                </a:solidFill>
                <a:latin typeface="Courier New"/>
              </a:rPr>
              <a:t>; i++) {    </a:t>
            </a:r>
            <a:r>
              <a:rPr b="1" lang="en-US" sz="1600" spc="-1" strike="noStrike">
                <a:solidFill>
                  <a:srgbClr val="a50021"/>
                </a:solidFill>
                <a:latin typeface="Courier New"/>
              </a:rPr>
              <a:t>// ERROR: size not found</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public static void bottomHalf() {</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for (int i = </a:t>
            </a:r>
            <a:r>
              <a:rPr b="1" lang="en-US" sz="1600" spc="-1" strike="noStrike">
                <a:solidFill>
                  <a:srgbClr val="800000"/>
                </a:solidFill>
                <a:latin typeface="Courier New"/>
              </a:rPr>
              <a:t>size</a:t>
            </a:r>
            <a:r>
              <a:rPr b="0" lang="en-US" sz="1600" spc="-1" strike="noStrike">
                <a:solidFill>
                  <a:srgbClr val="000000"/>
                </a:solidFill>
                <a:latin typeface="Courier New"/>
              </a:rPr>
              <a:t>; i &gt;= 1; i--) {    </a:t>
            </a:r>
            <a:r>
              <a:rPr b="1" lang="en-US" sz="1600" spc="-1" strike="noStrike">
                <a:solidFill>
                  <a:srgbClr val="a50021"/>
                </a:solidFill>
                <a:latin typeface="Courier New"/>
              </a:rPr>
              <a:t>// ERROR: size not found</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    </a:t>
            </a:r>
            <a:r>
              <a:rPr b="0" lang="en-US" sz="1600" spc="-1" strike="noStrike">
                <a:solidFill>
                  <a:srgbClr val="000000"/>
                </a:solidFill>
                <a:latin typeface="Courier New"/>
              </a:rPr>
              <a:t>}</a:t>
            </a:r>
            <a:endParaRPr b="0" lang="en-US" sz="1600" spc="-1" strike="noStrike">
              <a:solidFill>
                <a:srgbClr val="000000"/>
              </a:solidFill>
              <a:latin typeface="Tahoma"/>
            </a:endParaRPr>
          </a:p>
          <a:p>
            <a:pPr lvl="1" marL="639720" indent="-245880">
              <a:lnSpc>
                <a:spcPct val="60000"/>
              </a:lnSpc>
              <a:spcBef>
                <a:spcPts val="300"/>
              </a:spcBef>
              <a:spcAft>
                <a:spcPts val="99"/>
              </a:spcAft>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600" spc="-1" strike="noStrike">
                <a:solidFill>
                  <a:srgbClr val="000000"/>
                </a:solidFill>
                <a:latin typeface="Courier New"/>
              </a:rPr>
              <a:t>}</a:t>
            </a:r>
            <a:endParaRPr b="0" lang="en-US" sz="1600" spc="-1" strike="noStrike">
              <a:solidFill>
                <a:srgbClr val="000000"/>
              </a:solidFill>
              <a:latin typeface="Tahoma"/>
            </a:endParaRPr>
          </a:p>
        </p:txBody>
      </p:sp>
    </p:spTree>
  </p:cSld>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Comments</a:t>
            </a:r>
            <a:endParaRPr b="1" lang="en-US" sz="4400" spc="-1" strike="noStrike">
              <a:solidFill>
                <a:srgbClr val="ffffff"/>
              </a:solidFill>
              <a:latin typeface="Tahoma"/>
            </a:endParaRPr>
          </a:p>
        </p:txBody>
      </p:sp>
      <p:sp>
        <p:nvSpPr>
          <p:cNvPr id="130"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0">
              <a:spcBef>
                <a:spcPts val="524"/>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marL="231840" indent="-23184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Tahoma"/>
              </a:rPr>
              <a:t>Adding comments to your code helps to make it more readable and maintainable. </a:t>
            </a:r>
            <a:endParaRPr b="0" lang="en-US" sz="2100" spc="-1" strike="noStrike">
              <a:solidFill>
                <a:srgbClr val="000000"/>
              </a:solidFill>
              <a:latin typeface="Tahoma"/>
            </a:endParaRPr>
          </a:p>
          <a:p>
            <a:pPr marL="231840" indent="-23184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marL="231840" indent="-23184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Tahoma"/>
              </a:rPr>
              <a:t>In the commercial world, software development is usually a team effort where many programmers will use your code and maintain it for years. </a:t>
            </a:r>
            <a:endParaRPr b="0" lang="en-US" sz="2100" spc="-1" strike="noStrike">
              <a:solidFill>
                <a:srgbClr val="000000"/>
              </a:solidFill>
              <a:latin typeface="Tahoma"/>
            </a:endParaRPr>
          </a:p>
          <a:p>
            <a:pPr marL="231840" indent="-23184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marL="231840" indent="-23184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Tahoma"/>
              </a:rPr>
              <a:t>Commenting is essential in this kind of environment and a good habit to develop. Comments will also help you to remember what you were doing when you look back to your code a month or a year from now.</a:t>
            </a:r>
            <a:endParaRPr b="0" lang="en-US" sz="2100" spc="-1" strike="noStrike">
              <a:solidFill>
                <a:srgbClr val="000000"/>
              </a:solidFill>
              <a:latin typeface="Tahoma"/>
            </a:endParaRPr>
          </a:p>
          <a:p>
            <a:pPr marL="231840" indent="-23184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lvl="1" marL="345960"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lvl="1" marL="345960"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p:txBody>
      </p:sp>
    </p:spTree>
  </p:cSld>
  <p:timing>
    <p:tnLst>
      <p:par>
        <p:cTn id="423" dur="indefinite" restart="never" nodeType="tmRoot">
          <p:childTnLst>
            <p:seq>
              <p:cTn id="424" dur="indefinite" nodeType="mainSeq">
                <p:childTnLst>
                  <p:par>
                    <p:cTn id="425" nodeType="clickEffect" fill="hold">
                      <p:stCondLst>
                        <p:cond delay="indefinite"/>
                      </p:stCondLst>
                      <p:childTnLst>
                        <p:par>
                          <p:cTn id="426" nodeType="withEffect" fill="hold">
                            <p:stCondLst>
                              <p:cond delay="0"/>
                            </p:stCondLst>
                            <p:childTnLst>
                              <p:par>
                                <p:cTn id="427" nodeType="clickEffect" fill="hold" presetClass="entr" presetID="1">
                                  <p:stCondLst>
                                    <p:cond delay="0"/>
                                  </p:stCondLst>
                                  <p:childTnLst>
                                    <p:set>
                                      <p:cBhvr>
                                        <p:cTn id="428" dur="1" fill="hold">
                                          <p:stCondLst>
                                            <p:cond delay="0"/>
                                          </p:stCondLst>
                                        </p:cTn>
                                        <p:tgtEl>
                                          <p:spTgt spid="130">
                                            <p:txEl>
                                              <p:pRg st="1" end="1"/>
                                            </p:txEl>
                                          </p:spTgt>
                                        </p:tgtEl>
                                        <p:attrNameLst>
                                          <p:attrName>style.visibility</p:attrName>
                                        </p:attrNameLst>
                                      </p:cBhvr>
                                      <p:to>
                                        <p:strVal val="visible"/>
                                      </p:to>
                                    </p:set>
                                  </p:childTnLst>
                                </p:cTn>
                              </p:par>
                            </p:childTnLst>
                          </p:cTn>
                        </p:par>
                      </p:childTnLst>
                    </p:cTn>
                  </p:par>
                  <p:par>
                    <p:cTn id="429" nodeType="clickEffect" fill="hold">
                      <p:stCondLst>
                        <p:cond delay="indefinite"/>
                      </p:stCondLst>
                      <p:childTnLst>
                        <p:par>
                          <p:cTn id="430" nodeType="withEffect" fill="hold">
                            <p:stCondLst>
                              <p:cond delay="0"/>
                            </p:stCondLst>
                            <p:childTnLst>
                              <p:par>
                                <p:cTn id="431" nodeType="clickEffect" fill="hold" presetClass="entr" presetID="1">
                                  <p:stCondLst>
                                    <p:cond delay="0"/>
                                  </p:stCondLst>
                                  <p:childTnLst>
                                    <p:set>
                                      <p:cBhvr>
                                        <p:cTn id="432" dur="1" fill="hold">
                                          <p:stCondLst>
                                            <p:cond delay="0"/>
                                          </p:stCondLst>
                                        </p:cTn>
                                        <p:tgtEl>
                                          <p:spTgt spid="130">
                                            <p:txEl>
                                              <p:pRg st="3" end="3"/>
                                            </p:txEl>
                                          </p:spTgt>
                                        </p:tgtEl>
                                        <p:attrNameLst>
                                          <p:attrName>style.visibility</p:attrName>
                                        </p:attrNameLst>
                                      </p:cBhvr>
                                      <p:to>
                                        <p:strVal val="visible"/>
                                      </p:to>
                                    </p:set>
                                  </p:childTnLst>
                                </p:cTn>
                              </p:par>
                            </p:childTnLst>
                          </p:cTn>
                        </p:par>
                      </p:childTnLst>
                    </p:cTn>
                  </p:par>
                  <p:par>
                    <p:cTn id="433" nodeType="clickEffect" fill="hold">
                      <p:stCondLst>
                        <p:cond delay="indefinite"/>
                      </p:stCondLst>
                      <p:childTnLst>
                        <p:par>
                          <p:cTn id="434" nodeType="withEffect" fill="hold">
                            <p:stCondLst>
                              <p:cond delay="0"/>
                            </p:stCondLst>
                            <p:childTnLst>
                              <p:par>
                                <p:cTn id="435" nodeType="clickEffect" fill="hold" presetClass="entr" presetID="1">
                                  <p:stCondLst>
                                    <p:cond delay="0"/>
                                  </p:stCondLst>
                                  <p:childTnLst>
                                    <p:set>
                                      <p:cBhvr>
                                        <p:cTn id="436" dur="1" fill="hold">
                                          <p:stCondLst>
                                            <p:cond delay="0"/>
                                          </p:stCondLst>
                                        </p:cTn>
                                        <p:tgtEl>
                                          <p:spTgt spid="130">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Comments</a:t>
            </a:r>
            <a:endParaRPr b="1" lang="en-US" sz="3400" spc="-1" strike="noStrike">
              <a:solidFill>
                <a:srgbClr val="ffffff"/>
              </a:solidFill>
              <a:latin typeface="Tahoma"/>
            </a:endParaRPr>
          </a:p>
        </p:txBody>
      </p:sp>
      <p:sp>
        <p:nvSpPr>
          <p:cNvPr id="132"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There are 3 types of comments in Java:</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 // Single line comment</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 /* Multiline comment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 /** Documentation comment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Tahoma"/>
              </a:rPr>
              <a:t>We have seen the first two types of comments. The third is also a special version of the multi-line comment, /** */, called </a:t>
            </a:r>
            <a:r>
              <a:rPr b="1" lang="en-US" sz="2100" spc="-1" strike="noStrike">
                <a:solidFill>
                  <a:srgbClr val="000000"/>
                </a:solidFill>
                <a:latin typeface="Tahoma"/>
              </a:rPr>
              <a:t>the documentation comment. </a:t>
            </a:r>
            <a:endParaRPr b="0" lang="en-US" sz="2100" spc="-1" strike="noStrike">
              <a:solidFill>
                <a:srgbClr val="000000"/>
              </a:solidFill>
              <a:latin typeface="Tahoma"/>
            </a:endParaRPr>
          </a:p>
          <a:p>
            <a:pPr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Tahoma"/>
              </a:rPr>
              <a:t>Java has a tool called </a:t>
            </a:r>
            <a:r>
              <a:rPr b="0" lang="en-US" sz="2100" spc="-1" strike="noStrike" u="sng">
                <a:solidFill>
                  <a:srgbClr val="000000"/>
                </a:solidFill>
                <a:uFillTx/>
                <a:latin typeface="Tahoma"/>
              </a:rPr>
              <a:t>javadoc</a:t>
            </a:r>
            <a:r>
              <a:rPr b="0" lang="en-US" sz="2100" spc="-1" strike="noStrike">
                <a:solidFill>
                  <a:srgbClr val="000000"/>
                </a:solidFill>
                <a:latin typeface="Tahoma"/>
              </a:rPr>
              <a:t> that comes with the </a:t>
            </a:r>
            <a:r>
              <a:rPr b="0" lang="en-US" sz="2100" spc="-1" strike="noStrike" u="sng">
                <a:solidFill>
                  <a:srgbClr val="000000"/>
                </a:solidFill>
                <a:uFillTx/>
                <a:latin typeface="Tahoma"/>
              </a:rPr>
              <a:t>Java JDK</a:t>
            </a:r>
            <a:r>
              <a:rPr b="0" lang="en-US" sz="2100" spc="-1" strike="noStrike">
                <a:solidFill>
                  <a:srgbClr val="000000"/>
                </a:solidFill>
                <a:latin typeface="Tahoma"/>
              </a:rPr>
              <a:t> that will pull out all of these comments to make documentation of a class as a web page. </a:t>
            </a:r>
            <a:endParaRPr b="0" lang="en-US" sz="21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345960"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345960"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p:timing>
    <p:tnLst>
      <p:par>
        <p:cTn id="437" dur="indefinite" restart="never" nodeType="tmRoot">
          <p:childTnLst>
            <p:seq>
              <p:cTn id="438" dur="indefinite" nodeType="mainSeq">
                <p:childTnLst>
                  <p:par>
                    <p:cTn id="439" nodeType="clickEffect" fill="hold">
                      <p:stCondLst>
                        <p:cond delay="indefinite"/>
                      </p:stCondLst>
                      <p:childTnLst>
                        <p:par>
                          <p:cTn id="440" nodeType="withEffect" fill="hold">
                            <p:stCondLst>
                              <p:cond delay="0"/>
                            </p:stCondLst>
                            <p:childTnLst>
                              <p:par>
                                <p:cTn id="441" nodeType="clickEffect" fill="hold" presetClass="entr" presetID="1">
                                  <p:stCondLst>
                                    <p:cond delay="0"/>
                                  </p:stCondLst>
                                  <p:childTnLst>
                                    <p:set>
                                      <p:cBhvr>
                                        <p:cTn id="442" dur="1" fill="hold">
                                          <p:stCondLst>
                                            <p:cond delay="0"/>
                                          </p:stCondLst>
                                        </p:cTn>
                                        <p:tgtEl>
                                          <p:spTgt spid="132">
                                            <p:txEl>
                                              <p:pRg st="1" end="1"/>
                                            </p:txEl>
                                          </p:spTgt>
                                        </p:tgtEl>
                                        <p:attrNameLst>
                                          <p:attrName>style.visibility</p:attrName>
                                        </p:attrNameLst>
                                      </p:cBhvr>
                                      <p:to>
                                        <p:strVal val="visible"/>
                                      </p:to>
                                    </p:set>
                                  </p:childTnLst>
                                </p:cTn>
                              </p:par>
                            </p:childTnLst>
                          </p:cTn>
                        </p:par>
                      </p:childTnLst>
                    </p:cTn>
                  </p:par>
                  <p:par>
                    <p:cTn id="443" nodeType="clickEffect" fill="hold">
                      <p:stCondLst>
                        <p:cond delay="indefinite"/>
                      </p:stCondLst>
                      <p:childTnLst>
                        <p:par>
                          <p:cTn id="444" nodeType="withEffect" fill="hold">
                            <p:stCondLst>
                              <p:cond delay="0"/>
                            </p:stCondLst>
                            <p:childTnLst>
                              <p:par>
                                <p:cTn id="445" nodeType="clickEffect" fill="hold" presetClass="entr" presetID="1">
                                  <p:stCondLst>
                                    <p:cond delay="0"/>
                                  </p:stCondLst>
                                  <p:childTnLst>
                                    <p:set>
                                      <p:cBhvr>
                                        <p:cTn id="446" dur="1" fill="hold">
                                          <p:stCondLst>
                                            <p:cond delay="0"/>
                                          </p:stCondLst>
                                        </p:cTn>
                                        <p:tgtEl>
                                          <p:spTgt spid="132">
                                            <p:txEl>
                                              <p:pRg st="2" end="2"/>
                                            </p:txEl>
                                          </p:spTgt>
                                        </p:tgtEl>
                                        <p:attrNameLst>
                                          <p:attrName>style.visibility</p:attrName>
                                        </p:attrNameLst>
                                      </p:cBhvr>
                                      <p:to>
                                        <p:strVal val="visible"/>
                                      </p:to>
                                    </p:set>
                                  </p:childTnLst>
                                </p:cTn>
                              </p:par>
                            </p:childTnLst>
                          </p:cTn>
                        </p:par>
                      </p:childTnLst>
                    </p:cTn>
                  </p:par>
                  <p:par>
                    <p:cTn id="447" nodeType="clickEffect" fill="hold">
                      <p:stCondLst>
                        <p:cond delay="indefinite"/>
                      </p:stCondLst>
                      <p:childTnLst>
                        <p:par>
                          <p:cTn id="448" nodeType="withEffect" fill="hold">
                            <p:stCondLst>
                              <p:cond delay="0"/>
                            </p:stCondLst>
                            <p:childTnLst>
                              <p:par>
                                <p:cTn id="449" nodeType="clickEffect" fill="hold" presetClass="entr" presetID="1">
                                  <p:stCondLst>
                                    <p:cond delay="0"/>
                                  </p:stCondLst>
                                  <p:childTnLst>
                                    <p:set>
                                      <p:cBhvr>
                                        <p:cTn id="450" dur="1" fill="hold">
                                          <p:stCondLst>
                                            <p:cond delay="0"/>
                                          </p:stCondLst>
                                        </p:cTn>
                                        <p:tgtEl>
                                          <p:spTgt spid="132">
                                            <p:txEl>
                                              <p:pRg st="3" end="3"/>
                                            </p:txEl>
                                          </p:spTgt>
                                        </p:tgtEl>
                                        <p:attrNameLst>
                                          <p:attrName>style.visibility</p:attrName>
                                        </p:attrNameLst>
                                      </p:cBhvr>
                                      <p:to>
                                        <p:strVal val="visible"/>
                                      </p:to>
                                    </p:set>
                                  </p:childTnLst>
                                </p:cTn>
                              </p:par>
                            </p:childTnLst>
                          </p:cTn>
                        </p:par>
                      </p:childTnLst>
                    </p:cTn>
                  </p:par>
                  <p:par>
                    <p:cTn id="451" nodeType="clickEffect" fill="hold">
                      <p:stCondLst>
                        <p:cond delay="indefinite"/>
                      </p:stCondLst>
                      <p:childTnLst>
                        <p:par>
                          <p:cTn id="452" nodeType="withEffect" fill="hold">
                            <p:stCondLst>
                              <p:cond delay="0"/>
                            </p:stCondLst>
                            <p:childTnLst>
                              <p:par>
                                <p:cTn id="453" nodeType="clickEffect" fill="hold" presetClass="entr" presetID="1">
                                  <p:stCondLst>
                                    <p:cond delay="0"/>
                                  </p:stCondLst>
                                  <p:childTnLst>
                                    <p:set>
                                      <p:cBhvr>
                                        <p:cTn id="454" dur="1" fill="hold">
                                          <p:stCondLst>
                                            <p:cond delay="0"/>
                                          </p:stCondLst>
                                        </p:cTn>
                                        <p:tgtEl>
                                          <p:spTgt spid="132">
                                            <p:txEl>
                                              <p:pRg st="4" end="4"/>
                                            </p:txEl>
                                          </p:spTgt>
                                        </p:tgtEl>
                                        <p:attrNameLst>
                                          <p:attrName>style.visibility</p:attrName>
                                        </p:attrNameLst>
                                      </p:cBhvr>
                                      <p:to>
                                        <p:strVal val="visible"/>
                                      </p:to>
                                    </p:set>
                                  </p:childTnLst>
                                </p:cTn>
                              </p:par>
                            </p:childTnLst>
                          </p:cTn>
                        </p:par>
                      </p:childTnLst>
                    </p:cTn>
                  </p:par>
                  <p:par>
                    <p:cTn id="455" nodeType="clickEffect" fill="hold">
                      <p:stCondLst>
                        <p:cond delay="indefinite"/>
                      </p:stCondLst>
                      <p:childTnLst>
                        <p:par>
                          <p:cTn id="456" nodeType="withEffect" fill="hold">
                            <p:stCondLst>
                              <p:cond delay="0"/>
                            </p:stCondLst>
                            <p:childTnLst>
                              <p:par>
                                <p:cTn id="457" nodeType="clickEffect" fill="hold" presetClass="entr" presetID="1">
                                  <p:stCondLst>
                                    <p:cond delay="0"/>
                                  </p:stCondLst>
                                  <p:childTnLst>
                                    <p:set>
                                      <p:cBhvr>
                                        <p:cTn id="458" dur="1" fill="hold">
                                          <p:stCondLst>
                                            <p:cond delay="0"/>
                                          </p:stCondLst>
                                        </p:cTn>
                                        <p:tgtEl>
                                          <p:spTgt spid="132">
                                            <p:txEl>
                                              <p:pRg st="6" end="6"/>
                                            </p:txEl>
                                          </p:spTgt>
                                        </p:tgtEl>
                                        <p:attrNameLst>
                                          <p:attrName>style.visibility</p:attrName>
                                        </p:attrNameLst>
                                      </p:cBhvr>
                                      <p:to>
                                        <p:strVal val="visible"/>
                                      </p:to>
                                    </p:set>
                                  </p:childTnLst>
                                </p:cTn>
                              </p:par>
                            </p:childTnLst>
                          </p:cTn>
                        </p:par>
                      </p:childTnLst>
                    </p:cTn>
                  </p:par>
                  <p:par>
                    <p:cTn id="459" nodeType="clickEffect" fill="hold">
                      <p:stCondLst>
                        <p:cond delay="indefinite"/>
                      </p:stCondLst>
                      <p:childTnLst>
                        <p:par>
                          <p:cTn id="460" nodeType="withEffect" fill="hold">
                            <p:stCondLst>
                              <p:cond delay="0"/>
                            </p:stCondLst>
                            <p:childTnLst>
                              <p:par>
                                <p:cTn id="461" nodeType="clickEffect" fill="hold" presetClass="entr" presetID="1">
                                  <p:stCondLst>
                                    <p:cond delay="0"/>
                                  </p:stCondLst>
                                  <p:childTnLst>
                                    <p:set>
                                      <p:cBhvr>
                                        <p:cTn id="462" dur="1" fill="hold">
                                          <p:stCondLst>
                                            <p:cond delay="0"/>
                                          </p:stCondLst>
                                        </p:cTn>
                                        <p:tgtEl>
                                          <p:spTgt spid="132">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static vs non-static</a:t>
            </a:r>
            <a:endParaRPr b="1" lang="en-US" sz="4400" spc="-1" strike="noStrike">
              <a:solidFill>
                <a:srgbClr val="ffffff"/>
              </a:solidFill>
              <a:latin typeface="Tahoma"/>
            </a:endParaRPr>
          </a:p>
        </p:txBody>
      </p:sp>
      <p:sp>
        <p:nvSpPr>
          <p:cNvPr id="20"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Variables and methods can be classified as </a:t>
            </a:r>
            <a:r>
              <a:rPr b="1" lang="en-US" sz="2000" spc="-1" strike="noStrike">
                <a:solidFill>
                  <a:srgbClr val="000000"/>
                </a:solidFill>
                <a:latin typeface="Tahoma"/>
              </a:rPr>
              <a:t>static</a:t>
            </a:r>
            <a:r>
              <a:rPr b="0" lang="en-US" sz="2000" spc="-1" strike="noStrike">
                <a:solidFill>
                  <a:srgbClr val="000000"/>
                </a:solidFill>
                <a:latin typeface="Tahoma"/>
              </a:rPr>
              <a:t> or </a:t>
            </a:r>
            <a:r>
              <a:rPr b="1" lang="en-US" sz="2000" spc="-1" strike="noStrike">
                <a:solidFill>
                  <a:srgbClr val="000000"/>
                </a:solidFill>
                <a:latin typeface="Tahoma"/>
              </a:rPr>
              <a:t>nonstatic(instance)</a:t>
            </a:r>
            <a:r>
              <a:rPr b="0" lang="en-US" sz="2000" spc="-1" strike="noStrike">
                <a:solidFill>
                  <a:srgbClr val="000000"/>
                </a:solidFill>
                <a:latin typeface="Tahoma"/>
              </a:rPr>
              <a:t>.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Non-static or instance</a:t>
            </a:r>
            <a:r>
              <a:rPr b="0" lang="en-US" sz="2000" spc="-1" strike="noStrike">
                <a:solidFill>
                  <a:srgbClr val="000000"/>
                </a:solidFill>
                <a:latin typeface="Tahoma"/>
              </a:rPr>
              <a:t>: Part of an object, rather than shared by the class. </a:t>
            </a:r>
            <a:r>
              <a:rPr b="0" lang="en-US" sz="2000" spc="-1" strike="noStrike">
                <a:solidFill>
                  <a:srgbClr val="ff0000"/>
                </a:solidFill>
                <a:latin typeface="Tahoma"/>
              </a:rPr>
              <a:t>Non-static methods are called using the dot operator along with the object variable name.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static</a:t>
            </a:r>
            <a:r>
              <a:rPr b="0" lang="en-US" sz="2000" spc="-1" strike="noStrike">
                <a:solidFill>
                  <a:srgbClr val="000000"/>
                </a:solidFill>
                <a:latin typeface="Tahoma"/>
              </a:rPr>
              <a:t>: Part of a class, rather than part of an object. Not copied into each object; shared by all objects of that class. </a:t>
            </a:r>
            <a:r>
              <a:rPr b="0" lang="en-US" sz="2000" spc="-1" strike="noStrike">
                <a:solidFill>
                  <a:srgbClr val="ff0000"/>
                </a:solidFill>
                <a:latin typeface="Tahoma"/>
              </a:rPr>
              <a:t>Static methods are called using the dot operator along with the class name unless they are defined in the enclosing class.</a:t>
            </a:r>
            <a:endParaRPr b="0" lang="en-US" sz="2000" spc="-1" strike="noStrike">
              <a:solidFill>
                <a:srgbClr val="000000"/>
              </a:solidFill>
              <a:latin typeface="Tahoma"/>
            </a:endParaRPr>
          </a:p>
          <a:p>
            <a:pPr lvl="1" marL="625320"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p:timing>
    <p:tnLst>
      <p:par>
        <p:cTn id="19" dur="indefinite" restart="never" nodeType="tmRoot">
          <p:childTnLst>
            <p:seq>
              <p:cTn id="20" dur="indefinite" nodeType="mainSeq">
                <p:childTnLst>
                  <p:par>
                    <p:cTn id="21" nodeType="clickEffect" fill="hold">
                      <p:stCondLst>
                        <p:cond delay="indefinite"/>
                      </p:stCondLst>
                      <p:childTnLst>
                        <p:par>
                          <p:cTn id="22" nodeType="withEffect" fill="hold">
                            <p:stCondLst>
                              <p:cond delay="0"/>
                            </p:stCondLst>
                            <p:childTnLst>
                              <p:par>
                                <p:cTn id="23" nodeType="clickEffect" fill="hold" presetClass="entr" presetID="1">
                                  <p:stCondLst>
                                    <p:cond delay="0"/>
                                  </p:stCondLst>
                                  <p:childTnLst>
                                    <p:set>
                                      <p:cBhvr>
                                        <p:cTn id="24" dur="1" fill="hold">
                                          <p:stCondLst>
                                            <p:cond delay="0"/>
                                          </p:stCondLst>
                                        </p:cTn>
                                        <p:tgtEl>
                                          <p:spTgt spid="20">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Preconditions/Postconditions</a:t>
            </a:r>
            <a:endParaRPr b="1" lang="en-US" sz="3400" spc="-1" strike="noStrike">
              <a:solidFill>
                <a:srgbClr val="ffffff"/>
              </a:solidFill>
              <a:latin typeface="Tahoma"/>
            </a:endParaRPr>
          </a:p>
        </p:txBody>
      </p:sp>
      <p:sp>
        <p:nvSpPr>
          <p:cNvPr id="134"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Tahoma"/>
              </a:rPr>
              <a:t>A </a:t>
            </a:r>
            <a:r>
              <a:rPr b="1" lang="en-US" sz="2100" spc="-1" strike="noStrike">
                <a:solidFill>
                  <a:srgbClr val="000000"/>
                </a:solidFill>
                <a:latin typeface="Tahoma"/>
              </a:rPr>
              <a:t>precondition</a:t>
            </a:r>
            <a:r>
              <a:rPr b="0" lang="en-US" sz="2100" spc="-1" strike="noStrike">
                <a:solidFill>
                  <a:srgbClr val="000000"/>
                </a:solidFill>
                <a:latin typeface="Tahoma"/>
              </a:rPr>
              <a:t> is a condition that must be true for your method code to work, for example the assumption that the parameters have values and are not null. There is no expectation that the method will check to ensure preconditions are satisfied.</a:t>
            </a:r>
            <a:endParaRPr b="0" lang="en-US" sz="2100" spc="-1" strike="noStrike">
              <a:solidFill>
                <a:srgbClr val="000000"/>
              </a:solidFill>
              <a:latin typeface="Tahoma"/>
            </a:endParaRPr>
          </a:p>
          <a:p>
            <a:pPr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Tahoma"/>
              </a:rPr>
              <a:t>The methods could check for these preconditions, but they do not have to. The precondition is what the method expects in order to do its job properly.</a:t>
            </a:r>
            <a:endParaRPr b="0" lang="en-US" sz="2100" spc="-1" strike="noStrike">
              <a:solidFill>
                <a:srgbClr val="000000"/>
              </a:solidFill>
              <a:latin typeface="Tahoma"/>
            </a:endParaRPr>
          </a:p>
          <a:p>
            <a:pPr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Tahoma"/>
              </a:rPr>
              <a:t>A </a:t>
            </a:r>
            <a:r>
              <a:rPr b="1" lang="en-US" sz="2100" spc="-1" strike="noStrike">
                <a:solidFill>
                  <a:srgbClr val="000000"/>
                </a:solidFill>
                <a:latin typeface="Tahoma"/>
              </a:rPr>
              <a:t>postcondition </a:t>
            </a:r>
            <a:r>
              <a:rPr b="0" lang="en-US" sz="2100" spc="-1" strike="noStrike">
                <a:solidFill>
                  <a:srgbClr val="000000"/>
                </a:solidFill>
                <a:latin typeface="Tahoma"/>
              </a:rPr>
              <a:t>is a condition that is true after running the method. It is what the method promises to do. Postconditions describe the outcome of running the method, for example what is being returned or the changes to the instance variables. </a:t>
            </a:r>
            <a:endParaRPr b="0" lang="en-US" sz="2100" spc="-1" strike="noStrike">
              <a:solidFill>
                <a:srgbClr val="000000"/>
              </a:solidFill>
              <a:latin typeface="Tahoma"/>
            </a:endParaRPr>
          </a:p>
          <a:p>
            <a:pPr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lvl="1" marL="345960"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lvl="1" marL="345960"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p:txBody>
      </p:sp>
    </p:spTree>
  </p:cSld>
  <p:timing>
    <p:tnLst>
      <p:par>
        <p:cTn id="463" dur="indefinite" restart="never" nodeType="tmRoot">
          <p:childTnLst>
            <p:seq>
              <p:cTn id="464" dur="indefinite" nodeType="mainSeq">
                <p:childTnLst>
                  <p:par>
                    <p:cTn id="465" nodeType="clickEffect" fill="hold">
                      <p:stCondLst>
                        <p:cond delay="indefinite"/>
                      </p:stCondLst>
                      <p:childTnLst>
                        <p:par>
                          <p:cTn id="466" nodeType="withEffect" fill="hold">
                            <p:stCondLst>
                              <p:cond delay="0"/>
                            </p:stCondLst>
                            <p:childTnLst>
                              <p:par>
                                <p:cTn id="467" nodeType="clickEffect" fill="hold" presetClass="entr" presetID="1">
                                  <p:stCondLst>
                                    <p:cond delay="0"/>
                                  </p:stCondLst>
                                  <p:childTnLst>
                                    <p:set>
                                      <p:cBhvr>
                                        <p:cTn id="468" dur="1" fill="hold">
                                          <p:stCondLst>
                                            <p:cond delay="0"/>
                                          </p:stCondLst>
                                        </p:cTn>
                                        <p:tgtEl>
                                          <p:spTgt spid="134">
                                            <p:txEl>
                                              <p:pRg st="0" end="0"/>
                                            </p:txEl>
                                          </p:spTgt>
                                        </p:tgtEl>
                                        <p:attrNameLst>
                                          <p:attrName>style.visibility</p:attrName>
                                        </p:attrNameLst>
                                      </p:cBhvr>
                                      <p:to>
                                        <p:strVal val="visible"/>
                                      </p:to>
                                    </p:set>
                                  </p:childTnLst>
                                </p:cTn>
                              </p:par>
                            </p:childTnLst>
                          </p:cTn>
                        </p:par>
                      </p:childTnLst>
                    </p:cTn>
                  </p:par>
                  <p:par>
                    <p:cTn id="469" nodeType="clickEffect" fill="hold">
                      <p:stCondLst>
                        <p:cond delay="indefinite"/>
                      </p:stCondLst>
                      <p:childTnLst>
                        <p:par>
                          <p:cTn id="470" nodeType="withEffect" fill="hold">
                            <p:stCondLst>
                              <p:cond delay="0"/>
                            </p:stCondLst>
                            <p:childTnLst>
                              <p:par>
                                <p:cTn id="471" nodeType="clickEffect" fill="hold" presetClass="entr" presetID="1">
                                  <p:stCondLst>
                                    <p:cond delay="0"/>
                                  </p:stCondLst>
                                  <p:childTnLst>
                                    <p:set>
                                      <p:cBhvr>
                                        <p:cTn id="472" dur="1" fill="hold">
                                          <p:stCondLst>
                                            <p:cond delay="0"/>
                                          </p:stCondLst>
                                        </p:cTn>
                                        <p:tgtEl>
                                          <p:spTgt spid="134">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3400" spc="-1" strike="noStrike">
                <a:solidFill>
                  <a:srgbClr val="ffffff"/>
                </a:solidFill>
                <a:latin typeface="Tahoma"/>
              </a:rPr>
              <a:t>Preconditions/Postconditions</a:t>
            </a:r>
            <a:endParaRPr b="1" lang="en-US" sz="3400" spc="-1" strike="noStrike">
              <a:solidFill>
                <a:srgbClr val="ffffff"/>
              </a:solidFill>
              <a:latin typeface="Tahoma"/>
            </a:endParaRPr>
          </a:p>
        </p:txBody>
      </p:sp>
      <p:sp>
        <p:nvSpPr>
          <p:cNvPr id="136"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i="1" lang="en-US" sz="2000" spc="-1" strike="noStrike">
                <a:solidFill>
                  <a:srgbClr val="000000"/>
                </a:solidFill>
                <a:latin typeface="Tahoma"/>
              </a:rPr>
              <a:t>/**</a:t>
            </a:r>
            <a:r>
              <a:rPr b="0" lang="en-US" sz="2000" spc="-1" strike="noStrike">
                <a:solidFill>
                  <a:srgbClr val="000000"/>
                </a:solidFill>
                <a:latin typeface="Tahoma"/>
              </a:rPr>
              <a:t>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i="1" lang="en-US" sz="2000" spc="-1" strike="noStrike">
                <a:solidFill>
                  <a:srgbClr val="000000"/>
                </a:solidFill>
                <a:latin typeface="Tahoma"/>
              </a:rPr>
              <a:t>* Constructor that takes the x and y position of Sprite object</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 </a:t>
            </a:r>
            <a:r>
              <a:rPr b="0" i="1" lang="en-US" sz="2000" spc="-1" strike="noStrike">
                <a:solidFill>
                  <a:srgbClr val="000000"/>
                </a:solidFill>
                <a:latin typeface="Tahoma"/>
              </a:rPr>
              <a:t>Preconditions: parameters x and y are coordinates from 0 to</a:t>
            </a:r>
            <a:r>
              <a:rPr b="0" lang="en-US" sz="2000" spc="-1" strike="noStrike">
                <a:solidFill>
                  <a:srgbClr val="000000"/>
                </a:solidFill>
                <a:latin typeface="Tahoma"/>
              </a:rPr>
              <a:t>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i="1" lang="en-US" sz="2000" spc="-1" strike="noStrike">
                <a:solidFill>
                  <a:srgbClr val="000000"/>
                </a:solidFill>
                <a:latin typeface="Tahoma"/>
              </a:rPr>
              <a:t>* the width and height of the window</a:t>
            </a:r>
            <a:r>
              <a:rPr b="0" lang="en-US" sz="2000" spc="-1" strike="noStrike">
                <a:solidFill>
                  <a:srgbClr val="000000"/>
                </a:solidFill>
                <a:latin typeface="Tahoma"/>
              </a:rPr>
              <a:t>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i="1" lang="en-US" sz="2000" spc="-1" strike="noStrike">
                <a:solidFill>
                  <a:srgbClr val="000000"/>
                </a:solidFill>
                <a:latin typeface="Tahoma"/>
              </a:rPr>
              <a:t>*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i="1" lang="en-US" sz="2000" spc="-1" strike="noStrike">
                <a:solidFill>
                  <a:srgbClr val="000000"/>
                </a:solidFill>
                <a:latin typeface="Tahoma"/>
              </a:rPr>
              <a:t>* Postconditions: the Sprite object is placed in (x,y) coordinates</a:t>
            </a:r>
            <a:r>
              <a:rPr b="0" lang="en-US" sz="2000" spc="-1" strike="noStrike">
                <a:solidFill>
                  <a:srgbClr val="000000"/>
                </a:solidFill>
                <a:latin typeface="Tahoma"/>
              </a:rPr>
              <a:t>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i="1" lang="en-US" sz="2000" spc="-1" strike="noStrike">
                <a:solidFill>
                  <a:srgbClr val="000000"/>
                </a:solidFill>
                <a:latin typeface="Tahoma"/>
              </a:rPr>
              <a:t>* @param x the x position to place the Sprite</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i="1" lang="en-US" sz="2000" spc="-1" strike="noStrike">
                <a:solidFill>
                  <a:srgbClr val="000000"/>
                </a:solidFill>
                <a:latin typeface="Tahoma"/>
              </a:rPr>
              <a:t>* @param y the y position to place the Sprite</a:t>
            </a:r>
            <a:r>
              <a:rPr b="0" lang="en-US" sz="2000" spc="-1" strike="noStrike">
                <a:solidFill>
                  <a:srgbClr val="000000"/>
                </a:solidFill>
                <a:latin typeface="Tahoma"/>
              </a:rPr>
              <a:t> </a:t>
            </a:r>
            <a:r>
              <a:rPr b="0" i="1" lang="en-US" sz="2000" spc="-1" strike="noStrike">
                <a:solidFill>
                  <a:srgbClr val="000000"/>
                </a:solidFill>
                <a:latin typeface="Tahoma"/>
              </a:rPr>
              <a:t>*/</a:t>
            </a:r>
            <a:endParaRPr b="0" lang="en-US" sz="2000" spc="-1" strike="noStrike">
              <a:solidFill>
                <a:srgbClr val="000000"/>
              </a:solidFill>
              <a:latin typeface="Tahoma"/>
            </a:endParaRPr>
          </a:p>
          <a:p>
            <a:pPr indent="0">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public</a:t>
            </a:r>
            <a:r>
              <a:rPr b="0" lang="en-US" sz="2000" spc="-1" strike="noStrike">
                <a:solidFill>
                  <a:srgbClr val="000000"/>
                </a:solidFill>
                <a:latin typeface="Tahoma"/>
              </a:rPr>
              <a:t> Sprite(int x, int y) {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	</a:t>
            </a:r>
            <a:r>
              <a:rPr b="0" lang="en-US" sz="2000" spc="-1" strike="noStrike">
                <a:solidFill>
                  <a:srgbClr val="000000"/>
                </a:solidFill>
                <a:latin typeface="Tahoma"/>
              </a:rPr>
              <a:t>center_x = x;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	</a:t>
            </a:r>
            <a:r>
              <a:rPr b="0" lang="en-US" sz="2000" spc="-1" strike="noStrike">
                <a:solidFill>
                  <a:srgbClr val="000000"/>
                </a:solidFill>
                <a:latin typeface="Tahoma"/>
              </a:rPr>
              <a:t>center_y = y;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a:t>
            </a:r>
            <a:endParaRPr b="0" lang="en-US" sz="2000" spc="-1" strike="noStrike">
              <a:solidFill>
                <a:srgbClr val="000000"/>
              </a:solidFill>
              <a:latin typeface="Tahoma"/>
            </a:endParaRPr>
          </a:p>
        </p:txBody>
      </p:sp>
    </p:spTree>
  </p:cSld>
  <p:timing>
    <p:tnLst>
      <p:par>
        <p:cTn id="473" dur="indefinite" restart="never" nodeType="tmRoot">
          <p:childTnLst>
            <p:seq>
              <p:cTn id="474" dur="indefinite" nodeType="mainSeq">
                <p:childTnLst>
                  <p:par>
                    <p:cTn id="475" nodeType="clickEffect" fill="hold">
                      <p:stCondLst>
                        <p:cond delay="indefinite"/>
                      </p:stCondLst>
                      <p:childTnLst>
                        <p:par>
                          <p:cTn id="476" nodeType="withEffect" fill="hold">
                            <p:stCondLst>
                              <p:cond delay="0"/>
                            </p:stCondLst>
                            <p:childTnLst>
                              <p:par>
                                <p:cTn id="477" nodeType="clickEffect" fill="hold" presetClass="entr" presetID="1">
                                  <p:stCondLst>
                                    <p:cond delay="0"/>
                                  </p:stCondLst>
                                  <p:childTnLst>
                                    <p:set>
                                      <p:cBhvr>
                                        <p:cTn id="478" dur="1" fill="hold">
                                          <p:stCondLst>
                                            <p:cond delay="0"/>
                                          </p:stCondLst>
                                        </p:cTn>
                                        <p:tgtEl>
                                          <p:spTgt spid="136">
                                            <p:txEl>
                                              <p:pRg st="0" end="0"/>
                                            </p:txEl>
                                          </p:spTgt>
                                        </p:tgtEl>
                                        <p:attrNameLst>
                                          <p:attrName>style.visibility</p:attrName>
                                        </p:attrNameLst>
                                      </p:cBhvr>
                                      <p:to>
                                        <p:strVal val="visible"/>
                                      </p:to>
                                    </p:set>
                                  </p:childTnLst>
                                </p:cTn>
                              </p:par>
                            </p:childTnLst>
                          </p:cTn>
                        </p:par>
                      </p:childTnLst>
                    </p:cTn>
                  </p:par>
                  <p:par>
                    <p:cTn id="479" nodeType="clickEffect" fill="hold">
                      <p:stCondLst>
                        <p:cond delay="indefinite"/>
                      </p:stCondLst>
                      <p:childTnLst>
                        <p:par>
                          <p:cTn id="480" nodeType="withEffect" fill="hold">
                            <p:stCondLst>
                              <p:cond delay="0"/>
                            </p:stCondLst>
                            <p:childTnLst>
                              <p:par>
                                <p:cTn id="481" nodeType="clickEffect" fill="hold" presetClass="entr" presetID="1">
                                  <p:stCondLst>
                                    <p:cond delay="0"/>
                                  </p:stCondLst>
                                  <p:childTnLst>
                                    <p:set>
                                      <p:cBhvr>
                                        <p:cTn id="482" dur="1" fill="hold">
                                          <p:stCondLst>
                                            <p:cond delay="0"/>
                                          </p:stCondLst>
                                        </p:cTn>
                                        <p:tgtEl>
                                          <p:spTgt spid="136">
                                            <p:txEl>
                                              <p:pRg st="1" end="1"/>
                                            </p:txEl>
                                          </p:spTgt>
                                        </p:tgtEl>
                                        <p:attrNameLst>
                                          <p:attrName>style.visibility</p:attrName>
                                        </p:attrNameLst>
                                      </p:cBhvr>
                                      <p:to>
                                        <p:strVal val="visible"/>
                                      </p:to>
                                    </p:set>
                                  </p:childTnLst>
                                </p:cTn>
                              </p:par>
                            </p:childTnLst>
                          </p:cTn>
                        </p:par>
                      </p:childTnLst>
                    </p:cTn>
                  </p:par>
                  <p:par>
                    <p:cTn id="483" nodeType="clickEffect" fill="hold">
                      <p:stCondLst>
                        <p:cond delay="indefinite"/>
                      </p:stCondLst>
                      <p:childTnLst>
                        <p:par>
                          <p:cTn id="484" nodeType="withEffect" fill="hold">
                            <p:stCondLst>
                              <p:cond delay="0"/>
                            </p:stCondLst>
                            <p:childTnLst>
                              <p:par>
                                <p:cTn id="485" nodeType="clickEffect" fill="hold" presetClass="entr" presetID="1">
                                  <p:stCondLst>
                                    <p:cond delay="0"/>
                                  </p:stCondLst>
                                  <p:childTnLst>
                                    <p:set>
                                      <p:cBhvr>
                                        <p:cTn id="486" dur="1" fill="hold">
                                          <p:stCondLst>
                                            <p:cond delay="0"/>
                                          </p:stCondLst>
                                        </p:cTn>
                                        <p:tgtEl>
                                          <p:spTgt spid="136">
                                            <p:txEl>
                                              <p:pRg st="2" end="2"/>
                                            </p:txEl>
                                          </p:spTgt>
                                        </p:tgtEl>
                                        <p:attrNameLst>
                                          <p:attrName>style.visibility</p:attrName>
                                        </p:attrNameLst>
                                      </p:cBhvr>
                                      <p:to>
                                        <p:strVal val="visible"/>
                                      </p:to>
                                    </p:set>
                                  </p:childTnLst>
                                </p:cTn>
                              </p:par>
                            </p:childTnLst>
                          </p:cTn>
                        </p:par>
                      </p:childTnLst>
                    </p:cTn>
                  </p:par>
                  <p:par>
                    <p:cTn id="487" nodeType="clickEffect" fill="hold">
                      <p:stCondLst>
                        <p:cond delay="indefinite"/>
                      </p:stCondLst>
                      <p:childTnLst>
                        <p:par>
                          <p:cTn id="488" nodeType="withEffect" fill="hold">
                            <p:stCondLst>
                              <p:cond delay="0"/>
                            </p:stCondLst>
                            <p:childTnLst>
                              <p:par>
                                <p:cTn id="489" nodeType="clickEffect" fill="hold" presetClass="entr" presetID="1">
                                  <p:stCondLst>
                                    <p:cond delay="0"/>
                                  </p:stCondLst>
                                  <p:childTnLst>
                                    <p:set>
                                      <p:cBhvr>
                                        <p:cTn id="490" dur="1" fill="hold">
                                          <p:stCondLst>
                                            <p:cond delay="0"/>
                                          </p:stCondLst>
                                        </p:cTn>
                                        <p:tgtEl>
                                          <p:spTgt spid="136">
                                            <p:txEl>
                                              <p:pRg st="3" end="3"/>
                                            </p:txEl>
                                          </p:spTgt>
                                        </p:tgtEl>
                                        <p:attrNameLst>
                                          <p:attrName>style.visibility</p:attrName>
                                        </p:attrNameLst>
                                      </p:cBhvr>
                                      <p:to>
                                        <p:strVal val="visible"/>
                                      </p:to>
                                    </p:set>
                                  </p:childTnLst>
                                </p:cTn>
                              </p:par>
                            </p:childTnLst>
                          </p:cTn>
                        </p:par>
                      </p:childTnLst>
                    </p:cTn>
                  </p:par>
                  <p:par>
                    <p:cTn id="491" nodeType="clickEffect" fill="hold">
                      <p:stCondLst>
                        <p:cond delay="indefinite"/>
                      </p:stCondLst>
                      <p:childTnLst>
                        <p:par>
                          <p:cTn id="492" nodeType="withEffect" fill="hold">
                            <p:stCondLst>
                              <p:cond delay="0"/>
                            </p:stCondLst>
                            <p:childTnLst>
                              <p:par>
                                <p:cTn id="493" nodeType="clickEffect" fill="hold" presetClass="entr" presetID="1">
                                  <p:stCondLst>
                                    <p:cond delay="0"/>
                                  </p:stCondLst>
                                  <p:childTnLst>
                                    <p:set>
                                      <p:cBhvr>
                                        <p:cTn id="494" dur="1" fill="hold">
                                          <p:stCondLst>
                                            <p:cond delay="0"/>
                                          </p:stCondLst>
                                        </p:cTn>
                                        <p:tgtEl>
                                          <p:spTgt spid="136">
                                            <p:txEl>
                                              <p:pRg st="4" end="4"/>
                                            </p:txEl>
                                          </p:spTgt>
                                        </p:tgtEl>
                                        <p:attrNameLst>
                                          <p:attrName>style.visibility</p:attrName>
                                        </p:attrNameLst>
                                      </p:cBhvr>
                                      <p:to>
                                        <p:strVal val="visible"/>
                                      </p:to>
                                    </p:set>
                                  </p:childTnLst>
                                </p:cTn>
                              </p:par>
                            </p:childTnLst>
                          </p:cTn>
                        </p:par>
                      </p:childTnLst>
                    </p:cTn>
                  </p:par>
                  <p:par>
                    <p:cTn id="495" nodeType="clickEffect" fill="hold">
                      <p:stCondLst>
                        <p:cond delay="indefinite"/>
                      </p:stCondLst>
                      <p:childTnLst>
                        <p:par>
                          <p:cTn id="496" nodeType="withEffect" fill="hold">
                            <p:stCondLst>
                              <p:cond delay="0"/>
                            </p:stCondLst>
                            <p:childTnLst>
                              <p:par>
                                <p:cTn id="497" nodeType="clickEffect" fill="hold" presetClass="entr" presetID="1">
                                  <p:stCondLst>
                                    <p:cond delay="0"/>
                                  </p:stCondLst>
                                  <p:childTnLst>
                                    <p:set>
                                      <p:cBhvr>
                                        <p:cTn id="498" dur="1" fill="hold">
                                          <p:stCondLst>
                                            <p:cond delay="0"/>
                                          </p:stCondLst>
                                        </p:cTn>
                                        <p:tgtEl>
                                          <p:spTgt spid="136">
                                            <p:txEl>
                                              <p:pRg st="5" end="5"/>
                                            </p:txEl>
                                          </p:spTgt>
                                        </p:tgtEl>
                                        <p:attrNameLst>
                                          <p:attrName>style.visibility</p:attrName>
                                        </p:attrNameLst>
                                      </p:cBhvr>
                                      <p:to>
                                        <p:strVal val="visible"/>
                                      </p:to>
                                    </p:set>
                                  </p:childTnLst>
                                </p:cTn>
                              </p:par>
                            </p:childTnLst>
                          </p:cTn>
                        </p:par>
                      </p:childTnLst>
                    </p:cTn>
                  </p:par>
                  <p:par>
                    <p:cTn id="499" nodeType="clickEffect" fill="hold">
                      <p:stCondLst>
                        <p:cond delay="indefinite"/>
                      </p:stCondLst>
                      <p:childTnLst>
                        <p:par>
                          <p:cTn id="500" nodeType="withEffect" fill="hold">
                            <p:stCondLst>
                              <p:cond delay="0"/>
                            </p:stCondLst>
                            <p:childTnLst>
                              <p:par>
                                <p:cTn id="501" nodeType="clickEffect" fill="hold" presetClass="entr" presetID="1">
                                  <p:stCondLst>
                                    <p:cond delay="0"/>
                                  </p:stCondLst>
                                  <p:childTnLst>
                                    <p:set>
                                      <p:cBhvr>
                                        <p:cTn id="502" dur="1" fill="hold">
                                          <p:stCondLst>
                                            <p:cond delay="0"/>
                                          </p:stCondLst>
                                        </p:cTn>
                                        <p:tgtEl>
                                          <p:spTgt spid="136">
                                            <p:txEl>
                                              <p:pRg st="6" end="6"/>
                                            </p:txEl>
                                          </p:spTgt>
                                        </p:tgtEl>
                                        <p:attrNameLst>
                                          <p:attrName>style.visibility</p:attrName>
                                        </p:attrNameLst>
                                      </p:cBhvr>
                                      <p:to>
                                        <p:strVal val="visible"/>
                                      </p:to>
                                    </p:set>
                                  </p:childTnLst>
                                </p:cTn>
                              </p:par>
                            </p:childTnLst>
                          </p:cTn>
                        </p:par>
                      </p:childTnLst>
                    </p:cTn>
                  </p:par>
                  <p:par>
                    <p:cTn id="503" nodeType="clickEffect" fill="hold">
                      <p:stCondLst>
                        <p:cond delay="indefinite"/>
                      </p:stCondLst>
                      <p:childTnLst>
                        <p:par>
                          <p:cTn id="504" nodeType="withEffect" fill="hold">
                            <p:stCondLst>
                              <p:cond delay="0"/>
                            </p:stCondLst>
                            <p:childTnLst>
                              <p:par>
                                <p:cTn id="505" nodeType="clickEffect" fill="hold" presetClass="entr" presetID="1">
                                  <p:stCondLst>
                                    <p:cond delay="0"/>
                                  </p:stCondLst>
                                  <p:childTnLst>
                                    <p:set>
                                      <p:cBhvr>
                                        <p:cTn id="506" dur="1" fill="hold">
                                          <p:stCondLst>
                                            <p:cond delay="0"/>
                                          </p:stCondLst>
                                        </p:cTn>
                                        <p:tgtEl>
                                          <p:spTgt spid="136">
                                            <p:txEl>
                                              <p:pRg st="7" end="7"/>
                                            </p:txEl>
                                          </p:spTgt>
                                        </p:tgtEl>
                                        <p:attrNameLst>
                                          <p:attrName>style.visibility</p:attrName>
                                        </p:attrNameLst>
                                      </p:cBhvr>
                                      <p:to>
                                        <p:strVal val="visible"/>
                                      </p:to>
                                    </p:set>
                                  </p:childTnLst>
                                </p:cTn>
                              </p:par>
                            </p:childTnLst>
                          </p:cTn>
                        </p:par>
                      </p:childTnLst>
                    </p:cTn>
                  </p:par>
                  <p:par>
                    <p:cTn id="507" nodeType="clickEffect" fill="hold">
                      <p:stCondLst>
                        <p:cond delay="indefinite"/>
                      </p:stCondLst>
                      <p:childTnLst>
                        <p:par>
                          <p:cTn id="508" nodeType="withEffect" fill="hold">
                            <p:stCondLst>
                              <p:cond delay="0"/>
                            </p:stCondLst>
                            <p:childTnLst>
                              <p:par>
                                <p:cTn id="509" nodeType="clickEffect" fill="hold" presetClass="entr" presetID="1">
                                  <p:stCondLst>
                                    <p:cond delay="0"/>
                                  </p:stCondLst>
                                  <p:childTnLst>
                                    <p:set>
                                      <p:cBhvr>
                                        <p:cTn id="510" dur="1" fill="hold">
                                          <p:stCondLst>
                                            <p:cond delay="0"/>
                                          </p:stCondLst>
                                        </p:cTn>
                                        <p:tgtEl>
                                          <p:spTgt spid="136">
                                            <p:txEl>
                                              <p:pRg st="9" end="9"/>
                                            </p:txEl>
                                          </p:spTgt>
                                        </p:tgtEl>
                                        <p:attrNameLst>
                                          <p:attrName>style.visibility</p:attrName>
                                        </p:attrNameLst>
                                      </p:cBhvr>
                                      <p:to>
                                        <p:strVal val="visible"/>
                                      </p:to>
                                    </p:set>
                                  </p:childTnLst>
                                </p:cTn>
                              </p:par>
                            </p:childTnLst>
                          </p:cTn>
                        </p:par>
                      </p:childTnLst>
                    </p:cTn>
                  </p:par>
                  <p:par>
                    <p:cTn id="511" nodeType="clickEffect" fill="hold">
                      <p:stCondLst>
                        <p:cond delay="indefinite"/>
                      </p:stCondLst>
                      <p:childTnLst>
                        <p:par>
                          <p:cTn id="512" nodeType="withEffect" fill="hold">
                            <p:stCondLst>
                              <p:cond delay="0"/>
                            </p:stCondLst>
                            <p:childTnLst>
                              <p:par>
                                <p:cTn id="513" nodeType="clickEffect" fill="hold" presetClass="entr" presetID="1">
                                  <p:stCondLst>
                                    <p:cond delay="0"/>
                                  </p:stCondLst>
                                  <p:childTnLst>
                                    <p:set>
                                      <p:cBhvr>
                                        <p:cTn id="514" dur="1" fill="hold">
                                          <p:stCondLst>
                                            <p:cond delay="0"/>
                                          </p:stCondLst>
                                        </p:cTn>
                                        <p:tgtEl>
                                          <p:spTgt spid="136">
                                            <p:txEl>
                                              <p:pRg st="10" end="10"/>
                                            </p:txEl>
                                          </p:spTgt>
                                        </p:tgtEl>
                                        <p:attrNameLst>
                                          <p:attrName>style.visibility</p:attrName>
                                        </p:attrNameLst>
                                      </p:cBhvr>
                                      <p:to>
                                        <p:strVal val="visible"/>
                                      </p:to>
                                    </p:set>
                                  </p:childTnLst>
                                </p:cTn>
                              </p:par>
                            </p:childTnLst>
                          </p:cTn>
                        </p:par>
                      </p:childTnLst>
                    </p:cTn>
                  </p:par>
                  <p:par>
                    <p:cTn id="515" nodeType="clickEffect" fill="hold">
                      <p:stCondLst>
                        <p:cond delay="indefinite"/>
                      </p:stCondLst>
                      <p:childTnLst>
                        <p:par>
                          <p:cTn id="516" nodeType="withEffect" fill="hold">
                            <p:stCondLst>
                              <p:cond delay="0"/>
                            </p:stCondLst>
                            <p:childTnLst>
                              <p:par>
                                <p:cTn id="517" nodeType="clickEffect" fill="hold" presetClass="entr" presetID="1">
                                  <p:stCondLst>
                                    <p:cond delay="0"/>
                                  </p:stCondLst>
                                  <p:childTnLst>
                                    <p:set>
                                      <p:cBhvr>
                                        <p:cTn id="518" dur="1" fill="hold">
                                          <p:stCondLst>
                                            <p:cond delay="0"/>
                                          </p:stCondLst>
                                        </p:cTn>
                                        <p:tgtEl>
                                          <p:spTgt spid="136">
                                            <p:txEl>
                                              <p:pRg st="11" end="11"/>
                                            </p:txEl>
                                          </p:spTgt>
                                        </p:tgtEl>
                                        <p:attrNameLst>
                                          <p:attrName>style.visibility</p:attrName>
                                        </p:attrNameLst>
                                      </p:cBhvr>
                                      <p:to>
                                        <p:strVal val="visible"/>
                                      </p:to>
                                    </p:set>
                                  </p:childTnLst>
                                </p:cTn>
                              </p:par>
                            </p:childTnLst>
                          </p:cTn>
                        </p:par>
                      </p:childTnLst>
                    </p:cTn>
                  </p:par>
                  <p:par>
                    <p:cTn id="519" nodeType="clickEffect" fill="hold">
                      <p:stCondLst>
                        <p:cond delay="indefinite"/>
                      </p:stCondLst>
                      <p:childTnLst>
                        <p:par>
                          <p:cTn id="520" nodeType="withEffect" fill="hold">
                            <p:stCondLst>
                              <p:cond delay="0"/>
                            </p:stCondLst>
                            <p:childTnLst>
                              <p:par>
                                <p:cTn id="521" nodeType="clickEffect" fill="hold" presetClass="entr" presetID="1">
                                  <p:stCondLst>
                                    <p:cond delay="0"/>
                                  </p:stCondLst>
                                  <p:childTnLst>
                                    <p:set>
                                      <p:cBhvr>
                                        <p:cTn id="522" dur="1" fill="hold">
                                          <p:stCondLst>
                                            <p:cond delay="0"/>
                                          </p:stCondLst>
                                        </p:cTn>
                                        <p:tgtEl>
                                          <p:spTgt spid="136">
                                            <p:txEl>
                                              <p:pRg st="12" end="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 </a:t>
            </a:r>
            <a:endParaRPr b="1" lang="en-US" sz="4400" spc="-1" strike="noStrike">
              <a:solidFill>
                <a:srgbClr val="ffffff"/>
              </a:solidFill>
              <a:latin typeface="Tahoma"/>
            </a:endParaRPr>
          </a:p>
        </p:txBody>
      </p:sp>
      <p:sp>
        <p:nvSpPr>
          <p:cNvPr id="138" name=""/>
          <p:cNvSpPr txBox="1"/>
          <p:nvPr/>
        </p:nvSpPr>
        <p:spPr>
          <a:xfrm>
            <a:off x="151920" y="1295280"/>
            <a:ext cx="8991720" cy="5181840"/>
          </a:xfrm>
          <a:prstGeom prst="rect">
            <a:avLst/>
          </a:prstGeom>
          <a:noFill/>
          <a:ln w="0">
            <a:noFill/>
          </a:ln>
        </p:spPr>
        <p:txBody>
          <a:bodyPr anchor="t">
            <a:normAutofit fontScale="96628"/>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Write a class called </a:t>
            </a:r>
            <a:r>
              <a:rPr b="0" lang="en-US" sz="2400" spc="-1" strike="noStrike">
                <a:solidFill>
                  <a:srgbClr val="000000"/>
                </a:solidFill>
                <a:latin typeface="Courier New"/>
              </a:rPr>
              <a:t>MyComplex</a:t>
            </a:r>
            <a:r>
              <a:rPr b="0" lang="en-US" sz="2400" spc="-1" strike="noStrike">
                <a:solidFill>
                  <a:srgbClr val="000000"/>
                </a:solidFill>
                <a:latin typeface="Tahoma"/>
              </a:rPr>
              <a:t> which models the complex numbers a + bi. It contains:</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 </a:t>
            </a:r>
            <a:r>
              <a:rPr b="0" lang="en-US" sz="2400" spc="-1" strike="noStrike">
                <a:solidFill>
                  <a:srgbClr val="000000"/>
                </a:solidFill>
                <a:latin typeface="Tahoma"/>
              </a:rPr>
              <a:t>Two private double variables </a:t>
            </a:r>
            <a:r>
              <a:rPr b="0" lang="en-US" sz="2400" spc="-1" strike="noStrike">
                <a:solidFill>
                  <a:srgbClr val="000000"/>
                </a:solidFill>
                <a:latin typeface="Courier New"/>
              </a:rPr>
              <a:t>real</a:t>
            </a:r>
            <a:r>
              <a:rPr b="0" lang="en-US" sz="2400" spc="-1" strike="noStrike">
                <a:solidFill>
                  <a:srgbClr val="000000"/>
                </a:solidFill>
                <a:latin typeface="Tahoma"/>
              </a:rPr>
              <a:t> and </a:t>
            </a:r>
            <a:r>
              <a:rPr b="0" lang="en-US" sz="2400" spc="-1" strike="noStrike">
                <a:solidFill>
                  <a:srgbClr val="000000"/>
                </a:solidFill>
                <a:latin typeface="Courier New"/>
              </a:rPr>
              <a:t>img</a:t>
            </a:r>
            <a:r>
              <a:rPr b="0" lang="en-US" sz="2400" spc="-1" strike="noStrike">
                <a:solidFill>
                  <a:srgbClr val="000000"/>
                </a:solidFill>
                <a:latin typeface="Tahoma"/>
              </a:rPr>
              <a:t>.</a:t>
            </a:r>
            <a:endParaRPr b="0" lang="en-US" sz="2400" spc="-1" strike="noStrike">
              <a:solidFill>
                <a:srgbClr val="000000"/>
              </a:solidFill>
              <a:latin typeface="Tahoma"/>
            </a:endParaRPr>
          </a:p>
          <a:p>
            <a:pPr>
              <a:spcBef>
                <a:spcPts val="601"/>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 </a:t>
            </a:r>
            <a:r>
              <a:rPr b="0" lang="en-US" sz="2400" spc="-1" strike="noStrike">
                <a:solidFill>
                  <a:srgbClr val="000000"/>
                </a:solidFill>
                <a:latin typeface="Tahoma"/>
              </a:rPr>
              <a:t>A default constructor to create a complex number at 0 + 0i.</a:t>
            </a:r>
            <a:endParaRPr b="0" lang="en-US" sz="2400" spc="-1" strike="noStrike">
              <a:solidFill>
                <a:srgbClr val="000000"/>
              </a:solidFill>
              <a:latin typeface="Tahoma"/>
            </a:endParaRPr>
          </a:p>
          <a:p>
            <a:pPr>
              <a:spcBef>
                <a:spcPts val="601"/>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 </a:t>
            </a:r>
            <a:r>
              <a:rPr b="0" lang="en-US" sz="2400" spc="-1" strike="noStrike">
                <a:solidFill>
                  <a:srgbClr val="000000"/>
                </a:solidFill>
                <a:latin typeface="Tahoma"/>
              </a:rPr>
              <a:t>A constructor which takes two double a and b and initializes this complex number to a + bi.</a:t>
            </a:r>
            <a:endParaRPr b="0" lang="en-US" sz="2400" spc="-1" strike="noStrike">
              <a:solidFill>
                <a:srgbClr val="000000"/>
              </a:solidFill>
              <a:latin typeface="Tahoma"/>
            </a:endParaRPr>
          </a:p>
          <a:p>
            <a:pPr>
              <a:spcBef>
                <a:spcPts val="601"/>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 </a:t>
            </a:r>
            <a:r>
              <a:rPr b="0" lang="en-US" sz="2400" spc="-1" strike="noStrike">
                <a:solidFill>
                  <a:srgbClr val="000000"/>
                </a:solidFill>
                <a:latin typeface="Tahoma"/>
              </a:rPr>
              <a:t>Setters and Getters(accessors and mutators) for private variables real and img.</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5)</a:t>
            </a:r>
            <a:r>
              <a:rPr b="0" lang="en-US" sz="2400" spc="-1" strike="noStrike">
                <a:solidFill>
                  <a:srgbClr val="000000"/>
                </a:solidFill>
                <a:latin typeface="Courier New"/>
              </a:rPr>
              <a:t> toString() </a:t>
            </a:r>
            <a:r>
              <a:rPr b="0" lang="en-US" sz="2400" spc="-1" strike="noStrike">
                <a:solidFill>
                  <a:srgbClr val="000000"/>
                </a:solidFill>
                <a:latin typeface="Tahoma"/>
              </a:rPr>
              <a:t>that returns “a + bi” form of the complex number. If b is negative, we want the string to be "a - bi".</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 </a:t>
            </a:r>
            <a:endParaRPr b="1" lang="en-US" sz="4400" spc="-1" strike="noStrike">
              <a:solidFill>
                <a:srgbClr val="ffffff"/>
              </a:solidFill>
              <a:latin typeface="Tahoma"/>
            </a:endParaRPr>
          </a:p>
        </p:txBody>
      </p:sp>
      <p:sp>
        <p:nvSpPr>
          <p:cNvPr id="140" name=""/>
          <p:cNvSpPr txBox="1"/>
          <p:nvPr/>
        </p:nvSpPr>
        <p:spPr>
          <a:xfrm>
            <a:off x="151920" y="1295280"/>
            <a:ext cx="8991720" cy="5181840"/>
          </a:xfrm>
          <a:prstGeom prst="rect">
            <a:avLst/>
          </a:prstGeom>
          <a:noFill/>
          <a:ln w="0">
            <a:noFill/>
          </a:ln>
        </p:spPr>
        <p:txBody>
          <a:bodyPr anchor="t">
            <a:normAutofit fontScale="96628"/>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6)</a:t>
            </a:r>
            <a:r>
              <a:rPr b="0" lang="en-US" sz="2400" spc="-1" strike="noStrike">
                <a:solidFill>
                  <a:srgbClr val="000000"/>
                </a:solidFill>
                <a:latin typeface="Courier New"/>
              </a:rPr>
              <a:t> isReal() </a:t>
            </a:r>
            <a:r>
              <a:rPr b="0" lang="en-US" sz="2400" spc="-1" strike="noStrike">
                <a:solidFill>
                  <a:srgbClr val="000000"/>
                </a:solidFill>
                <a:latin typeface="Tahoma"/>
              </a:rPr>
              <a:t>and </a:t>
            </a:r>
            <a:r>
              <a:rPr b="0" lang="en-US" sz="2400" spc="-1" strike="noStrike">
                <a:solidFill>
                  <a:srgbClr val="000000"/>
                </a:solidFill>
                <a:latin typeface="Courier New"/>
              </a:rPr>
              <a:t>isImaginary()</a:t>
            </a:r>
            <a:r>
              <a:rPr b="0" lang="en-US" sz="2400" spc="-1" strike="noStrike">
                <a:solidFill>
                  <a:srgbClr val="000000"/>
                </a:solidFill>
                <a:latin typeface="Tahoma"/>
              </a:rPr>
              <a:t> that returns whether this complex number is real(imaginary part is 0) or imaginary(real part is 0), respectively. For example, 4 is real while 5i is imaginary but 4 + 5i is neither and 0 is both.</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7) </a:t>
            </a:r>
            <a:r>
              <a:rPr b="0" lang="en-US" sz="2400" spc="-1" strike="noStrike">
                <a:solidFill>
                  <a:srgbClr val="000000"/>
                </a:solidFill>
                <a:latin typeface="Courier New"/>
              </a:rPr>
              <a:t>void add(MyComplex c)</a:t>
            </a:r>
            <a:r>
              <a:rPr b="0" lang="en-US" sz="2400" spc="-1" strike="noStrike">
                <a:solidFill>
                  <a:srgbClr val="000000"/>
                </a:solidFill>
                <a:latin typeface="Tahoma"/>
              </a:rPr>
              <a:t>: Add complex number c to this complex number. Hint: (a+bi)+(c+di)=(a+c)+(b+d)i</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8) </a:t>
            </a:r>
            <a:r>
              <a:rPr b="0" lang="en-US" sz="2400" spc="-1" strike="noStrike">
                <a:solidFill>
                  <a:srgbClr val="000000"/>
                </a:solidFill>
                <a:latin typeface="Courier New"/>
              </a:rPr>
              <a:t>void multiply(MyComplex c)</a:t>
            </a:r>
            <a:r>
              <a:rPr b="0" lang="en-US" sz="2400" spc="-1" strike="noStrike">
                <a:solidFill>
                  <a:srgbClr val="000000"/>
                </a:solidFill>
                <a:latin typeface="Tahoma"/>
              </a:rPr>
              <a:t>: Multiply c to this complex number. Hint: (a+bi)*(c+di)=(ac-bd)+(ad+bc)i</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9) </a:t>
            </a:r>
            <a:r>
              <a:rPr b="0" lang="en-US" sz="2400" spc="-1" strike="noStrike">
                <a:solidFill>
                  <a:srgbClr val="000000"/>
                </a:solidFill>
                <a:latin typeface="Courier New"/>
              </a:rPr>
              <a:t>void conjugate() </a:t>
            </a:r>
            <a:r>
              <a:rPr b="0" lang="en-US" sz="2400" spc="-1" strike="noStrike">
                <a:solidFill>
                  <a:srgbClr val="000000"/>
                </a:solidFill>
                <a:latin typeface="Tahoma"/>
              </a:rPr>
              <a:t>changes this complex number into its conjugate. Hint: The conjugate of a + bi is a - bi.</a:t>
            </a: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a:t>
            </a:r>
            <a:endParaRPr b="1" lang="en-US" sz="4400" spc="-1" strike="noStrike">
              <a:solidFill>
                <a:srgbClr val="ffffff"/>
              </a:solidFill>
              <a:latin typeface="Tahoma"/>
            </a:endParaRPr>
          </a:p>
        </p:txBody>
      </p:sp>
      <p:sp>
        <p:nvSpPr>
          <p:cNvPr id="142" name=""/>
          <p:cNvSpPr txBox="1"/>
          <p:nvPr/>
        </p:nvSpPr>
        <p:spPr>
          <a:xfrm>
            <a:off x="151920" y="1295280"/>
            <a:ext cx="8991720" cy="5181840"/>
          </a:xfrm>
          <a:prstGeom prst="rect">
            <a:avLst/>
          </a:prstGeom>
          <a:noFill/>
          <a:ln w="0">
            <a:noFill/>
          </a:ln>
        </p:spPr>
        <p:txBody>
          <a:bodyPr anchor="t">
            <a:normAutofit/>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10) </a:t>
            </a:r>
            <a:r>
              <a:rPr b="0" lang="en-US" sz="2400" spc="-1" strike="noStrike">
                <a:solidFill>
                  <a:srgbClr val="000000"/>
                </a:solidFill>
                <a:latin typeface="Courier New"/>
              </a:rPr>
              <a:t>double argument() </a:t>
            </a:r>
            <a:r>
              <a:rPr b="0" lang="en-US" sz="2400" spc="-1" strike="noStrike">
                <a:solidFill>
                  <a:srgbClr val="000000"/>
                </a:solidFill>
                <a:latin typeface="Tahoma"/>
              </a:rPr>
              <a:t>returns the argument(angle) in radians of this complex number. This angle is the same as theta of polar coordinates. Hint: Use Math.atan2(y,x).</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11) </a:t>
            </a:r>
            <a:r>
              <a:rPr b="0" lang="en-US" sz="2400" spc="-1" strike="noStrike">
                <a:solidFill>
                  <a:srgbClr val="000000"/>
                </a:solidFill>
                <a:latin typeface="Courier New"/>
              </a:rPr>
              <a:t>double magnitude() </a:t>
            </a:r>
            <a:r>
              <a:rPr b="0" lang="en-US" sz="2400" spc="-1" strike="noStrike">
                <a:solidFill>
                  <a:srgbClr val="000000"/>
                </a:solidFill>
                <a:latin typeface="Tahoma"/>
              </a:rPr>
              <a:t>returns the magnitude or length of this complex number. Hint: The magnitude of a+bi is Math.sqrt(a*a+b*b). For example, the magnitude of 3+4i is 5. </a:t>
            </a: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 </a:t>
            </a:r>
            <a:endParaRPr b="1" lang="en-US" sz="4400" spc="-1" strike="noStrike">
              <a:solidFill>
                <a:srgbClr val="ffffff"/>
              </a:solidFill>
              <a:latin typeface="Tahoma"/>
            </a:endParaRPr>
          </a:p>
        </p:txBody>
      </p:sp>
      <p:sp>
        <p:nvSpPr>
          <p:cNvPr id="144" name=""/>
          <p:cNvSpPr txBox="1"/>
          <p:nvPr/>
        </p:nvSpPr>
        <p:spPr>
          <a:xfrm>
            <a:off x="151920" y="1295280"/>
            <a:ext cx="8991720" cy="5181840"/>
          </a:xfrm>
          <a:prstGeom prst="rect">
            <a:avLst/>
          </a:prstGeom>
          <a:noFill/>
          <a:ln w="0">
            <a:noFill/>
          </a:ln>
        </p:spPr>
        <p:txBody>
          <a:bodyPr anchor="t">
            <a:normAutofit/>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MyComplex should also contains the following </a:t>
            </a:r>
            <a:r>
              <a:rPr b="1" lang="en-US" sz="2400" spc="-1" strike="noStrike">
                <a:solidFill>
                  <a:srgbClr val="000000"/>
                </a:solidFill>
                <a:latin typeface="Tahoma"/>
              </a:rPr>
              <a:t>static methods:</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1)</a:t>
            </a:r>
            <a:r>
              <a:rPr b="0" lang="en-US" sz="2400" spc="-1" strike="noStrike">
                <a:solidFill>
                  <a:srgbClr val="000000"/>
                </a:solidFill>
                <a:latin typeface="Courier New"/>
              </a:rPr>
              <a:t>MyComplex addNew(MyComplex a, MyComplex b) </a:t>
            </a:r>
            <a:r>
              <a:rPr b="0" lang="en-US" sz="2400" spc="-1" strike="noStrike">
                <a:solidFill>
                  <a:srgbClr val="000000"/>
                </a:solidFill>
                <a:latin typeface="Tahoma"/>
              </a:rPr>
              <a:t>returns a complex number that is the sum of a and b.</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2)</a:t>
            </a:r>
            <a:r>
              <a:rPr b="0" lang="en-US" sz="2400" spc="-1" strike="noStrike">
                <a:solidFill>
                  <a:srgbClr val="000000"/>
                </a:solidFill>
                <a:latin typeface="Courier New"/>
              </a:rPr>
              <a:t>MyComplex multiplyNew(MyComplex a, MyComplex b)</a:t>
            </a:r>
            <a:r>
              <a:rPr b="0" lang="en-US" sz="2400" spc="-1" strike="noStrike">
                <a:solidFill>
                  <a:srgbClr val="000000"/>
                </a:solidFill>
                <a:latin typeface="Tahoma"/>
              </a:rPr>
              <a:t> returns the complex number that is the product a*b.</a:t>
            </a: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References</a:t>
            </a:r>
            <a:endParaRPr b="1" lang="en-US" sz="4400" spc="-1" strike="noStrike">
              <a:solidFill>
                <a:srgbClr val="ffffff"/>
              </a:solidFill>
              <a:latin typeface="Tahoma"/>
            </a:endParaRPr>
          </a:p>
        </p:txBody>
      </p:sp>
      <p:sp>
        <p:nvSpPr>
          <p:cNvPr id="146" name=""/>
          <p:cNvSpPr txBox="1"/>
          <p:nvPr/>
        </p:nvSpPr>
        <p:spPr>
          <a:xfrm>
            <a:off x="151920" y="1295280"/>
            <a:ext cx="8991720" cy="5181840"/>
          </a:xfrm>
          <a:prstGeom prst="rect">
            <a:avLst/>
          </a:prstGeom>
          <a:noFill/>
          <a:ln w="0">
            <a:noFill/>
          </a:ln>
        </p:spPr>
        <p:txBody>
          <a:bodyPr anchor="t">
            <a:normAutofit/>
          </a:bodyPr>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For more tutorials/lecture notes in Java, Python, game programming, artificial intelligence with neural networks:</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https://longbaonguyen.github.io</a:t>
            </a: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
        <p:nvSpPr>
          <p:cNvPr id="147" name="Rectangle 1"/>
          <p:cNvSpPr/>
          <p:nvPr/>
        </p:nvSpPr>
        <p:spPr>
          <a:xfrm>
            <a:off x="228600" y="1447920"/>
            <a:ext cx="8458200" cy="1465560"/>
          </a:xfrm>
          <a:prstGeom prst="rect">
            <a:avLst/>
          </a:prstGeom>
          <a:noFill/>
          <a:ln w="0">
            <a:noFill/>
          </a:ln>
        </p:spPr>
        <p:style>
          <a:lnRef idx="0"/>
          <a:fillRef idx="0"/>
          <a:effectRef idx="0"/>
          <a:fontRef idx="minor"/>
        </p:style>
        <p:txBody>
          <a:bodyPr lIns="90000" rIns="90000" tIns="46800" bIns="46800" anchor="t">
            <a:spAutoFit/>
          </a:bodyPr>
          <a:p>
            <a:pPr marL="343080" indent="-343080">
              <a:buClr>
                <a:srgbClr val="000000"/>
              </a:buClr>
              <a:buFont typeface="Arial"/>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Building Java Programs: A Back to Basics Approach by Stuart Reges and Marty Stepp</a:t>
            </a: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marL="343080" indent="-34308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2) Runestone CSAwesome Curriculum: https://runestone.academy/runestone/books/published/csawesome/index.html</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Static methods</a:t>
            </a:r>
            <a:endParaRPr b="1" lang="en-US" sz="4400" spc="-1" strike="noStrike">
              <a:solidFill>
                <a:srgbClr val="ffffff"/>
              </a:solidFill>
              <a:latin typeface="Tahoma"/>
            </a:endParaRPr>
          </a:p>
        </p:txBody>
      </p:sp>
      <p:sp>
        <p:nvSpPr>
          <p:cNvPr id="22" name="PlaceHolder 2"/>
          <p:cNvSpPr>
            <a:spLocks noGrp="1"/>
          </p:cNvSpPr>
          <p:nvPr>
            <p:ph/>
          </p:nvPr>
        </p:nvSpPr>
        <p:spPr>
          <a:xfrm>
            <a:off x="151920" y="1295280"/>
            <a:ext cx="8991720" cy="5562720"/>
          </a:xfrm>
          <a:prstGeom prst="rect">
            <a:avLst/>
          </a:prstGeom>
          <a:noFill/>
          <a:ln w="0">
            <a:noFill/>
          </a:ln>
        </p:spPr>
        <p:txBody>
          <a:bodyPr lIns="91440" rIns="91440" tIns="45720" bIns="45720" anchor="t">
            <a:normAutofit/>
          </a:bodyPr>
          <a:p>
            <a:pPr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100" spc="-1" strike="noStrike">
                <a:solidFill>
                  <a:srgbClr val="000000"/>
                </a:solidFill>
                <a:latin typeface="Tahoma"/>
              </a:rPr>
              <a:t>static method</a:t>
            </a:r>
            <a:r>
              <a:rPr b="0" lang="en-US" sz="2100" spc="-1" strike="noStrike">
                <a:solidFill>
                  <a:srgbClr val="000000"/>
                </a:solidFill>
                <a:latin typeface="Tahoma"/>
              </a:rPr>
              <a:t>: Stored in a class, not in an object. Shared by all objects of the class, not replicated.</a:t>
            </a:r>
            <a:endParaRPr b="0" lang="en-US" sz="2100" spc="-1" strike="noStrike">
              <a:solidFill>
                <a:srgbClr val="000000"/>
              </a:solidFill>
              <a:latin typeface="Tahoma"/>
            </a:endParaRPr>
          </a:p>
          <a:p>
            <a:pPr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indent="0">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lvl="1" marL="625320" indent="-279360">
              <a:lnSpc>
                <a:spcPct val="8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	</a:t>
            </a:r>
            <a:r>
              <a:rPr b="0" lang="en-US" sz="2100" spc="-1" strike="noStrike">
                <a:solidFill>
                  <a:srgbClr val="000000"/>
                </a:solidFill>
                <a:latin typeface="Courier New"/>
              </a:rPr>
              <a:t>public static </a:t>
            </a:r>
            <a:r>
              <a:rPr b="1" lang="en-US" sz="2100" spc="-1" strike="noStrike">
                <a:solidFill>
                  <a:srgbClr val="000000"/>
                </a:solidFill>
                <a:latin typeface="Tahoma"/>
              </a:rPr>
              <a:t>type</a:t>
            </a:r>
            <a:r>
              <a:rPr b="0" lang="en-US" sz="2100" spc="-1" strike="noStrike">
                <a:solidFill>
                  <a:srgbClr val="000000"/>
                </a:solidFill>
                <a:latin typeface="Courier New"/>
              </a:rPr>
              <a:t> </a:t>
            </a:r>
            <a:r>
              <a:rPr b="1" lang="en-US" sz="2100" spc="-1" strike="noStrike">
                <a:solidFill>
                  <a:srgbClr val="000000"/>
                </a:solidFill>
                <a:latin typeface="Tahoma"/>
              </a:rPr>
              <a:t>name</a:t>
            </a:r>
            <a:r>
              <a:rPr b="0" lang="en-US" sz="2100" spc="-1" strike="noStrike">
                <a:solidFill>
                  <a:srgbClr val="000000"/>
                </a:solidFill>
                <a:latin typeface="Courier New"/>
              </a:rPr>
              <a:t>(</a:t>
            </a:r>
            <a:r>
              <a:rPr b="1" lang="en-US" sz="2100" spc="-1" strike="noStrike">
                <a:solidFill>
                  <a:srgbClr val="000000"/>
                </a:solidFill>
                <a:latin typeface="Tahoma"/>
              </a:rPr>
              <a:t>parameters</a:t>
            </a:r>
            <a:r>
              <a:rPr b="0" lang="en-US" sz="2100" spc="-1" strike="noStrike">
                <a:solidFill>
                  <a:srgbClr val="000000"/>
                </a:solidFill>
                <a:latin typeface="Courier New"/>
              </a:rPr>
              <a:t>) {</a:t>
            </a:r>
            <a:endParaRPr b="0" lang="en-US" sz="2100" spc="-1" strike="noStrike">
              <a:solidFill>
                <a:srgbClr val="000000"/>
              </a:solidFill>
              <a:latin typeface="Tahoma"/>
            </a:endParaRPr>
          </a:p>
          <a:p>
            <a:pPr lvl="1" marL="625320" indent="-279360">
              <a:lnSpc>
                <a:spcPct val="8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	</a:t>
            </a:r>
            <a:r>
              <a:rPr b="0" lang="en-US" sz="2100" spc="-1" strike="noStrike">
                <a:solidFill>
                  <a:srgbClr val="000000"/>
                </a:solidFill>
                <a:latin typeface="Courier New"/>
              </a:rPr>
              <a:t>    </a:t>
            </a:r>
            <a:r>
              <a:rPr b="1" lang="en-US" sz="2100" spc="-1" strike="noStrike">
                <a:solidFill>
                  <a:srgbClr val="000000"/>
                </a:solidFill>
                <a:latin typeface="Tahoma"/>
              </a:rPr>
              <a:t>statements</a:t>
            </a:r>
            <a:r>
              <a:rPr b="0" lang="en-US" sz="2100" spc="-1" strike="noStrike">
                <a:solidFill>
                  <a:srgbClr val="000000"/>
                </a:solidFill>
                <a:latin typeface="Courier New"/>
              </a:rPr>
              <a:t>;</a:t>
            </a:r>
            <a:endParaRPr b="0" lang="en-US" sz="2100" spc="-1" strike="noStrike">
              <a:solidFill>
                <a:srgbClr val="000000"/>
              </a:solidFill>
              <a:latin typeface="Tahoma"/>
            </a:endParaRPr>
          </a:p>
          <a:p>
            <a:pPr lvl="1" marL="625320" indent="-279360">
              <a:lnSpc>
                <a:spcPct val="8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	</a:t>
            </a:r>
            <a:endParaRPr b="0" lang="en-US" sz="2100" spc="-1" strike="noStrike">
              <a:solidFill>
                <a:srgbClr val="000000"/>
              </a:solidFill>
              <a:latin typeface="Tahoma"/>
            </a:endParaRPr>
          </a:p>
          <a:p>
            <a:pPr lvl="1" marL="625320" indent="-279360">
              <a:lnSpc>
                <a:spcPct val="8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lvl="1" marL="625320" indent="-279360">
              <a:lnSpc>
                <a:spcPct val="8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rPr>
              <a:t>	</a:t>
            </a:r>
            <a:r>
              <a:rPr b="0" lang="en-US" sz="2100" spc="-1" strike="noStrike">
                <a:solidFill>
                  <a:srgbClr val="000000"/>
                </a:solidFill>
                <a:latin typeface="Courier New"/>
              </a:rPr>
              <a:t>}</a:t>
            </a:r>
            <a:endParaRPr b="0" lang="en-US" sz="2100" spc="-1" strike="noStrike">
              <a:solidFill>
                <a:srgbClr val="000000"/>
              </a:solidFill>
              <a:latin typeface="Tahoma"/>
            </a:endParaRPr>
          </a:p>
          <a:p>
            <a:pPr indent="0">
              <a:lnSpc>
                <a:spcPct val="10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Methods</a:t>
            </a:r>
            <a:endParaRPr b="1" lang="en-US" sz="4400" spc="-1" strike="noStrike">
              <a:solidFill>
                <a:srgbClr val="ffffff"/>
              </a:solidFill>
              <a:latin typeface="Tahoma"/>
            </a:endParaRPr>
          </a:p>
        </p:txBody>
      </p:sp>
      <p:sp>
        <p:nvSpPr>
          <p:cNvPr id="24"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Non-static or instance</a:t>
            </a:r>
            <a:r>
              <a:rPr b="0" lang="en-US" sz="2000" spc="-1" strike="noStrike">
                <a:solidFill>
                  <a:srgbClr val="000000"/>
                </a:solidFill>
                <a:latin typeface="Tahoma"/>
              </a:rPr>
              <a:t> methods belong to individual objects. They are usually implemented inside of an object class rather than the driver class.</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ff0000"/>
                </a:solidFill>
                <a:latin typeface="Tahoma"/>
              </a:rPr>
              <a:t>Methods in an object class are non-static by default unless explicitly labeled "static".</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Non-static methods are called through objects of the class.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25" dur="indefinite" restart="never" nodeType="tmRoot">
          <p:childTnLst>
            <p:seq>
              <p:cTn id="26" dur="indefinite" nodeType="mainSeq">
                <p:childTnLst>
                  <p:par>
                    <p:cTn id="27" nodeType="clickEffect" fill="hold">
                      <p:stCondLst>
                        <p:cond delay="indefinite"/>
                      </p:stCondLst>
                      <p:childTnLst>
                        <p:par>
                          <p:cTn id="28" nodeType="withEffect" fill="hold">
                            <p:stCondLst>
                              <p:cond delay="0"/>
                            </p:stCondLst>
                            <p:childTnLst>
                              <p:par>
                                <p:cTn id="29" nodeType="clickEffect" fill="hold" presetClass="entr" presetID="1">
                                  <p:stCondLst>
                                    <p:cond delay="0"/>
                                  </p:stCondLst>
                                  <p:childTnLst>
                                    <p:set>
                                      <p:cBhvr>
                                        <p:cTn id="30"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par>
                    <p:cTn id="31" nodeType="clickEffect" fill="hold">
                      <p:stCondLst>
                        <p:cond delay="indefinite"/>
                      </p:stCondLst>
                      <p:childTnLst>
                        <p:par>
                          <p:cTn id="32" nodeType="withEffect" fill="hold">
                            <p:stCondLst>
                              <p:cond delay="0"/>
                            </p:stCondLst>
                            <p:childTnLst>
                              <p:par>
                                <p:cTn id="33" nodeType="clickEffect" fill="hold" presetClass="entr" presetID="1">
                                  <p:stCondLst>
                                    <p:cond delay="0"/>
                                  </p:stCondLst>
                                  <p:childTnLst>
                                    <p:set>
                                      <p:cBhvr>
                                        <p:cTn id="34" dur="1" fill="hold">
                                          <p:stCondLst>
                                            <p:cond delay="0"/>
                                          </p:stCondLst>
                                        </p:cTn>
                                        <p:tgtEl>
                                          <p:spTgt spid="24">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Nonstatic vs Static</a:t>
            </a:r>
            <a:endParaRPr b="1" lang="en-US" sz="4400" spc="-1" strike="noStrike">
              <a:solidFill>
                <a:srgbClr val="ffffff"/>
              </a:solidFill>
              <a:latin typeface="Tahoma"/>
            </a:endParaRPr>
          </a:p>
        </p:txBody>
      </p:sp>
      <p:sp>
        <p:nvSpPr>
          <p:cNvPr id="26" name=""/>
          <p:cNvSpPr txBox="1"/>
          <p:nvPr/>
        </p:nvSpPr>
        <p:spPr>
          <a:xfrm>
            <a:off x="151920" y="1295280"/>
            <a:ext cx="8991720" cy="5181840"/>
          </a:xfrm>
          <a:prstGeom prst="rect">
            <a:avLst/>
          </a:prstGeom>
          <a:noFill/>
          <a:ln w="0">
            <a:noFill/>
          </a:ln>
        </p:spPr>
        <p:txBody>
          <a:bodyPr anchor="t">
            <a:normAutofit fontScale="68306" lnSpcReduction="10000"/>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Let’s see an example of an object class to understand when to make a method static vs. non-static. </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class Student{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String name;</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int 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Student(int new_id, String n){</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id = new_id;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name = n;</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void printMyID(){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System.out.println(“My ID is “ + 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printWelcomeMessage(){</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System.out.println(“Welcome all students!”);</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p:txBody>
      </p:sp>
      <p:sp>
        <p:nvSpPr>
          <p:cNvPr id="27" name="Text Box 7"/>
          <p:cNvSpPr/>
          <p:nvPr/>
        </p:nvSpPr>
        <p:spPr>
          <a:xfrm>
            <a:off x="5705640" y="1905120"/>
            <a:ext cx="3276360" cy="204372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Courier New"/>
                <a:ea typeface="Arial"/>
              </a:rPr>
              <a:t>printMyID is a non-static method and belong to individual student objects. E.g. if there are 5 student objects, there are 5 different copies of printMyID, one for each student.</a:t>
            </a:r>
            <a:endParaRPr b="0" lang="en-US" sz="1600" spc="-1" strike="noStrike">
              <a:solidFill>
                <a:srgbClr val="000000"/>
              </a:solidFill>
              <a:latin typeface="Arial"/>
            </a:endParaRPr>
          </a:p>
        </p:txBody>
      </p:sp>
      <p:cxnSp>
        <p:nvCxnSpPr>
          <p:cNvPr id="28" name="Straight Arrow Connector 8"/>
          <p:cNvCxnSpPr/>
          <p:nvPr/>
        </p:nvCxnSpPr>
        <p:spPr>
          <a:xfrm flipH="1">
            <a:off x="4343040" y="3123720"/>
            <a:ext cx="915120" cy="686520"/>
          </a:xfrm>
          <a:prstGeom prst="straightConnector1">
            <a:avLst/>
          </a:prstGeom>
          <a:ln w="38160">
            <a:solidFill>
              <a:srgbClr val="000000"/>
            </a:solidFill>
            <a:miter/>
            <a:tailEnd len="med" type="triangle" w="med"/>
          </a:ln>
        </p:spPr>
      </p:cxnSp>
    </p:spTree>
  </p:cSld>
  <mc:AlternateContent>
    <mc:Choice Requires="p14">
      <p:transition spd="slow" p14:dur="2000"/>
    </mc:Choice>
    <mc:Fallback>
      <p:transition spd="slow"/>
    </mc:Fallback>
  </mc:AlternateContent>
  <p:timing>
    <p:tnLst>
      <p:par>
        <p:cTn id="35" dur="indefinite" restart="never" nodeType="tmRoot">
          <p:childTnLst>
            <p:seq>
              <p:cTn id="36" dur="indefinite" nodeType="mainSeq">
                <p:childTnLst>
                  <p:par>
                    <p:cTn id="37" nodeType="clickEffect" fill="hold">
                      <p:stCondLst>
                        <p:cond delay="indefinite"/>
                      </p:stCondLst>
                      <p:childTnLst>
                        <p:par>
                          <p:cTn id="38" nodeType="withEffect" fill="hold">
                            <p:stCondLst>
                              <p:cond delay="0"/>
                            </p:stCondLst>
                            <p:childTnLst>
                              <p:par>
                                <p:cTn id="39" nodeType="clickEffect" fill="hold" presetClass="entr" presetID="1">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Nonstatic vs Static</a:t>
            </a:r>
            <a:endParaRPr b="1" lang="en-US" sz="4400" spc="-1" strike="noStrike">
              <a:solidFill>
                <a:srgbClr val="ffffff"/>
              </a:solidFill>
              <a:latin typeface="Tahoma"/>
            </a:endParaRPr>
          </a:p>
        </p:txBody>
      </p:sp>
      <p:sp>
        <p:nvSpPr>
          <p:cNvPr id="30" name=""/>
          <p:cNvSpPr txBox="1"/>
          <p:nvPr/>
        </p:nvSpPr>
        <p:spPr>
          <a:xfrm>
            <a:off x="151920" y="1295280"/>
            <a:ext cx="8991720" cy="5181840"/>
          </a:xfrm>
          <a:prstGeom prst="rect">
            <a:avLst/>
          </a:prstGeom>
          <a:noFill/>
          <a:ln w="0">
            <a:noFill/>
          </a:ln>
        </p:spPr>
        <p:txBody>
          <a:bodyPr anchor="t">
            <a:normAutofit fontScale="81218"/>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Let’s see an example of an object class to understand when to make a method static vs. non-static. </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class Student{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int 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Student(int new_id){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id = new_id;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void printMyID(){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System.out.println(“My ID is “ + id);</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public static void printWelcomeMessage(){</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System.out.println(“Welcome all students!”);</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p:txBody>
      </p:sp>
      <p:sp>
        <p:nvSpPr>
          <p:cNvPr id="31" name="Text Box 7"/>
          <p:cNvSpPr/>
          <p:nvPr/>
        </p:nvSpPr>
        <p:spPr>
          <a:xfrm>
            <a:off x="5410080" y="1905120"/>
            <a:ext cx="3276720" cy="204372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Courier New"/>
                <a:ea typeface="Arial"/>
              </a:rPr>
              <a:t>printWelcomeMessage is a static(class) method. It belongs to the class rather than individual objects. If there are 5 student objects, there is only ONE shared printWelcomeMessage.</a:t>
            </a:r>
            <a:endParaRPr b="0" lang="en-US" sz="1600" spc="-1" strike="noStrike">
              <a:solidFill>
                <a:srgbClr val="000000"/>
              </a:solidFill>
              <a:latin typeface="Arial"/>
            </a:endParaRPr>
          </a:p>
        </p:txBody>
      </p:sp>
      <p:cxnSp>
        <p:nvCxnSpPr>
          <p:cNvPr id="32" name="Straight Arrow Connector 8"/>
          <p:cNvCxnSpPr/>
          <p:nvPr/>
        </p:nvCxnSpPr>
        <p:spPr>
          <a:xfrm flipH="1">
            <a:off x="7047720" y="3966840"/>
            <a:ext cx="1258200" cy="950040"/>
          </a:xfrm>
          <a:prstGeom prst="straightConnector1">
            <a:avLst/>
          </a:prstGeom>
          <a:ln w="38160">
            <a:solidFill>
              <a:srgbClr val="000000"/>
            </a:solidFill>
            <a:miter/>
            <a:tailEnd len="med" type="triangle" w="med"/>
          </a:ln>
        </p:spPr>
      </p:cxnSp>
    </p:spTree>
  </p:cSld>
  <mc:AlternateContent>
    <mc:Choice Requires="p14">
      <p:transition spd="slow" p14:dur="2000"/>
    </mc:Choice>
    <mc:Fallback>
      <p:transition spd="slow"/>
    </mc:Fallback>
  </mc:AlternateContent>
  <p:timing>
    <p:tnLst>
      <p:par>
        <p:cTn id="41" dur="indefinite" restart="never" nodeType="tmRoot">
          <p:childTnLst>
            <p:seq>
              <p:cTn id="42" dur="indefinite" nodeType="mainSeq">
                <p:childTnLst>
                  <p:par>
                    <p:cTn id="43" nodeType="clickEffect" fill="hold">
                      <p:stCondLst>
                        <p:cond delay="indefinite"/>
                      </p:stCondLst>
                      <p:childTnLst>
                        <p:par>
                          <p:cTn id="44" nodeType="withEffect" fill="hold">
                            <p:stCondLst>
                              <p:cond delay="0"/>
                            </p:stCondLst>
                            <p:childTnLst>
                              <p:par>
                                <p:cTn id="45" nodeType="clickEffect" fill="hold" presetClass="entr" presetID="1">
                                  <p:stCondLst>
                                    <p:cond delay="0"/>
                                  </p:stCondLst>
                                  <p:childTnLst>
                                    <p:set>
                                      <p:cBhvr>
                                        <p:cTn id="4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Nonstatic vs Static</a:t>
            </a:r>
            <a:endParaRPr b="1" lang="en-US" sz="4400" spc="-1" strike="noStrike">
              <a:solidFill>
                <a:srgbClr val="ffffff"/>
              </a:solidFill>
              <a:latin typeface="Tahoma"/>
            </a:endParaRPr>
          </a:p>
        </p:txBody>
      </p:sp>
      <p:sp>
        <p:nvSpPr>
          <p:cNvPr id="34" name=""/>
          <p:cNvSpPr txBox="1"/>
          <p:nvPr/>
        </p:nvSpPr>
        <p:spPr>
          <a:xfrm>
            <a:off x="151920" y="1294920"/>
            <a:ext cx="8991720" cy="5410440"/>
          </a:xfrm>
          <a:prstGeom prst="rect">
            <a:avLst/>
          </a:prstGeom>
          <a:noFill/>
          <a:ln w="0">
            <a:noFill/>
          </a:ln>
        </p:spPr>
        <p:txBody>
          <a:bodyPr anchor="t">
            <a:normAutofit fontScale="87465" lnSpcReduction="10000"/>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Here's how we can use the Student class.</a:t>
            </a:r>
            <a:endParaRPr b="0" lang="en-US" sz="20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class DriverClass{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public static void main(String[] args){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create some Student objects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Student s1 = new Student(12343);</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Student s2 = new Student(04304);</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call instance or non-static printMyID()</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s1.printMyID(); </a:t>
            </a:r>
            <a:r>
              <a:rPr b="0" lang="en-US" sz="1800" spc="-1" strike="noStrike">
                <a:solidFill>
                  <a:srgbClr val="00b050"/>
                </a:solidFill>
                <a:latin typeface="Courier New"/>
              </a:rPr>
              <a:t>// My ID is 12343</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s2.printMyID(); </a:t>
            </a:r>
            <a:r>
              <a:rPr b="0" lang="en-US" sz="1800" spc="-1" strike="noStrike">
                <a:solidFill>
                  <a:srgbClr val="00b050"/>
                </a:solidFill>
                <a:latin typeface="Courier New"/>
              </a:rPr>
              <a:t>// My ID is 04304</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call static printWelcomeMessage()</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Student.printWelcomeMessage(); </a:t>
            </a:r>
            <a:r>
              <a:rPr b="0" lang="en-US" sz="1800" spc="-1" strike="noStrike">
                <a:solidFill>
                  <a:srgbClr val="00b050"/>
                </a:solidFill>
                <a:latin typeface="Courier New"/>
              </a:rPr>
              <a:t>//Welcome all students!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this also works but not considered </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b050"/>
                </a:solidFill>
                <a:latin typeface="Courier New"/>
              </a:rPr>
              <a:t>	</a:t>
            </a:r>
            <a:r>
              <a:rPr b="0" lang="en-US" sz="1800" spc="-1" strike="noStrike">
                <a:solidFill>
                  <a:srgbClr val="00b050"/>
                </a:solidFill>
                <a:latin typeface="Courier New"/>
              </a:rPr>
              <a:t>// "best practice"</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s1.printWelcomeMessage(); </a:t>
            </a:r>
            <a:r>
              <a:rPr b="0" lang="en-US" sz="1800" spc="-1" strike="noStrike">
                <a:solidFill>
                  <a:srgbClr val="00b050"/>
                </a:solidFill>
                <a:latin typeface="Courier New"/>
              </a:rPr>
              <a:t>//Welcome all students!</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Student.printMyID();</a:t>
            </a:r>
            <a:r>
              <a:rPr b="0" lang="en-US" sz="1800" spc="-1" strike="noStrike">
                <a:solidFill>
                  <a:srgbClr val="000000"/>
                </a:solidFill>
                <a:latin typeface="Courier New"/>
              </a:rPr>
              <a:t>	</a:t>
            </a:r>
            <a:r>
              <a:rPr b="0" lang="en-US" sz="1800" spc="-1" strike="noStrike">
                <a:solidFill>
                  <a:srgbClr val="00b050"/>
                </a:solidFill>
                <a:latin typeface="Courier New"/>
              </a:rPr>
              <a:t>// error!</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	</a:t>
            </a:r>
            <a:r>
              <a:rPr b="0" lang="en-US" sz="1800" spc="-1" strike="noStrike">
                <a:solidFill>
                  <a:srgbClr val="000000"/>
                </a:solidFill>
                <a:latin typeface="Courier New"/>
              </a:rPr>
              <a:t>}</a:t>
            </a:r>
            <a:endParaRPr b="0" lang="en-US" sz="1800" spc="-1" strike="noStrike">
              <a:solidFill>
                <a:srgbClr val="000000"/>
              </a:solidFill>
              <a:latin typeface="Tahoma"/>
            </a:endParaRPr>
          </a:p>
          <a:p>
            <a:pPr>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t>
            </a:r>
            <a:endParaRPr b="0" lang="en-US" sz="1800" spc="-1" strike="noStrike">
              <a:solidFill>
                <a:srgbClr val="000000"/>
              </a:solidFill>
              <a:latin typeface="Tahoma"/>
            </a:endParaRPr>
          </a:p>
          <a:p>
            <a:pPr>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 </a:t>
            </a:r>
            <a:endParaRPr b="0" lang="en-US" sz="18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47" dur="indefinite" restart="never" nodeType="tmRoot">
          <p:childTnLst>
            <p:seq>
              <p:cTn id="48" dur="indefinite" nodeType="mainSeq">
                <p:childTnLst>
                  <p:par>
                    <p:cTn id="49" nodeType="clickEffect" fill="hold">
                      <p:stCondLst>
                        <p:cond delay="indefinite"/>
                      </p:stCondLst>
                      <p:childTnLst>
                        <p:par>
                          <p:cTn id="50" nodeType="withEffect" fill="hold">
                            <p:stCondLst>
                              <p:cond delay="0"/>
                            </p:stCondLst>
                            <p:childTnLst>
                              <p:par>
                                <p:cTn id="51" nodeType="clickEffect" fill="hold" presetClass="entr" presetID="1">
                                  <p:stCondLst>
                                    <p:cond delay="0"/>
                                  </p:stCondLst>
                                  <p:childTnLst>
                                    <p:set>
                                      <p:cBhvr>
                                        <p:cTn id="52" dur="1" fill="hold">
                                          <p:stCondLst>
                                            <p:cond delay="0"/>
                                          </p:stCondLst>
                                        </p:cTn>
                                        <p:tgtEl>
                                          <p:spTgt spid="34">
                                            <p:txEl>
                                              <p:pRg st="3" end="3"/>
                                            </p:txEl>
                                          </p:spTgt>
                                        </p:tgtEl>
                                        <p:attrNameLst>
                                          <p:attrName>style.visibility</p:attrName>
                                        </p:attrNameLst>
                                      </p:cBhvr>
                                      <p:to>
                                        <p:strVal val="visible"/>
                                      </p:to>
                                    </p:set>
                                  </p:childTnLst>
                                </p:cTn>
                              </p:par>
                            </p:childTnLst>
                          </p:cTn>
                        </p:par>
                      </p:childTnLst>
                    </p:cTn>
                  </p:par>
                  <p:par>
                    <p:cTn id="53" nodeType="clickEffect" fill="hold">
                      <p:stCondLst>
                        <p:cond delay="indefinite"/>
                      </p:stCondLst>
                      <p:childTnLst>
                        <p:par>
                          <p:cTn id="54" nodeType="withEffect" fill="hold">
                            <p:stCondLst>
                              <p:cond delay="0"/>
                            </p:stCondLst>
                            <p:childTnLst>
                              <p:par>
                                <p:cTn id="55" nodeType="clickEffect" fill="hold" presetClass="entr" presetID="1">
                                  <p:stCondLst>
                                    <p:cond delay="0"/>
                                  </p:stCondLst>
                                  <p:childTnLst>
                                    <p:set>
                                      <p:cBhvr>
                                        <p:cTn id="56" dur="1" fill="hold">
                                          <p:stCondLst>
                                            <p:cond delay="0"/>
                                          </p:stCondLst>
                                        </p:cTn>
                                        <p:tgtEl>
                                          <p:spTgt spid="34">
                                            <p:txEl>
                                              <p:pRg st="4" end="4"/>
                                            </p:txEl>
                                          </p:spTgt>
                                        </p:tgtEl>
                                        <p:attrNameLst>
                                          <p:attrName>style.visibility</p:attrName>
                                        </p:attrNameLst>
                                      </p:cBhvr>
                                      <p:to>
                                        <p:strVal val="visible"/>
                                      </p:to>
                                    </p:set>
                                  </p:childTnLst>
                                </p:cTn>
                              </p:par>
                            </p:childTnLst>
                          </p:cTn>
                        </p:par>
                      </p:childTnLst>
                    </p:cTn>
                  </p:par>
                  <p:par>
                    <p:cTn id="57" nodeType="clickEffect" fill="hold">
                      <p:stCondLst>
                        <p:cond delay="indefinite"/>
                      </p:stCondLst>
                      <p:childTnLst>
                        <p:par>
                          <p:cTn id="58" nodeType="withEffect" fill="hold">
                            <p:stCondLst>
                              <p:cond delay="0"/>
                            </p:stCondLst>
                            <p:childTnLst>
                              <p:par>
                                <p:cTn id="59" nodeType="clickEffect" fill="hold" presetClass="entr" presetID="1">
                                  <p:stCondLst>
                                    <p:cond delay="0"/>
                                  </p:stCondLst>
                                  <p:childTnLst>
                                    <p:set>
                                      <p:cBhvr>
                                        <p:cTn id="60" dur="1" fill="hold">
                                          <p:stCondLst>
                                            <p:cond delay="0"/>
                                          </p:stCondLst>
                                        </p:cTn>
                                        <p:tgtEl>
                                          <p:spTgt spid="34">
                                            <p:txEl>
                                              <p:pRg st="5" end="5"/>
                                            </p:txEl>
                                          </p:spTgt>
                                        </p:tgtEl>
                                        <p:attrNameLst>
                                          <p:attrName>style.visibility</p:attrName>
                                        </p:attrNameLst>
                                      </p:cBhvr>
                                      <p:to>
                                        <p:strVal val="visible"/>
                                      </p:to>
                                    </p:set>
                                  </p:childTnLst>
                                </p:cTn>
                              </p:par>
                            </p:childTnLst>
                          </p:cTn>
                        </p:par>
                      </p:childTnLst>
                    </p:cTn>
                  </p:par>
                  <p:par>
                    <p:cTn id="61" nodeType="clickEffect" fill="hold">
                      <p:stCondLst>
                        <p:cond delay="indefinite"/>
                      </p:stCondLst>
                      <p:childTnLst>
                        <p:par>
                          <p:cTn id="62" nodeType="withEffect" fill="hold">
                            <p:stCondLst>
                              <p:cond delay="0"/>
                            </p:stCondLst>
                            <p:childTnLst>
                              <p:par>
                                <p:cTn id="63" nodeType="clickEffect" fill="hold" presetClass="entr" presetID="1">
                                  <p:stCondLst>
                                    <p:cond delay="0"/>
                                  </p:stCondLst>
                                  <p:childTnLst>
                                    <p:set>
                                      <p:cBhvr>
                                        <p:cTn id="64" dur="1" fill="hold">
                                          <p:stCondLst>
                                            <p:cond delay="0"/>
                                          </p:stCondLst>
                                        </p:cTn>
                                        <p:tgtEl>
                                          <p:spTgt spid="34">
                                            <p:txEl>
                                              <p:pRg st="6" end="6"/>
                                            </p:txEl>
                                          </p:spTgt>
                                        </p:tgtEl>
                                        <p:attrNameLst>
                                          <p:attrName>style.visibility</p:attrName>
                                        </p:attrNameLst>
                                      </p:cBhvr>
                                      <p:to>
                                        <p:strVal val="visible"/>
                                      </p:to>
                                    </p:set>
                                  </p:childTnLst>
                                </p:cTn>
                              </p:par>
                            </p:childTnLst>
                          </p:cTn>
                        </p:par>
                      </p:childTnLst>
                    </p:cTn>
                  </p:par>
                  <p:par>
                    <p:cTn id="65" nodeType="clickEffect" fill="hold">
                      <p:stCondLst>
                        <p:cond delay="indefinite"/>
                      </p:stCondLst>
                      <p:childTnLst>
                        <p:par>
                          <p:cTn id="66" nodeType="withEffect" fill="hold">
                            <p:stCondLst>
                              <p:cond delay="0"/>
                            </p:stCondLst>
                            <p:childTnLst>
                              <p:par>
                                <p:cTn id="67" nodeType="clickEffect" fill="hold" presetClass="entr" presetID="1">
                                  <p:stCondLst>
                                    <p:cond delay="0"/>
                                  </p:stCondLst>
                                  <p:childTnLst>
                                    <p:set>
                                      <p:cBhvr>
                                        <p:cTn id="68" dur="1" fill="hold">
                                          <p:stCondLst>
                                            <p:cond delay="0"/>
                                          </p:stCondLst>
                                        </p:cTn>
                                        <p:tgtEl>
                                          <p:spTgt spid="34">
                                            <p:txEl>
                                              <p:pRg st="7" end="7"/>
                                            </p:txEl>
                                          </p:spTgt>
                                        </p:tgtEl>
                                        <p:attrNameLst>
                                          <p:attrName>style.visibility</p:attrName>
                                        </p:attrNameLst>
                                      </p:cBhvr>
                                      <p:to>
                                        <p:strVal val="visible"/>
                                      </p:to>
                                    </p:set>
                                  </p:childTnLst>
                                </p:cTn>
                              </p:par>
                            </p:childTnLst>
                          </p:cTn>
                        </p:par>
                      </p:childTnLst>
                    </p:cTn>
                  </p:par>
                  <p:par>
                    <p:cTn id="69" nodeType="clickEffect" fill="hold">
                      <p:stCondLst>
                        <p:cond delay="indefinite"/>
                      </p:stCondLst>
                      <p:childTnLst>
                        <p:par>
                          <p:cTn id="70" nodeType="withEffect" fill="hold">
                            <p:stCondLst>
                              <p:cond delay="0"/>
                            </p:stCondLst>
                            <p:childTnLst>
                              <p:par>
                                <p:cTn id="71" nodeType="clickEffect" fill="hold" presetClass="entr" presetID="1">
                                  <p:stCondLst>
                                    <p:cond delay="0"/>
                                  </p:stCondLst>
                                  <p:childTnLst>
                                    <p:set>
                                      <p:cBhvr>
                                        <p:cTn id="72" dur="1" fill="hold">
                                          <p:stCondLst>
                                            <p:cond delay="0"/>
                                          </p:stCondLst>
                                        </p:cTn>
                                        <p:tgtEl>
                                          <p:spTgt spid="34">
                                            <p:txEl>
                                              <p:pRg st="8" end="8"/>
                                            </p:txEl>
                                          </p:spTgt>
                                        </p:tgtEl>
                                        <p:attrNameLst>
                                          <p:attrName>style.visibility</p:attrName>
                                        </p:attrNameLst>
                                      </p:cBhvr>
                                      <p:to>
                                        <p:strVal val="visible"/>
                                      </p:to>
                                    </p:set>
                                  </p:childTnLst>
                                </p:cTn>
                              </p:par>
                            </p:childTnLst>
                          </p:cTn>
                        </p:par>
                      </p:childTnLst>
                    </p:cTn>
                  </p:par>
                  <p:par>
                    <p:cTn id="73" nodeType="clickEffect" fill="hold">
                      <p:stCondLst>
                        <p:cond delay="indefinite"/>
                      </p:stCondLst>
                      <p:childTnLst>
                        <p:par>
                          <p:cTn id="74" nodeType="withEffect" fill="hold">
                            <p:stCondLst>
                              <p:cond delay="0"/>
                            </p:stCondLst>
                            <p:childTnLst>
                              <p:par>
                                <p:cTn id="75" nodeType="clickEffect" fill="hold" presetClass="entr" presetID="1">
                                  <p:stCondLst>
                                    <p:cond delay="0"/>
                                  </p:stCondLst>
                                  <p:childTnLst>
                                    <p:set>
                                      <p:cBhvr>
                                        <p:cTn id="76" dur="1" fill="hold">
                                          <p:stCondLst>
                                            <p:cond delay="0"/>
                                          </p:stCondLst>
                                        </p:cTn>
                                        <p:tgtEl>
                                          <p:spTgt spid="34">
                                            <p:txEl>
                                              <p:pRg st="9" end="9"/>
                                            </p:txEl>
                                          </p:spTgt>
                                        </p:tgtEl>
                                        <p:attrNameLst>
                                          <p:attrName>style.visibility</p:attrName>
                                        </p:attrNameLst>
                                      </p:cBhvr>
                                      <p:to>
                                        <p:strVal val="visible"/>
                                      </p:to>
                                    </p:set>
                                  </p:childTnLst>
                                </p:cTn>
                              </p:par>
                            </p:childTnLst>
                          </p:cTn>
                        </p:par>
                      </p:childTnLst>
                    </p:cTn>
                  </p:par>
                  <p:par>
                    <p:cTn id="77" nodeType="clickEffect" fill="hold">
                      <p:stCondLst>
                        <p:cond delay="indefinite"/>
                      </p:stCondLst>
                      <p:childTnLst>
                        <p:par>
                          <p:cTn id="78" nodeType="withEffect" fill="hold">
                            <p:stCondLst>
                              <p:cond delay="0"/>
                            </p:stCondLst>
                            <p:childTnLst>
                              <p:par>
                                <p:cTn id="79" nodeType="clickEffect" fill="hold" presetClass="entr" presetID="1">
                                  <p:stCondLst>
                                    <p:cond delay="0"/>
                                  </p:stCondLst>
                                  <p:childTnLst>
                                    <p:set>
                                      <p:cBhvr>
                                        <p:cTn id="80" dur="1" fill="hold">
                                          <p:stCondLst>
                                            <p:cond delay="0"/>
                                          </p:stCondLst>
                                        </p:cTn>
                                        <p:tgtEl>
                                          <p:spTgt spid="34">
                                            <p:txEl>
                                              <p:pRg st="10" end="10"/>
                                            </p:txEl>
                                          </p:spTgt>
                                        </p:tgtEl>
                                        <p:attrNameLst>
                                          <p:attrName>style.visibility</p:attrName>
                                        </p:attrNameLst>
                                      </p:cBhvr>
                                      <p:to>
                                        <p:strVal val="visible"/>
                                      </p:to>
                                    </p:set>
                                  </p:childTnLst>
                                </p:cTn>
                              </p:par>
                            </p:childTnLst>
                          </p:cTn>
                        </p:par>
                      </p:childTnLst>
                    </p:cTn>
                  </p:par>
                  <p:par>
                    <p:cTn id="81" nodeType="clickEffect" fill="hold">
                      <p:stCondLst>
                        <p:cond delay="indefinite"/>
                      </p:stCondLst>
                      <p:childTnLst>
                        <p:par>
                          <p:cTn id="82" nodeType="withEffect" fill="hold">
                            <p:stCondLst>
                              <p:cond delay="0"/>
                            </p:stCondLst>
                            <p:childTnLst>
                              <p:par>
                                <p:cTn id="83" nodeType="clickEffect" fill="hold" presetClass="entr" presetID="1">
                                  <p:stCondLst>
                                    <p:cond delay="0"/>
                                  </p:stCondLst>
                                  <p:childTnLst>
                                    <p:set>
                                      <p:cBhvr>
                                        <p:cTn id="84" dur="1" fill="hold">
                                          <p:stCondLst>
                                            <p:cond delay="0"/>
                                          </p:stCondLst>
                                        </p:cTn>
                                        <p:tgtEl>
                                          <p:spTgt spid="34">
                                            <p:txEl>
                                              <p:pRg st="11" end="11"/>
                                            </p:txEl>
                                          </p:spTgt>
                                        </p:tgtEl>
                                        <p:attrNameLst>
                                          <p:attrName>style.visibility</p:attrName>
                                        </p:attrNameLst>
                                      </p:cBhvr>
                                      <p:to>
                                        <p:strVal val="visible"/>
                                      </p:to>
                                    </p:set>
                                  </p:childTnLst>
                                </p:cTn>
                              </p:par>
                              <p:par>
                                <p:cTn id="85" nodeType="withEffect" fill="hold" presetClass="entr" presetID="1">
                                  <p:stCondLst>
                                    <p:cond delay="0"/>
                                  </p:stCondLst>
                                  <p:childTnLst>
                                    <p:set>
                                      <p:cBhvr>
                                        <p:cTn id="86" dur="1" fill="hold">
                                          <p:stCondLst>
                                            <p:cond delay="0"/>
                                          </p:stCondLst>
                                        </p:cTn>
                                        <p:tgtEl>
                                          <p:spTgt spid="34">
                                            <p:txEl>
                                              <p:pRg st="12" end="12"/>
                                            </p:txEl>
                                          </p:spTgt>
                                        </p:tgtEl>
                                        <p:attrNameLst>
                                          <p:attrName>style.visibility</p:attrName>
                                        </p:attrNameLst>
                                      </p:cBhvr>
                                      <p:to>
                                        <p:strVal val="visible"/>
                                      </p:to>
                                    </p:set>
                                  </p:childTnLst>
                                </p:cTn>
                              </p:par>
                            </p:childTnLst>
                          </p:cTn>
                        </p:par>
                      </p:childTnLst>
                    </p:cTn>
                  </p:par>
                  <p:par>
                    <p:cTn id="87" nodeType="clickEffect" fill="hold">
                      <p:stCondLst>
                        <p:cond delay="indefinite"/>
                      </p:stCondLst>
                      <p:childTnLst>
                        <p:par>
                          <p:cTn id="88" nodeType="withEffect" fill="hold">
                            <p:stCondLst>
                              <p:cond delay="0"/>
                            </p:stCondLst>
                            <p:childTnLst>
                              <p:par>
                                <p:cTn id="89" nodeType="clickEffect" fill="hold" presetClass="entr" presetID="1">
                                  <p:stCondLst>
                                    <p:cond delay="0"/>
                                  </p:stCondLst>
                                  <p:childTnLst>
                                    <p:set>
                                      <p:cBhvr>
                                        <p:cTn id="90" dur="1" fill="hold">
                                          <p:stCondLst>
                                            <p:cond delay="0"/>
                                          </p:stCondLst>
                                        </p:cTn>
                                        <p:tgtEl>
                                          <p:spTgt spid="34">
                                            <p:txEl>
                                              <p:pRg st="13" end="1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Non-static Method Call</a:t>
            </a:r>
            <a:endParaRPr b="1" lang="en-US" sz="4400" spc="-1" strike="noStrike">
              <a:solidFill>
                <a:srgbClr val="ffffff"/>
              </a:solidFill>
              <a:latin typeface="Tahoma"/>
            </a:endParaRPr>
          </a:p>
        </p:txBody>
      </p:sp>
      <p:sp>
        <p:nvSpPr>
          <p:cNvPr id="36"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8294"/>
          </a:bodyPr>
          <a:p>
            <a:pPr lvl="1" marL="625320" indent="0">
              <a:lnSpc>
                <a:spcPct val="90000"/>
              </a:lnSpc>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0">
              <a:lnSpc>
                <a:spcPct val="90000"/>
              </a:lnSpc>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0">
              <a:lnSpc>
                <a:spcPct val="90000"/>
              </a:lnSpc>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0">
              <a:lnSpc>
                <a:spcPct val="90000"/>
              </a:lnSpc>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0">
              <a:lnSpc>
                <a:spcPct val="90000"/>
              </a:lnSpc>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0">
              <a:lnSpc>
                <a:spcPct val="90000"/>
              </a:lnSpc>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0">
              <a:lnSpc>
                <a:spcPct val="90000"/>
              </a:lnSpc>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0">
              <a:lnSpc>
                <a:spcPct val="90000"/>
              </a:lnSpc>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0">
              <a:lnSpc>
                <a:spcPct val="90000"/>
              </a:lnSpc>
              <a:spcBef>
                <a:spcPts val="499"/>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9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9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600" spc="-1" strike="noStrike">
              <a:solidFill>
                <a:srgbClr val="000000"/>
              </a:solidFill>
              <a:latin typeface="Tahoma"/>
            </a:endParaRPr>
          </a:p>
          <a:p>
            <a:pPr indent="0">
              <a:lnSpc>
                <a:spcPct val="9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600" spc="-1" strike="noStrike">
                <a:solidFill>
                  <a:srgbClr val="000000"/>
                </a:solidFill>
                <a:latin typeface="Tahoma"/>
              </a:rPr>
              <a:t>Output:</a:t>
            </a:r>
            <a:endParaRPr b="0" lang="en-US" sz="1600" spc="-1" strike="noStrike">
              <a:solidFill>
                <a:srgbClr val="000000"/>
              </a:solidFill>
              <a:latin typeface="Tahoma"/>
            </a:endParaRPr>
          </a:p>
          <a:p>
            <a:pPr indent="0">
              <a:lnSpc>
                <a:spcPct val="9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600" spc="-1" strike="noStrike">
                <a:solidFill>
                  <a:srgbClr val="000000"/>
                </a:solidFill>
                <a:latin typeface="Tahoma"/>
              </a:rPr>
              <a:t>Begins here.</a:t>
            </a:r>
            <a:endParaRPr b="0" lang="en-US" sz="1600" spc="-1" strike="noStrike">
              <a:solidFill>
                <a:srgbClr val="000000"/>
              </a:solidFill>
              <a:latin typeface="Tahoma"/>
            </a:endParaRPr>
          </a:p>
          <a:p>
            <a:pPr indent="0">
              <a:lnSpc>
                <a:spcPct val="9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600" spc="-1" strike="noStrike">
                <a:solidFill>
                  <a:srgbClr val="000000"/>
                </a:solidFill>
                <a:latin typeface="Tahoma"/>
              </a:rPr>
              <a:t>method1</a:t>
            </a:r>
            <a:endParaRPr b="0" lang="en-US" sz="1600" spc="-1" strike="noStrike">
              <a:solidFill>
                <a:srgbClr val="000000"/>
              </a:solidFill>
              <a:latin typeface="Tahoma"/>
            </a:endParaRPr>
          </a:p>
          <a:p>
            <a:pPr indent="0">
              <a:lnSpc>
                <a:spcPct val="9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600" spc="-1" strike="noStrike">
                <a:solidFill>
                  <a:srgbClr val="000000"/>
                </a:solidFill>
                <a:latin typeface="Tahoma"/>
              </a:rPr>
              <a:t>method2</a:t>
            </a:r>
            <a:endParaRPr b="0" lang="en-US" sz="1600" spc="-1" strike="noStrike">
              <a:solidFill>
                <a:srgbClr val="000000"/>
              </a:solidFill>
              <a:latin typeface="Tahoma"/>
            </a:endParaRPr>
          </a:p>
          <a:p>
            <a:pPr indent="0">
              <a:lnSpc>
                <a:spcPct val="90000"/>
              </a:lnSpc>
              <a:spcBef>
                <a:spcPts val="40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GB" sz="1600" spc="-1" strike="noStrike">
                <a:solidFill>
                  <a:srgbClr val="000000"/>
                </a:solidFill>
                <a:latin typeface="Tahoma"/>
              </a:rPr>
              <a:t>Ends here.</a:t>
            </a:r>
            <a:endParaRPr b="0" lang="en-US" sz="1600" spc="-1" strike="noStrike">
              <a:solidFill>
                <a:srgbClr val="000000"/>
              </a:solidFill>
              <a:latin typeface="Tahoma"/>
            </a:endParaRPr>
          </a:p>
          <a:p>
            <a:pPr indent="0">
              <a:lnSpc>
                <a:spcPct val="9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lnSpc>
                <a:spcPct val="9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
        <p:nvSpPr>
          <p:cNvPr id="37" name="TextBox 2"/>
          <p:cNvSpPr/>
          <p:nvPr/>
        </p:nvSpPr>
        <p:spPr>
          <a:xfrm>
            <a:off x="162000" y="2936880"/>
            <a:ext cx="4343400" cy="187920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public class MyProgram{</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  </a:t>
            </a:r>
            <a:r>
              <a:rPr b="0" lang="en-US" sz="1300" spc="-1" strike="noStrike">
                <a:solidFill>
                  <a:srgbClr val="000000"/>
                </a:solidFill>
                <a:latin typeface="Courier New"/>
              </a:rPr>
              <a:t>public static void main(String[] args){</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    </a:t>
            </a:r>
            <a:r>
              <a:rPr b="0" lang="en-US" sz="1300" spc="-1" strike="noStrike">
                <a:solidFill>
                  <a:srgbClr val="000000"/>
                </a:solidFill>
                <a:latin typeface="Courier New"/>
              </a:rPr>
              <a:t>System.out.println(“Begins here.”);</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    </a:t>
            </a:r>
            <a:r>
              <a:rPr b="0" lang="en-US" sz="1300" spc="-1" strike="noStrike">
                <a:solidFill>
                  <a:srgbClr val="000000"/>
                </a:solidFill>
                <a:latin typeface="Courier New"/>
              </a:rPr>
              <a:t>MyClass c = new MyClass();</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    </a:t>
            </a:r>
            <a:r>
              <a:rPr b="0" lang="en-US" sz="1300" spc="-1" strike="noStrike">
                <a:solidFill>
                  <a:srgbClr val="000000"/>
                </a:solidFill>
                <a:latin typeface="Courier New"/>
              </a:rPr>
              <a:t>c.method1();</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    </a:t>
            </a:r>
            <a:r>
              <a:rPr b="0" lang="en-US" sz="1300" spc="-1" strike="noStrike">
                <a:solidFill>
                  <a:srgbClr val="000000"/>
                </a:solidFill>
                <a:latin typeface="Courier New"/>
              </a:rPr>
              <a:t>c.method2();</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    </a:t>
            </a:r>
            <a:r>
              <a:rPr b="0" lang="en-US" sz="1300" spc="-1" strike="noStrike">
                <a:solidFill>
                  <a:srgbClr val="000000"/>
                </a:solidFill>
                <a:latin typeface="Courier New"/>
              </a:rPr>
              <a:t>System.out.println(“Ends here.”);    </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  </a:t>
            </a:r>
            <a:r>
              <a:rPr b="0" lang="en-US" sz="1300" spc="-1" strike="noStrike">
                <a:solidFill>
                  <a:srgbClr val="000000"/>
                </a:solidFill>
                <a:latin typeface="Courier New"/>
              </a:rPr>
              <a:t>}</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a:t>
            </a:r>
            <a:endParaRPr b="0" lang="en-US" sz="1300" spc="-1" strike="noStrike">
              <a:solidFill>
                <a:srgbClr val="000000"/>
              </a:solidFill>
              <a:latin typeface="Arial"/>
            </a:endParaRPr>
          </a:p>
        </p:txBody>
      </p:sp>
      <p:sp>
        <p:nvSpPr>
          <p:cNvPr id="38" name="TextBox 5"/>
          <p:cNvSpPr/>
          <p:nvPr/>
        </p:nvSpPr>
        <p:spPr>
          <a:xfrm>
            <a:off x="4724280" y="2959200"/>
            <a:ext cx="4343400" cy="187920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public class MyClass{</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  </a:t>
            </a:r>
            <a:r>
              <a:rPr b="0" lang="en-US" sz="1300" spc="-1" strike="noStrike">
                <a:solidFill>
                  <a:srgbClr val="000000"/>
                </a:solidFill>
                <a:latin typeface="Courier New"/>
              </a:rPr>
              <a:t>// constructors not shown</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1" lang="en-US" sz="1300" spc="-1" strike="noStrike">
                <a:solidFill>
                  <a:srgbClr val="000000"/>
                </a:solidFill>
                <a:latin typeface="Courier New"/>
              </a:rPr>
              <a:t>  </a:t>
            </a:r>
            <a:r>
              <a:rPr b="1" lang="en-US" sz="1300" spc="-1" strike="noStrike">
                <a:solidFill>
                  <a:srgbClr val="000000"/>
                </a:solidFill>
                <a:latin typeface="Courier New"/>
              </a:rPr>
              <a:t>public void method1(){</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1" lang="en-US" sz="1300" spc="-1" strike="noStrike">
                <a:solidFill>
                  <a:srgbClr val="000000"/>
                </a:solidFill>
                <a:latin typeface="Courier New"/>
              </a:rPr>
              <a:t>    </a:t>
            </a:r>
            <a:r>
              <a:rPr b="1" lang="en-US" sz="1300" spc="-1" strike="noStrike">
                <a:solidFill>
                  <a:srgbClr val="000000"/>
                </a:solidFill>
                <a:latin typeface="Courier New"/>
              </a:rPr>
              <a:t>System.out.println(“method1”); </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  </a:t>
            </a:r>
            <a:r>
              <a:rPr b="0" lang="en-US" sz="1300" spc="-1" strike="noStrike">
                <a:solidFill>
                  <a:srgbClr val="000000"/>
                </a:solidFill>
                <a:latin typeface="Courier New"/>
              </a:rPr>
              <a:t>}</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1" lang="en-US" sz="1300" spc="-1" strike="noStrike">
                <a:solidFill>
                  <a:srgbClr val="000000"/>
                </a:solidFill>
                <a:latin typeface="Courier New"/>
              </a:rPr>
              <a:t>  </a:t>
            </a:r>
            <a:r>
              <a:rPr b="1" lang="en-US" sz="1300" spc="-1" strike="noStrike">
                <a:solidFill>
                  <a:srgbClr val="000000"/>
                </a:solidFill>
                <a:latin typeface="Courier New"/>
              </a:rPr>
              <a:t>public void method2(){  </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1" lang="en-US" sz="1300" spc="-1" strike="noStrike">
                <a:solidFill>
                  <a:srgbClr val="000000"/>
                </a:solidFill>
                <a:latin typeface="Courier New"/>
              </a:rPr>
              <a:t>    </a:t>
            </a:r>
            <a:r>
              <a:rPr b="1" lang="en-US" sz="1300" spc="-1" strike="noStrike">
                <a:solidFill>
                  <a:srgbClr val="000000"/>
                </a:solidFill>
                <a:latin typeface="Courier New"/>
              </a:rPr>
              <a:t>System.out.println(“method2”); </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1" lang="en-US" sz="1300" spc="-1" strike="noStrike">
                <a:solidFill>
                  <a:srgbClr val="000000"/>
                </a:solidFill>
                <a:latin typeface="Courier New"/>
              </a:rPr>
              <a:t>  </a:t>
            </a:r>
            <a:r>
              <a:rPr b="0" lang="en-US" sz="1300" spc="-1" strike="noStrike">
                <a:solidFill>
                  <a:srgbClr val="000000"/>
                </a:solidFill>
                <a:latin typeface="Courier New"/>
              </a:rPr>
              <a:t>}</a:t>
            </a:r>
            <a:endParaRPr b="0" lang="en-US" sz="1300" spc="-1" strike="noStrike">
              <a:solidFill>
                <a:srgbClr val="000000"/>
              </a:solidFill>
              <a:latin typeface="Arial"/>
            </a:endParaRPr>
          </a:p>
          <a:p>
            <a:pPr>
              <a:lnSpc>
                <a:spcPct val="100000"/>
              </a:lnSpc>
              <a:tabLst>
                <a:tab algn="l" pos="0"/>
                <a:tab algn="l" pos="1141560"/>
                <a:tab algn="l" pos="2173320"/>
                <a:tab algn="l" pos="2743200"/>
                <a:tab algn="l" pos="3657600"/>
                <a:tab algn="l" pos="4572000"/>
                <a:tab algn="l" pos="5486400"/>
                <a:tab algn="l" pos="6400800"/>
                <a:tab algn="l" pos="7315200"/>
                <a:tab algn="l" pos="8229600"/>
                <a:tab algn="l" pos="9144000"/>
                <a:tab algn="l" pos="10058400"/>
              </a:tabLst>
            </a:pPr>
            <a:r>
              <a:rPr b="0" lang="en-US" sz="1300" spc="-1" strike="noStrike">
                <a:solidFill>
                  <a:srgbClr val="000000"/>
                </a:solidFill>
                <a:latin typeface="Courier New"/>
              </a:rPr>
              <a:t>}</a:t>
            </a:r>
            <a:endParaRPr b="0" lang="en-US" sz="1300" spc="-1" strike="noStrike">
              <a:solidFill>
                <a:srgbClr val="000000"/>
              </a:solidFill>
              <a:latin typeface="Arial"/>
            </a:endParaRPr>
          </a:p>
        </p:txBody>
      </p:sp>
      <p:sp>
        <p:nvSpPr>
          <p:cNvPr id="39" name="TextBox 3"/>
          <p:cNvSpPr/>
          <p:nvPr/>
        </p:nvSpPr>
        <p:spPr>
          <a:xfrm>
            <a:off x="87120" y="2490840"/>
            <a:ext cx="184356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MyProgram.java</a:t>
            </a:r>
            <a:endParaRPr b="0" lang="en-US" sz="1800" spc="-1" strike="noStrike">
              <a:solidFill>
                <a:srgbClr val="000000"/>
              </a:solidFill>
              <a:latin typeface="Arial"/>
            </a:endParaRPr>
          </a:p>
        </p:txBody>
      </p:sp>
      <p:sp>
        <p:nvSpPr>
          <p:cNvPr id="40" name="TextBox 7"/>
          <p:cNvSpPr/>
          <p:nvPr/>
        </p:nvSpPr>
        <p:spPr>
          <a:xfrm>
            <a:off x="4733640" y="2438280"/>
            <a:ext cx="1538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MyClass.java</a:t>
            </a:r>
            <a:endParaRPr b="0" lang="en-US" sz="1800" spc="-1" strike="noStrike">
              <a:solidFill>
                <a:srgbClr val="000000"/>
              </a:solidFill>
              <a:latin typeface="Arial"/>
            </a:endParaRPr>
          </a:p>
        </p:txBody>
      </p:sp>
      <p:cxnSp>
        <p:nvCxnSpPr>
          <p:cNvPr id="41" name="Straight Arrow Connector 7"/>
          <p:cNvCxnSpPr>
            <a:stCxn id="42" idx="2"/>
          </p:cNvCxnSpPr>
          <p:nvPr/>
        </p:nvCxnSpPr>
        <p:spPr>
          <a:xfrm flipH="1">
            <a:off x="7314840" y="2931840"/>
            <a:ext cx="673920" cy="1183320"/>
          </a:xfrm>
          <a:prstGeom prst="straightConnector1">
            <a:avLst/>
          </a:prstGeom>
          <a:ln w="38160">
            <a:solidFill>
              <a:srgbClr val="000000"/>
            </a:solidFill>
            <a:miter/>
            <a:tailEnd len="med" type="triangle" w="med"/>
          </a:ln>
        </p:spPr>
      </p:cxnSp>
      <p:sp>
        <p:nvSpPr>
          <p:cNvPr id="42" name="TextBox 5"/>
          <p:cNvSpPr/>
          <p:nvPr/>
        </p:nvSpPr>
        <p:spPr>
          <a:xfrm>
            <a:off x="6908760" y="2346480"/>
            <a:ext cx="2158920" cy="58140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non-static(instance) methods</a:t>
            </a:r>
            <a:endParaRPr b="0" lang="en-US" sz="1600" spc="-1" strike="noStrike">
              <a:solidFill>
                <a:srgbClr val="000000"/>
              </a:solidFill>
              <a:latin typeface="Arial"/>
            </a:endParaRPr>
          </a:p>
        </p:txBody>
      </p:sp>
      <p:cxnSp>
        <p:nvCxnSpPr>
          <p:cNvPr id="43" name="Straight Arrow Connector 9"/>
          <p:cNvCxnSpPr/>
          <p:nvPr/>
        </p:nvCxnSpPr>
        <p:spPr>
          <a:xfrm flipH="1">
            <a:off x="7314840" y="2958840"/>
            <a:ext cx="457920" cy="470520"/>
          </a:xfrm>
          <a:prstGeom prst="straightConnector1">
            <a:avLst/>
          </a:prstGeom>
          <a:ln w="38160">
            <a:solidFill>
              <a:srgbClr val="000000"/>
            </a:solidFill>
            <a:miter/>
            <a:tailEnd len="med" type="triangle" w="med"/>
          </a:ln>
        </p:spPr>
      </p:cxnSp>
      <p:sp>
        <p:nvSpPr>
          <p:cNvPr id="44" name="TextBox 5"/>
          <p:cNvSpPr/>
          <p:nvPr/>
        </p:nvSpPr>
        <p:spPr>
          <a:xfrm>
            <a:off x="2413080" y="4938840"/>
            <a:ext cx="2158920" cy="131256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non-static method is called through the name of an object using the dot notation</a:t>
            </a:r>
            <a:endParaRPr b="0" lang="en-US" sz="1600" spc="-1" strike="noStrike">
              <a:solidFill>
                <a:srgbClr val="000000"/>
              </a:solidFill>
              <a:latin typeface="Arial"/>
            </a:endParaRPr>
          </a:p>
        </p:txBody>
      </p:sp>
      <p:cxnSp>
        <p:nvCxnSpPr>
          <p:cNvPr id="45" name="Straight Arrow Connector 18"/>
          <p:cNvCxnSpPr/>
          <p:nvPr/>
        </p:nvCxnSpPr>
        <p:spPr>
          <a:xfrm flipH="1" flipV="1">
            <a:off x="1828440" y="4053600"/>
            <a:ext cx="442080" cy="670680"/>
          </a:xfrm>
          <a:prstGeom prst="straightConnector1">
            <a:avLst/>
          </a:prstGeom>
          <a:ln w="38160">
            <a:solidFill>
              <a:srgbClr val="000000"/>
            </a:solidFill>
            <a:miter/>
            <a:tailEnd len="med" type="triangle" w="med"/>
          </a:ln>
        </p:spPr>
      </p:cxnSp>
      <p:sp>
        <p:nvSpPr>
          <p:cNvPr id="46" name="TextBox 5"/>
          <p:cNvSpPr/>
          <p:nvPr/>
        </p:nvSpPr>
        <p:spPr>
          <a:xfrm>
            <a:off x="2489040" y="1954080"/>
            <a:ext cx="2159280" cy="82512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600" spc="-1" strike="noStrike">
                <a:solidFill>
                  <a:srgbClr val="ff0000"/>
                </a:solidFill>
                <a:latin typeface="Arial"/>
              </a:rPr>
              <a:t>A program’s run begins and ends at the main method.</a:t>
            </a:r>
            <a:endParaRPr b="0" lang="en-US" sz="1600" spc="-1" strike="noStrike">
              <a:solidFill>
                <a:srgbClr val="000000"/>
              </a:solidFill>
              <a:latin typeface="Arial"/>
            </a:endParaRPr>
          </a:p>
        </p:txBody>
      </p:sp>
      <p:cxnSp>
        <p:nvCxnSpPr>
          <p:cNvPr id="47" name="Straight Arrow Connector 26"/>
          <p:cNvCxnSpPr/>
          <p:nvPr/>
        </p:nvCxnSpPr>
        <p:spPr>
          <a:xfrm flipH="1">
            <a:off x="3276000" y="2808000"/>
            <a:ext cx="369000" cy="346680"/>
          </a:xfrm>
          <a:prstGeom prst="straightConnector1">
            <a:avLst/>
          </a:prstGeom>
          <a:ln w="38160">
            <a:solidFill>
              <a:srgbClr val="000000"/>
            </a:solidFill>
            <a:miter/>
            <a:tailEnd len="med" type="triangle" w="med"/>
          </a:ln>
        </p:spPr>
      </p:cxnSp>
    </p:spTree>
  </p:cSld>
  <mc:AlternateContent>
    <mc:Choice Requires="p14">
      <p:transition spd="slow" p14:dur="2000"/>
    </mc:Choice>
    <mc:Fallback>
      <p:transition spd="slow"/>
    </mc:Fallback>
  </mc:AlternateContent>
  <p:timing>
    <p:tnLst>
      <p:par>
        <p:cTn id="91" dur="indefinite" restart="never" nodeType="tmRoot">
          <p:childTnLst>
            <p:seq>
              <p:cTn id="92" dur="indefinite" nodeType="mainSeq">
                <p:childTnLst>
                  <p:par>
                    <p:cTn id="93" nodeType="clickEffect" fill="hold">
                      <p:stCondLst>
                        <p:cond delay="indefinite"/>
                      </p:stCondLst>
                      <p:childTnLst>
                        <p:par>
                          <p:cTn id="94" nodeType="withEffect" fill="hold">
                            <p:stCondLst>
                              <p:cond delay="0"/>
                            </p:stCondLst>
                            <p:childTnLst>
                              <p:par>
                                <p:cTn id="95" nodeType="clickEffect" fill="hold" presetClass="entr" presetID="1">
                                  <p:stCondLst>
                                    <p:cond delay="0"/>
                                  </p:stCondLst>
                                  <p:childTnLst>
                                    <p:set>
                                      <p:cBhvr>
                                        <p:cTn id="96" dur="1" fill="hold">
                                          <p:stCondLst>
                                            <p:cond delay="0"/>
                                          </p:stCondLst>
                                        </p:cTn>
                                        <p:tgtEl>
                                          <p:spTgt spid="46"/>
                                        </p:tgtEl>
                                        <p:attrNameLst>
                                          <p:attrName>style.visibility</p:attrName>
                                        </p:attrNameLst>
                                      </p:cBhvr>
                                      <p:to>
                                        <p:strVal val="visible"/>
                                      </p:to>
                                    </p:set>
                                  </p:childTnLst>
                                </p:cTn>
                              </p:par>
                              <p:par>
                                <p:cTn id="97" nodeType="withEffect" fill="hold" presetClass="entr" presetID="1">
                                  <p:stCondLst>
                                    <p:cond delay="0"/>
                                  </p:stCondLst>
                                  <p:childTnLst>
                                    <p:set>
                                      <p:cBhvr>
                                        <p:cTn id="98" dur="1" fill="hold">
                                          <p:stCondLst>
                                            <p:cond delay="0"/>
                                          </p:stCondLst>
                                        </p:cTn>
                                        <p:tgtEl>
                                          <p:spTgt spid="47"/>
                                        </p:tgtEl>
                                        <p:attrNameLst>
                                          <p:attrName>style.visibility</p:attrName>
                                        </p:attrNameLst>
                                      </p:cBhvr>
                                      <p:to>
                                        <p:strVal val="visible"/>
                                      </p:to>
                                    </p:set>
                                  </p:childTnLst>
                                </p:cTn>
                              </p:par>
                            </p:childTnLst>
                          </p:cTn>
                        </p:par>
                      </p:childTnLst>
                    </p:cTn>
                  </p:par>
                  <p:par>
                    <p:cTn id="99" nodeType="clickEffect" fill="hold">
                      <p:stCondLst>
                        <p:cond delay="indefinite"/>
                      </p:stCondLst>
                      <p:childTnLst>
                        <p:par>
                          <p:cTn id="100" nodeType="withEffect" fill="hold">
                            <p:stCondLst>
                              <p:cond delay="0"/>
                            </p:stCondLst>
                            <p:childTnLst>
                              <p:par>
                                <p:cTn id="101" nodeType="clickEffect" fill="hold" presetClass="entr" presetID="1">
                                  <p:stCondLst>
                                    <p:cond delay="0"/>
                                  </p:stCondLst>
                                  <p:childTnLst>
                                    <p:set>
                                      <p:cBhvr>
                                        <p:cTn id="102" dur="1" fill="hold">
                                          <p:stCondLst>
                                            <p:cond delay="0"/>
                                          </p:stCondLst>
                                        </p:cTn>
                                        <p:tgtEl>
                                          <p:spTgt spid="42"/>
                                        </p:tgtEl>
                                        <p:attrNameLst>
                                          <p:attrName>style.visibility</p:attrName>
                                        </p:attrNameLst>
                                      </p:cBhvr>
                                      <p:to>
                                        <p:strVal val="visible"/>
                                      </p:to>
                                    </p:set>
                                  </p:childTnLst>
                                </p:cTn>
                              </p:par>
                              <p:par>
                                <p:cTn id="103" nodeType="withEffect" fill="hold" presetClass="entr" presetID="1">
                                  <p:stCondLst>
                                    <p:cond delay="0"/>
                                  </p:stCondLst>
                                  <p:childTnLst>
                                    <p:set>
                                      <p:cBhvr>
                                        <p:cTn id="104" dur="1" fill="hold">
                                          <p:stCondLst>
                                            <p:cond delay="0"/>
                                          </p:stCondLst>
                                        </p:cTn>
                                        <p:tgtEl>
                                          <p:spTgt spid="41"/>
                                        </p:tgtEl>
                                        <p:attrNameLst>
                                          <p:attrName>style.visibility</p:attrName>
                                        </p:attrNameLst>
                                      </p:cBhvr>
                                      <p:to>
                                        <p:strVal val="visible"/>
                                      </p:to>
                                    </p:set>
                                  </p:childTnLst>
                                </p:cTn>
                              </p:par>
                              <p:par>
                                <p:cTn id="105" nodeType="withEffect" fill="hold" presetClass="entr" presetID="1">
                                  <p:stCondLst>
                                    <p:cond delay="0"/>
                                  </p:stCondLst>
                                  <p:childTnLst>
                                    <p:set>
                                      <p:cBhvr>
                                        <p:cTn id="106" dur="1" fill="hold">
                                          <p:stCondLst>
                                            <p:cond delay="0"/>
                                          </p:stCondLst>
                                        </p:cTn>
                                        <p:tgtEl>
                                          <p:spTgt spid="43"/>
                                        </p:tgtEl>
                                        <p:attrNameLst>
                                          <p:attrName>style.visibility</p:attrName>
                                        </p:attrNameLst>
                                      </p:cBhvr>
                                      <p:to>
                                        <p:strVal val="visible"/>
                                      </p:to>
                                    </p:set>
                                  </p:childTnLst>
                                </p:cTn>
                              </p:par>
                            </p:childTnLst>
                          </p:cTn>
                        </p:par>
                      </p:childTnLst>
                    </p:cTn>
                  </p:par>
                  <p:par>
                    <p:cTn id="107" nodeType="clickEffect" fill="hold">
                      <p:stCondLst>
                        <p:cond delay="indefinite"/>
                      </p:stCondLst>
                      <p:childTnLst>
                        <p:par>
                          <p:cTn id="108" nodeType="withEffect" fill="hold">
                            <p:stCondLst>
                              <p:cond delay="0"/>
                            </p:stCondLst>
                            <p:childTnLst>
                              <p:par>
                                <p:cTn id="109" nodeType="clickEffect" fill="hold" presetClass="entr" presetID="1">
                                  <p:stCondLst>
                                    <p:cond delay="0"/>
                                  </p:stCondLst>
                                  <p:childTnLst>
                                    <p:set>
                                      <p:cBhvr>
                                        <p:cTn id="110" dur="1" fill="hold">
                                          <p:stCondLst>
                                            <p:cond delay="0"/>
                                          </p:stCondLst>
                                        </p:cTn>
                                        <p:tgtEl>
                                          <p:spTgt spid="45"/>
                                        </p:tgtEl>
                                        <p:attrNameLst>
                                          <p:attrName>style.visibility</p:attrName>
                                        </p:attrNameLst>
                                      </p:cBhvr>
                                      <p:to>
                                        <p:strVal val="visible"/>
                                      </p:to>
                                    </p:set>
                                  </p:childTnLst>
                                </p:cTn>
                              </p:par>
                              <p:par>
                                <p:cTn id="111" nodeType="withEffect" fill="hold" presetClass="entr" presetID="1">
                                  <p:stCondLst>
                                    <p:cond delay="0"/>
                                  </p:stCondLst>
                                  <p:childTnLst>
                                    <p:set>
                                      <p:cBhvr>
                                        <p:cTn id="112" dur="1" fill="hold">
                                          <p:stCondLst>
                                            <p:cond delay="0"/>
                                          </p:stCondLst>
                                        </p:cTn>
                                        <p:tgtEl>
                                          <p:spTgt spid="44"/>
                                        </p:tgtEl>
                                        <p:attrNameLst>
                                          <p:attrName>style.visibility</p:attrName>
                                        </p:attrNameLst>
                                      </p:cBhvr>
                                      <p:to>
                                        <p:strVal val="visible"/>
                                      </p:to>
                                    </p:set>
                                  </p:childTnLst>
                                </p:cTn>
                              </p:par>
                            </p:childTnLst>
                          </p:cTn>
                        </p:par>
                      </p:childTnLst>
                    </p:cTn>
                  </p:par>
                  <p:par>
                    <p:cTn id="113" nodeType="clickEffect" fill="hold">
                      <p:stCondLst>
                        <p:cond delay="indefinite"/>
                      </p:stCondLst>
                      <p:childTnLst>
                        <p:par>
                          <p:cTn id="114" nodeType="withEffect" fill="hold">
                            <p:stCondLst>
                              <p:cond delay="0"/>
                            </p:stCondLst>
                            <p:childTnLst>
                              <p:par>
                                <p:cTn id="115" nodeType="clickEffect" fill="hold" presetClass="entr" presetID="1">
                                  <p:stCondLst>
                                    <p:cond delay="0"/>
                                  </p:stCondLst>
                                  <p:childTnLst>
                                    <p:set>
                                      <p:cBhvr>
                                        <p:cTn id="116" dur="1" fill="hold">
                                          <p:stCondLst>
                                            <p:cond delay="0"/>
                                          </p:stCondLst>
                                        </p:cTn>
                                        <p:tgtEl>
                                          <p:spTgt spid="36">
                                            <p:txEl>
                                              <p:pRg st="11" end="11"/>
                                            </p:txEl>
                                          </p:spTgt>
                                        </p:tgtEl>
                                        <p:attrNameLst>
                                          <p:attrName>style.visibility</p:attrName>
                                        </p:attrNameLst>
                                      </p:cBhvr>
                                      <p:to>
                                        <p:strVal val="visible"/>
                                      </p:to>
                                    </p:set>
                                  </p:childTnLst>
                                </p:cTn>
                              </p:par>
                              <p:par>
                                <p:cTn id="117" nodeType="withEffect" fill="hold" presetClass="entr" presetID="1">
                                  <p:stCondLst>
                                    <p:cond delay="0"/>
                                  </p:stCondLst>
                                  <p:childTnLst>
                                    <p:set>
                                      <p:cBhvr>
                                        <p:cTn id="118" dur="1" fill="hold">
                                          <p:stCondLst>
                                            <p:cond delay="0"/>
                                          </p:stCondLst>
                                        </p:cTn>
                                        <p:tgtEl>
                                          <p:spTgt spid="36">
                                            <p:txEl>
                                              <p:pRg st="12" end="12"/>
                                            </p:txEl>
                                          </p:spTgt>
                                        </p:tgtEl>
                                        <p:attrNameLst>
                                          <p:attrName>style.visibility</p:attrName>
                                        </p:attrNameLst>
                                      </p:cBhvr>
                                      <p:to>
                                        <p:strVal val="visible"/>
                                      </p:to>
                                    </p:set>
                                  </p:childTnLst>
                                </p:cTn>
                              </p:par>
                              <p:par>
                                <p:cTn id="119" nodeType="withEffect" fill="hold" presetClass="entr" presetID="1">
                                  <p:stCondLst>
                                    <p:cond delay="0"/>
                                  </p:stCondLst>
                                  <p:childTnLst>
                                    <p:set>
                                      <p:cBhvr>
                                        <p:cTn id="120" dur="1" fill="hold">
                                          <p:stCondLst>
                                            <p:cond delay="0"/>
                                          </p:stCondLst>
                                        </p:cTn>
                                        <p:tgtEl>
                                          <p:spTgt spid="36">
                                            <p:txEl>
                                              <p:pRg st="13" end="13"/>
                                            </p:txEl>
                                          </p:spTgt>
                                        </p:tgtEl>
                                        <p:attrNameLst>
                                          <p:attrName>style.visibility</p:attrName>
                                        </p:attrNameLst>
                                      </p:cBhvr>
                                      <p:to>
                                        <p:strVal val="visible"/>
                                      </p:to>
                                    </p:set>
                                  </p:childTnLst>
                                </p:cTn>
                              </p:par>
                              <p:par>
                                <p:cTn id="121" nodeType="withEffect" fill="hold" presetClass="entr" presetID="1">
                                  <p:stCondLst>
                                    <p:cond delay="0"/>
                                  </p:stCondLst>
                                  <p:childTnLst>
                                    <p:set>
                                      <p:cBhvr>
                                        <p:cTn id="122" dur="1" fill="hold">
                                          <p:stCondLst>
                                            <p:cond delay="0"/>
                                          </p:stCondLst>
                                        </p:cTn>
                                        <p:tgtEl>
                                          <p:spTgt spid="36">
                                            <p:txEl>
                                              <p:pRg st="14" end="14"/>
                                            </p:txEl>
                                          </p:spTgt>
                                        </p:tgtEl>
                                        <p:attrNameLst>
                                          <p:attrName>style.visibility</p:attrName>
                                        </p:attrNameLst>
                                      </p:cBhvr>
                                      <p:to>
                                        <p:strVal val="visible"/>
                                      </p:to>
                                    </p:set>
                                  </p:childTnLst>
                                </p:cTn>
                              </p:par>
                              <p:par>
                                <p:cTn id="123" nodeType="withEffect" fill="hold" presetClass="entr" presetID="1">
                                  <p:stCondLst>
                                    <p:cond delay="0"/>
                                  </p:stCondLst>
                                  <p:childTnLst>
                                    <p:set>
                                      <p:cBhvr>
                                        <p:cTn id="124" dur="1" fill="hold">
                                          <p:stCondLst>
                                            <p:cond delay="0"/>
                                          </p:stCondLst>
                                        </p:cTn>
                                        <p:tgtEl>
                                          <p:spTgt spid="36">
                                            <p:txEl>
                                              <p:pRg st="15" end="1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3487</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2008-06-28T20:57:21Z</dcterms:created>
  <dc:creator>Marty Stepp</dc:creator>
  <dc:description>Slides used in the University of Washington's CSE 142 Python sessions.</dc:description>
  <cp:keywords>Python</cp:keywords>
  <dc:language>en-US</dc:language>
  <cp:lastModifiedBy>Long B Nguyen</cp:lastModifiedBy>
  <dcterms:modified xsi:type="dcterms:W3CDTF">2021-12-17T03:26:32Z</dcterms:modified>
  <cp:revision>295</cp:revision>
  <dc:subject/>
  <dc:title>CSE 142 Python Slides</dc:title>
</cp:coreProperties>
</file>