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33D771C0-0AAB-47E6-9FA4-572834C8C9D8}"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3: Class Creation</a:t>
            </a:r>
            <a:br>
              <a:rPr sz="4400"/>
            </a:br>
            <a:r>
              <a:rPr b="1" lang="en-US" sz="3400" spc="-1" strike="noStrike">
                <a:solidFill>
                  <a:srgbClr val="000000"/>
                </a:solidFill>
                <a:latin typeface="Tahoma"/>
              </a:rPr>
              <a:t>Anatomy of a Class</a:t>
            </a:r>
            <a:endParaRPr b="1" lang="en-US" sz="3400" spc="-1" strike="noStrike">
              <a:solidFill>
                <a:srgbClr val="ffffff"/>
              </a:solidFill>
              <a:latin typeface="Tahoma"/>
            </a:endParaRPr>
          </a:p>
        </p:txBody>
      </p:sp>
      <p:sp>
        <p:nvSpPr>
          <p:cNvPr id="8"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9"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Instance methods</a:t>
            </a:r>
            <a:endParaRPr b="1" lang="en-US" sz="4400" spc="-1" strike="noStrike">
              <a:solidFill>
                <a:srgbClr val="ffffff"/>
              </a:solidFill>
              <a:latin typeface="Tahoma"/>
            </a:endParaRPr>
          </a:p>
        </p:txBody>
      </p:sp>
      <p:sp>
        <p:nvSpPr>
          <p:cNvPr id="5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0381"/>
          </a:bodyPr>
          <a:p>
            <a:pPr indent="0">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instance method</a:t>
            </a:r>
            <a:r>
              <a:rPr b="0" lang="en-US" sz="2200" spc="-1" strike="noStrike">
                <a:solidFill>
                  <a:srgbClr val="000000"/>
                </a:solidFill>
                <a:latin typeface="Tahoma"/>
              </a:rPr>
              <a:t> (or </a:t>
            </a:r>
            <a:r>
              <a:rPr b="1" lang="en-US" sz="2200" spc="-1" strike="noStrike">
                <a:solidFill>
                  <a:srgbClr val="000000"/>
                </a:solidFill>
                <a:latin typeface="Tahoma"/>
              </a:rPr>
              <a:t>nonstatic method</a:t>
            </a:r>
            <a:r>
              <a:rPr b="0" lang="en-US" sz="2200" spc="-1" strike="noStrike">
                <a:solidFill>
                  <a:srgbClr val="000000"/>
                </a:solidFill>
                <a:latin typeface="Tahoma"/>
              </a:rPr>
              <a:t>, or </a:t>
            </a:r>
            <a:r>
              <a:rPr b="1" lang="en-US" sz="2200" spc="-1" strike="noStrike">
                <a:solidFill>
                  <a:srgbClr val="000000"/>
                </a:solidFill>
                <a:latin typeface="Tahoma"/>
              </a:rPr>
              <a:t>object method</a:t>
            </a:r>
            <a:r>
              <a:rPr b="0" lang="en-US" sz="2200" spc="-1" strike="noStrike">
                <a:solidFill>
                  <a:srgbClr val="000000"/>
                </a:solidFill>
                <a:latin typeface="Tahoma"/>
              </a:rPr>
              <a:t>): Exists inside each object of a class and gives behavior to each object. Instance method can modify/access instance variables. The keyword public means that the method can be called from outside the class. </a:t>
            </a:r>
            <a:endParaRPr b="0" lang="en-US" sz="2200" spc="-1" strike="noStrike">
              <a:solidFill>
                <a:srgbClr val="000000"/>
              </a:solidFill>
              <a:latin typeface="Tahoma"/>
            </a:endParaRPr>
          </a:p>
          <a:p>
            <a:pPr lvl="1" marL="639720" indent="-245880">
              <a:lnSpc>
                <a:spcPct val="100000"/>
              </a:lnSpc>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39720" indent="-245880">
              <a:lnSpc>
                <a:spcPct val="100000"/>
              </a:lnSpc>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a:t>
            </a:r>
            <a:r>
              <a:rPr b="1" lang="en-US" sz="2200" spc="-1" strike="noStrike">
                <a:solidFill>
                  <a:srgbClr val="000000"/>
                </a:solidFill>
                <a:latin typeface="Tahoma"/>
              </a:rPr>
              <a:t>parameters</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39720" indent="-245880">
              <a:lnSpc>
                <a:spcPct val="100000"/>
              </a:lnSpc>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1" lang="en-US" sz="2200" spc="-1" strike="noStrike">
                <a:solidFill>
                  <a:srgbClr val="000000"/>
                </a:solidFill>
                <a:latin typeface="Tahoma"/>
              </a:rPr>
              <a:t>statements</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39720" indent="-245880">
              <a:lnSpc>
                <a:spcPct val="100000"/>
              </a:lnSpc>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39720" indent="-245880">
              <a:lnSpc>
                <a:spcPct val="100000"/>
              </a:lnSpc>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39720" indent="-245880">
              <a:spcBef>
                <a:spcPts val="550"/>
              </a:spcBef>
              <a:buClr>
                <a:srgbClr val="000000"/>
              </a:buClr>
              <a:buFont typeface="Tahoma"/>
              <a:buChar char="–"/>
              <a:tabLst>
                <a:tab algn="l" pos="222732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same syntax as static methods, but </a:t>
            </a:r>
            <a:r>
              <a:rPr b="1" lang="en-US" sz="2200" spc="-1" strike="noStrike">
                <a:solidFill>
                  <a:srgbClr val="000000"/>
                </a:solidFill>
                <a:latin typeface="Tahoma"/>
              </a:rPr>
              <a:t>without</a:t>
            </a:r>
            <a:r>
              <a:rPr b="0" lang="en-US" sz="2200" spc="-1" strike="noStrike">
                <a:solidFill>
                  <a:srgbClr val="000000"/>
                </a:solidFill>
                <a:latin typeface="Tahoma"/>
              </a:rPr>
              <a:t> </a:t>
            </a:r>
            <a:r>
              <a:rPr b="0" lang="en-US" sz="2200" spc="-1" strike="noStrike">
                <a:solidFill>
                  <a:srgbClr val="000000"/>
                </a:solidFill>
                <a:latin typeface="Courier New"/>
              </a:rPr>
              <a:t>static</a:t>
            </a:r>
            <a:r>
              <a:rPr b="0" lang="en-US" sz="2200" spc="-1" strike="noStrike">
                <a:solidFill>
                  <a:srgbClr val="000000"/>
                </a:solidFill>
                <a:latin typeface="Tahoma"/>
              </a:rPr>
              <a:t> keyword</a:t>
            </a:r>
            <a:endParaRPr b="0" lang="en-US" sz="2200" spc="-1" strike="noStrike">
              <a:solidFill>
                <a:srgbClr val="000000"/>
              </a:solidFill>
              <a:latin typeface="Tahoma"/>
            </a:endParaRPr>
          </a:p>
          <a:p>
            <a:pPr indent="0">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222732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Although we can't directly access private variables, the public methods allow us to indirectly access/manipulate them.</a:t>
            </a:r>
            <a:endParaRPr b="0" lang="en-US" sz="2200" spc="-1" strike="noStrike">
              <a:solidFill>
                <a:srgbClr val="000000"/>
              </a:solidFill>
              <a:latin typeface="Tahoma"/>
            </a:endParaRPr>
          </a:p>
        </p:txBody>
      </p:sp>
    </p:spTree>
  </p:cSld>
  <p:timing>
    <p:tnLst>
      <p:par>
        <p:cTn id="137" dur="indefinite" restart="never" nodeType="tmRoot">
          <p:childTnLst>
            <p:seq>
              <p:cTn id="138" dur="indefinite" nodeType="mainSeq">
                <p:childTnLst>
                  <p:par>
                    <p:cTn id="139" nodeType="clickEffect" fill="hold">
                      <p:stCondLst>
                        <p:cond delay="indefinite"/>
                      </p:stCondLst>
                      <p:childTnLst>
                        <p:par>
                          <p:cTn id="140" nodeType="withEffect" fill="hold">
                            <p:stCondLst>
                              <p:cond delay="0"/>
                            </p:stCondLst>
                            <p:childTnLst>
                              <p:par>
                                <p:cTn id="141" nodeType="clickEffect" fill="hold" presetClass="entr" presetID="1">
                                  <p:stCondLst>
                                    <p:cond delay="0"/>
                                  </p:stCondLst>
                                  <p:childTnLst>
                                    <p:set>
                                      <p:cBhvr>
                                        <p:cTn id="142" dur="1" fill="hold">
                                          <p:stCondLst>
                                            <p:cond delay="0"/>
                                          </p:stCondLst>
                                        </p:cTn>
                                        <p:tgtEl>
                                          <p:spTgt spid="55">
                                            <p:txEl>
                                              <p:pRg st="2" end="2"/>
                                            </p:txEl>
                                          </p:spTgt>
                                        </p:tgtEl>
                                        <p:attrNameLst>
                                          <p:attrName>style.visibility</p:attrName>
                                        </p:attrNameLst>
                                      </p:cBhvr>
                                      <p:to>
                                        <p:strVal val="visible"/>
                                      </p:to>
                                    </p:set>
                                  </p:childTnLst>
                                </p:cTn>
                              </p:par>
                              <p:par>
                                <p:cTn id="143" nodeType="withEffect" fill="hold" presetClass="entr" presetID="1">
                                  <p:stCondLst>
                                    <p:cond delay="0"/>
                                  </p:stCondLst>
                                  <p:childTnLst>
                                    <p:set>
                                      <p:cBhvr>
                                        <p:cTn id="144" dur="1" fill="hold">
                                          <p:stCondLst>
                                            <p:cond delay="0"/>
                                          </p:stCondLst>
                                        </p:cTn>
                                        <p:tgtEl>
                                          <p:spTgt spid="55">
                                            <p:txEl>
                                              <p:pRg st="3" end="3"/>
                                            </p:txEl>
                                          </p:spTgt>
                                        </p:tgtEl>
                                        <p:attrNameLst>
                                          <p:attrName>style.visibility</p:attrName>
                                        </p:attrNameLst>
                                      </p:cBhvr>
                                      <p:to>
                                        <p:strVal val="visible"/>
                                      </p:to>
                                    </p:set>
                                  </p:childTnLst>
                                </p:cTn>
                              </p:par>
                              <p:par>
                                <p:cTn id="145" nodeType="withEffect" fill="hold" presetClass="entr" presetID="1">
                                  <p:stCondLst>
                                    <p:cond delay="0"/>
                                  </p:stCondLst>
                                  <p:childTnLst>
                                    <p:set>
                                      <p:cBhvr>
                                        <p:cTn id="146" dur="1" fill="hold">
                                          <p:stCondLst>
                                            <p:cond delay="0"/>
                                          </p:stCondLst>
                                        </p:cTn>
                                        <p:tgtEl>
                                          <p:spTgt spid="55">
                                            <p:txEl>
                                              <p:pRg st="4" end="4"/>
                                            </p:txEl>
                                          </p:spTgt>
                                        </p:tgtEl>
                                        <p:attrNameLst>
                                          <p:attrName>style.visibility</p:attrName>
                                        </p:attrNameLst>
                                      </p:cBhvr>
                                      <p:to>
                                        <p:strVal val="visible"/>
                                      </p:to>
                                    </p:set>
                                  </p:childTnLst>
                                </p:cTn>
                              </p:par>
                            </p:childTnLst>
                          </p:cTn>
                        </p:par>
                      </p:childTnLst>
                    </p:cTn>
                  </p:par>
                  <p:par>
                    <p:cTn id="147" nodeType="clickEffect" fill="hold">
                      <p:stCondLst>
                        <p:cond delay="indefinite"/>
                      </p:stCondLst>
                      <p:childTnLst>
                        <p:par>
                          <p:cTn id="148" nodeType="withEffect" fill="hold">
                            <p:stCondLst>
                              <p:cond delay="0"/>
                            </p:stCondLst>
                            <p:childTnLst>
                              <p:par>
                                <p:cTn id="149" nodeType="clickEffect" fill="hold" presetClass="entr" presetID="1">
                                  <p:stCondLst>
                                    <p:cond delay="0"/>
                                  </p:stCondLst>
                                  <p:childTnLst>
                                    <p:set>
                                      <p:cBhvr>
                                        <p:cTn id="150" dur="1" fill="hold">
                                          <p:stCondLst>
                                            <p:cond delay="0"/>
                                          </p:stCondLst>
                                        </p:cTn>
                                        <p:tgtEl>
                                          <p:spTgt spid="55">
                                            <p:txEl>
                                              <p:pRg st="6" end="6"/>
                                            </p:txEl>
                                          </p:spTgt>
                                        </p:tgtEl>
                                        <p:attrNameLst>
                                          <p:attrName>style.visibility</p:attrName>
                                        </p:attrNameLst>
                                      </p:cBhvr>
                                      <p:to>
                                        <p:strVal val="visible"/>
                                      </p:to>
                                    </p:set>
                                  </p:childTnLst>
                                </p:cTn>
                              </p:par>
                              <p:par>
                                <p:cTn id="151" nodeType="withEffect" fill="hold" presetClass="entr" presetID="1">
                                  <p:stCondLst>
                                    <p:cond delay="0"/>
                                  </p:stCondLst>
                                  <p:childTnLst>
                                    <p:set>
                                      <p:cBhvr>
                                        <p:cTn id="152" dur="1" fill="hold">
                                          <p:stCondLst>
                                            <p:cond delay="0"/>
                                          </p:stCondLst>
                                        </p:cTn>
                                        <p:tgtEl>
                                          <p:spTgt spid="55">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Encapsulation</a:t>
            </a:r>
            <a:endParaRPr b="1" lang="en-US" sz="4400" spc="-1" strike="noStrike">
              <a:solidFill>
                <a:srgbClr val="ffffff"/>
              </a:solidFill>
              <a:latin typeface="Tahoma"/>
            </a:endParaRPr>
          </a:p>
        </p:txBody>
      </p:sp>
      <p:sp>
        <p:nvSpPr>
          <p:cNvPr id="57"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Object-oriented Programming</a:t>
            </a:r>
            <a:r>
              <a:rPr b="0" lang="en-US" sz="2200" spc="-1" strike="noStrike">
                <a:solidFill>
                  <a:srgbClr val="000000"/>
                </a:solidFill>
                <a:latin typeface="Tahoma"/>
              </a:rPr>
              <a:t> stresses </a:t>
            </a:r>
            <a:r>
              <a:rPr b="1" lang="en-US" sz="2200" spc="-1" strike="noStrike">
                <a:solidFill>
                  <a:srgbClr val="000000"/>
                </a:solidFill>
                <a:latin typeface="Tahoma"/>
              </a:rPr>
              <a:t>data encapsulation</a:t>
            </a:r>
            <a:r>
              <a:rPr b="0" lang="en-US" sz="2200" spc="-1" strike="noStrike">
                <a:solidFill>
                  <a:srgbClr val="000000"/>
                </a:solidFill>
                <a:latin typeface="Tahoma"/>
              </a:rPr>
              <a:t> where the data (instance variables) and the code acting on the data (methods) are wrapped together into a single unit and the implementation details are hidden.</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data is protected from harm by being kept private. Anything outside the class can only interact with the public methods and cannot interact directly with the private instance variables.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There are two kinds of methods.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1) accessor</a:t>
            </a:r>
            <a:r>
              <a:rPr b="0" lang="en-US" sz="2200" spc="-1" strike="noStrike">
                <a:solidFill>
                  <a:srgbClr val="000000"/>
                </a:solidFill>
                <a:latin typeface="Tahoma"/>
              </a:rPr>
              <a:t>: A method that lets </a:t>
            </a:r>
            <a:r>
              <a:rPr b="1" lang="en-US" sz="2200" spc="-1" strike="noStrike">
                <a:solidFill>
                  <a:srgbClr val="000000"/>
                </a:solidFill>
                <a:latin typeface="Tahoma"/>
              </a:rPr>
              <a:t>client code</a:t>
            </a:r>
            <a:r>
              <a:rPr b="0" lang="en-US" sz="2200" spc="-1" strike="noStrike">
                <a:solidFill>
                  <a:srgbClr val="000000"/>
                </a:solidFill>
                <a:latin typeface="Tahoma"/>
              </a:rPr>
              <a:t>(code that uses the class; outside of the class) examines object state.</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2) mutator</a:t>
            </a:r>
            <a:r>
              <a:rPr b="0" lang="en-US" sz="2200" spc="-1" strike="noStrike">
                <a:solidFill>
                  <a:srgbClr val="000000"/>
                </a:solidFill>
                <a:latin typeface="Tahoma"/>
              </a:rPr>
              <a:t>: A method that modifies an object's instance variables or state.</a:t>
            </a:r>
            <a:endParaRPr b="0" lang="en-US" sz="2200" spc="-1" strike="noStrike">
              <a:solidFill>
                <a:srgbClr val="000000"/>
              </a:solidFill>
              <a:latin typeface="Tahoma"/>
            </a:endParaRPr>
          </a:p>
          <a:p>
            <a:pPr lvl="1" marL="625320" indent="0">
              <a:lnSpc>
                <a:spcPct val="100000"/>
              </a:lnSpc>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lnSpc>
                <a:spcPct val="100000"/>
              </a:lnSpc>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53" dur="indefinite" restart="never" nodeType="tmRoot">
          <p:childTnLst>
            <p:seq>
              <p:cTn id="154" dur="indefinite" nodeType="mainSeq">
                <p:childTnLst>
                  <p:par>
                    <p:cTn id="155" nodeType="clickEffect" fill="hold">
                      <p:stCondLst>
                        <p:cond delay="indefinite"/>
                      </p:stCondLst>
                      <p:childTnLst>
                        <p:par>
                          <p:cTn id="156" nodeType="withEffect" fill="hold">
                            <p:stCondLst>
                              <p:cond delay="0"/>
                            </p:stCondLst>
                            <p:childTnLst>
                              <p:par>
                                <p:cTn id="157" nodeType="clickEffect" fill="hold" presetClass="entr" presetID="1">
                                  <p:stCondLst>
                                    <p:cond delay="0"/>
                                  </p:stCondLst>
                                  <p:childTnLst>
                                    <p:set>
                                      <p:cBhvr>
                                        <p:cTn id="158" dur="1" fill="hold">
                                          <p:stCondLst>
                                            <p:cond delay="0"/>
                                          </p:stCondLst>
                                        </p:cTn>
                                        <p:tgtEl>
                                          <p:spTgt spid="57">
                                            <p:txEl>
                                              <p:pRg st="2" end="2"/>
                                            </p:txEl>
                                          </p:spTgt>
                                        </p:tgtEl>
                                        <p:attrNameLst>
                                          <p:attrName>style.visibility</p:attrName>
                                        </p:attrNameLst>
                                      </p:cBhvr>
                                      <p:to>
                                        <p:strVal val="visible"/>
                                      </p:to>
                                    </p:set>
                                  </p:childTnLst>
                                </p:cTn>
                              </p:par>
                            </p:childTnLst>
                          </p:cTn>
                        </p:par>
                      </p:childTnLst>
                    </p:cTn>
                  </p:par>
                  <p:par>
                    <p:cTn id="159" nodeType="clickEffect" fill="hold">
                      <p:stCondLst>
                        <p:cond delay="indefinite"/>
                      </p:stCondLst>
                      <p:childTnLst>
                        <p:par>
                          <p:cTn id="160" nodeType="withEffect" fill="hold">
                            <p:stCondLst>
                              <p:cond delay="0"/>
                            </p:stCondLst>
                            <p:childTnLst>
                              <p:par>
                                <p:cTn id="161" nodeType="clickEffect" fill="hold" presetClass="entr" presetID="1">
                                  <p:stCondLst>
                                    <p:cond delay="0"/>
                                  </p:stCondLst>
                                  <p:childTnLst>
                                    <p:set>
                                      <p:cBhvr>
                                        <p:cTn id="162" dur="1" fill="hold">
                                          <p:stCondLst>
                                            <p:cond delay="0"/>
                                          </p:stCondLst>
                                        </p:cTn>
                                        <p:tgtEl>
                                          <p:spTgt spid="57">
                                            <p:txEl>
                                              <p:pRg st="4" end="4"/>
                                            </p:txEl>
                                          </p:spTgt>
                                        </p:tgtEl>
                                        <p:attrNameLst>
                                          <p:attrName>style.visibility</p:attrName>
                                        </p:attrNameLst>
                                      </p:cBhvr>
                                      <p:to>
                                        <p:strVal val="visible"/>
                                      </p:to>
                                    </p:set>
                                  </p:childTnLst>
                                </p:cTn>
                              </p:par>
                              <p:par>
                                <p:cTn id="163" nodeType="withEffect" fill="hold" presetClass="entr" presetID="1">
                                  <p:stCondLst>
                                    <p:cond delay="0"/>
                                  </p:stCondLst>
                                  <p:childTnLst>
                                    <p:set>
                                      <p:cBhvr>
                                        <p:cTn id="164" dur="1" fill="hold">
                                          <p:stCondLst>
                                            <p:cond delay="0"/>
                                          </p:stCondLst>
                                        </p:cTn>
                                        <p:tgtEl>
                                          <p:spTgt spid="57">
                                            <p:txEl>
                                              <p:pRg st="5" end="5"/>
                                            </p:txEl>
                                          </p:spTgt>
                                        </p:tgtEl>
                                        <p:attrNameLst>
                                          <p:attrName>style.visibility</p:attrName>
                                        </p:attrNameLst>
                                      </p:cBhvr>
                                      <p:to>
                                        <p:strVal val="visible"/>
                                      </p:to>
                                    </p:set>
                                  </p:childTnLst>
                                </p:cTn>
                              </p:par>
                            </p:childTnLst>
                          </p:cTn>
                        </p:par>
                      </p:childTnLst>
                    </p:cTn>
                  </p:par>
                  <p:par>
                    <p:cTn id="165" nodeType="clickEffect" fill="hold">
                      <p:stCondLst>
                        <p:cond delay="indefinite"/>
                      </p:stCondLst>
                      <p:childTnLst>
                        <p:par>
                          <p:cTn id="166" nodeType="withEffect" fill="hold">
                            <p:stCondLst>
                              <p:cond delay="0"/>
                            </p:stCondLst>
                            <p:childTnLst>
                              <p:par>
                                <p:cTn id="167" nodeType="clickEffect" fill="hold" presetClass="entr" presetID="1">
                                  <p:stCondLst>
                                    <p:cond delay="0"/>
                                  </p:stCondLst>
                                  <p:childTnLst>
                                    <p:set>
                                      <p:cBhvr>
                                        <p:cTn id="168" dur="1" fill="hold">
                                          <p:stCondLst>
                                            <p:cond delay="0"/>
                                          </p:stCondLst>
                                        </p:cTn>
                                        <p:tgtEl>
                                          <p:spTgt spid="57">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Accessor</a:t>
            </a:r>
            <a:endParaRPr b="1" lang="en-US" sz="4400" spc="-1" strike="noStrike">
              <a:solidFill>
                <a:srgbClr val="ffffff"/>
              </a:solidFill>
              <a:latin typeface="Tahoma"/>
            </a:endParaRPr>
          </a:p>
        </p:txBody>
      </p:sp>
      <p:sp>
        <p:nvSpPr>
          <p:cNvPr id="5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Sprite{</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double center_x;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double center_y;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Sprite(double x, double 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center_x = 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center_y = 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a:t>
            </a:r>
            <a:r>
              <a:rPr b="1" lang="en-US" sz="1800" spc="-1" strike="noStrike">
                <a:solidFill>
                  <a:srgbClr val="000000"/>
                </a:solidFill>
                <a:latin typeface="Courier New"/>
              </a:rPr>
              <a:t>double</a:t>
            </a:r>
            <a:r>
              <a:rPr b="0" lang="en-US" sz="1800" spc="-1" strike="noStrike">
                <a:solidFill>
                  <a:srgbClr val="000000"/>
                </a:solidFill>
                <a:latin typeface="Courier New"/>
              </a:rPr>
              <a:t> getCenterX(){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return center_x;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void printLocation(){</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 + center_x + "," +</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center_y + ")");</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p:txBody>
      </p:sp>
      <p:sp>
        <p:nvSpPr>
          <p:cNvPr id="60" name="TextBox 5"/>
          <p:cNvSpPr/>
          <p:nvPr/>
        </p:nvSpPr>
        <p:spPr>
          <a:xfrm>
            <a:off x="5867280" y="2746440"/>
            <a:ext cx="2590920" cy="17398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accessor method: it allows client code to examine the data(variables) of the object.</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cxnSp>
        <p:nvCxnSpPr>
          <p:cNvPr id="61" name="Straight Arrow Connector 5"/>
          <p:cNvCxnSpPr/>
          <p:nvPr/>
        </p:nvCxnSpPr>
        <p:spPr>
          <a:xfrm flipH="1">
            <a:off x="4343040" y="3429000"/>
            <a:ext cx="1296000" cy="195840"/>
          </a:xfrm>
          <a:prstGeom prst="straightConnector1">
            <a:avLst/>
          </a:prstGeom>
          <a:ln w="38160">
            <a:solidFill>
              <a:srgbClr val="000000"/>
            </a:solidFill>
            <a:miter/>
            <a:tailEnd len="med" type="triangle" w="med"/>
          </a:ln>
        </p:spPr>
      </p:cxnSp>
      <p:sp>
        <p:nvSpPr>
          <p:cNvPr id="62" name="TextBox 5"/>
          <p:cNvSpPr/>
          <p:nvPr/>
        </p:nvSpPr>
        <p:spPr>
          <a:xfrm>
            <a:off x="4343400" y="5103720"/>
            <a:ext cx="259092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printLocation is another accessor method</a:t>
            </a:r>
            <a:endParaRPr b="0" lang="en-US" sz="1800" spc="-1" strike="noStrike">
              <a:solidFill>
                <a:srgbClr val="000000"/>
              </a:solidFill>
              <a:latin typeface="Arial"/>
            </a:endParaRPr>
          </a:p>
        </p:txBody>
      </p:sp>
      <p:cxnSp>
        <p:nvCxnSpPr>
          <p:cNvPr id="63" name="Straight Arrow Connector 8"/>
          <p:cNvCxnSpPr>
            <a:stCxn id="62" idx="1"/>
          </p:cNvCxnSpPr>
          <p:nvPr/>
        </p:nvCxnSpPr>
        <p:spPr>
          <a:xfrm flipH="1" flipV="1">
            <a:off x="3656880" y="4950720"/>
            <a:ext cx="686520" cy="477000"/>
          </a:xfrm>
          <a:prstGeom prst="straightConnector1">
            <a:avLst/>
          </a:prstGeom>
          <a:ln w="38160">
            <a:solidFill>
              <a:srgbClr val="000000"/>
            </a:solidFill>
            <a:miter/>
            <a:tailEnd len="med" type="triangle" w="med"/>
          </a:ln>
        </p:spPr>
      </p:cxnSp>
    </p:spTree>
  </p:cSld>
  <p:timing>
    <p:tnLst>
      <p:par>
        <p:cTn id="169" dur="indefinite" restart="never" nodeType="tmRoot">
          <p:childTnLst>
            <p:seq>
              <p:cTn id="170" dur="indefinite" nodeType="mainSeq">
                <p:childTnLst>
                  <p:par>
                    <p:cTn id="171" nodeType="clickEffect" fill="hold">
                      <p:stCondLst>
                        <p:cond delay="indefinite"/>
                      </p:stCondLst>
                      <p:childTnLst>
                        <p:par>
                          <p:cTn id="172" nodeType="withEffect" fill="hold">
                            <p:stCondLst>
                              <p:cond delay="0"/>
                            </p:stCondLst>
                            <p:childTnLst>
                              <p:par>
                                <p:cTn id="173" nodeType="clickEffect" fill="hold" presetClass="entr" presetID="1">
                                  <p:stCondLst>
                                    <p:cond delay="0"/>
                                  </p:stCondLst>
                                  <p:childTnLst>
                                    <p:set>
                                      <p:cBhvr>
                                        <p:cTn id="174" dur="1" fill="hold">
                                          <p:stCondLst>
                                            <p:cond delay="0"/>
                                          </p:stCondLst>
                                        </p:cTn>
                                        <p:tgtEl>
                                          <p:spTgt spid="61"/>
                                        </p:tgtEl>
                                        <p:attrNameLst>
                                          <p:attrName>style.visibility</p:attrName>
                                        </p:attrNameLst>
                                      </p:cBhvr>
                                      <p:to>
                                        <p:strVal val="visible"/>
                                      </p:to>
                                    </p:set>
                                  </p:childTnLst>
                                </p:cTn>
                              </p:par>
                              <p:par>
                                <p:cTn id="175" nodeType="withEffect" fill="hold" presetClass="entr" presetID="1">
                                  <p:stCondLst>
                                    <p:cond delay="0"/>
                                  </p:stCondLst>
                                  <p:childTnLst>
                                    <p:set>
                                      <p:cBhvr>
                                        <p:cTn id="176" dur="1" fill="hold">
                                          <p:stCondLst>
                                            <p:cond delay="0"/>
                                          </p:stCondLst>
                                        </p:cTn>
                                        <p:tgtEl>
                                          <p:spTgt spid="60"/>
                                        </p:tgtEl>
                                        <p:attrNameLst>
                                          <p:attrName>style.visibility</p:attrName>
                                        </p:attrNameLst>
                                      </p:cBhvr>
                                      <p:to>
                                        <p:strVal val="visible"/>
                                      </p:to>
                                    </p:set>
                                  </p:childTnLst>
                                </p:cTn>
                              </p:par>
                            </p:childTnLst>
                          </p:cTn>
                        </p:par>
                      </p:childTnLst>
                    </p:cTn>
                  </p:par>
                  <p:par>
                    <p:cTn id="177" nodeType="clickEffect" fill="hold">
                      <p:stCondLst>
                        <p:cond delay="indefinite"/>
                      </p:stCondLst>
                      <p:childTnLst>
                        <p:par>
                          <p:cTn id="178" nodeType="withEffect" fill="hold">
                            <p:stCondLst>
                              <p:cond delay="0"/>
                            </p:stCondLst>
                            <p:childTnLst>
                              <p:par>
                                <p:cTn id="179" nodeType="clickEffect" fill="hold" presetClass="entr" presetID="1">
                                  <p:stCondLst>
                                    <p:cond delay="0"/>
                                  </p:stCondLst>
                                  <p:childTnLst>
                                    <p:set>
                                      <p:cBhvr>
                                        <p:cTn id="180" dur="1" fill="hold">
                                          <p:stCondLst>
                                            <p:cond delay="0"/>
                                          </p:stCondLst>
                                        </p:cTn>
                                        <p:tgtEl>
                                          <p:spTgt spid="63"/>
                                        </p:tgtEl>
                                        <p:attrNameLst>
                                          <p:attrName>style.visibility</p:attrName>
                                        </p:attrNameLst>
                                      </p:cBhvr>
                                      <p:to>
                                        <p:strVal val="visible"/>
                                      </p:to>
                                    </p:set>
                                  </p:childTnLst>
                                </p:cTn>
                              </p:par>
                              <p:par>
                                <p:cTn id="181" nodeType="withEffect" fill="hold" presetClass="entr" presetID="1">
                                  <p:stCondLst>
                                    <p:cond delay="0"/>
                                  </p:stCondLst>
                                  <p:childTnLst>
                                    <p:set>
                                      <p:cBhvr>
                                        <p:cTn id="182"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Mutator</a:t>
            </a:r>
            <a:endParaRPr b="1" lang="en-US" sz="4400" spc="-1" strike="noStrike">
              <a:solidFill>
                <a:srgbClr val="ffffff"/>
              </a:solidFill>
              <a:latin typeface="Tahoma"/>
            </a:endParaRPr>
          </a:p>
        </p:txBody>
      </p:sp>
      <p:sp>
        <p:nvSpPr>
          <p:cNvPr id="6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Sprite{</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double center_x;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double center_y;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Sprite(double x, double 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center_x = 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center_y = 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 </a:t>
            </a:r>
            <a:r>
              <a:rPr b="0" lang="en-US" sz="1800" spc="-1" strike="noStrike">
                <a:solidFill>
                  <a:srgbClr val="00b050"/>
                </a:solidFill>
                <a:latin typeface="Courier New"/>
              </a:rPr>
              <a:t>// other code not shown.</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a:t>
            </a:r>
            <a:r>
              <a:rPr b="1" lang="en-US" sz="1800" spc="-1" strike="noStrike">
                <a:solidFill>
                  <a:srgbClr val="000000"/>
                </a:solidFill>
                <a:latin typeface="Courier New"/>
              </a:rPr>
              <a:t>void</a:t>
            </a:r>
            <a:r>
              <a:rPr b="0" lang="en-US" sz="1800" spc="-1" strike="noStrike">
                <a:solidFill>
                  <a:srgbClr val="000000"/>
                </a:solidFill>
                <a:latin typeface="Courier New"/>
              </a:rPr>
              <a:t> setCenterX(double new_x){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center_x = new_x;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void moveRight(){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center_x += 5;</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p:txBody>
      </p:sp>
      <p:sp>
        <p:nvSpPr>
          <p:cNvPr id="66" name="TextBox 5"/>
          <p:cNvSpPr/>
          <p:nvPr/>
        </p:nvSpPr>
        <p:spPr>
          <a:xfrm>
            <a:off x="5216400" y="4532400"/>
            <a:ext cx="274320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moveRight() is an another mutator method</a:t>
            </a:r>
            <a:endParaRPr b="0" lang="en-US" sz="1800" spc="-1" strike="noStrike">
              <a:solidFill>
                <a:srgbClr val="000000"/>
              </a:solidFill>
              <a:latin typeface="Arial"/>
            </a:endParaRPr>
          </a:p>
        </p:txBody>
      </p:sp>
      <p:cxnSp>
        <p:nvCxnSpPr>
          <p:cNvPr id="67" name="Straight Arrow Connector 5"/>
          <p:cNvCxnSpPr/>
          <p:nvPr/>
        </p:nvCxnSpPr>
        <p:spPr>
          <a:xfrm flipH="1">
            <a:off x="4266360" y="4856040"/>
            <a:ext cx="839160" cy="192960"/>
          </a:xfrm>
          <a:prstGeom prst="straightConnector1">
            <a:avLst/>
          </a:prstGeom>
          <a:ln w="38160">
            <a:solidFill>
              <a:srgbClr val="000000"/>
            </a:solidFill>
            <a:miter/>
            <a:tailEnd len="med" type="triangle" w="med"/>
          </a:ln>
        </p:spPr>
      </p:cxnSp>
      <p:sp>
        <p:nvSpPr>
          <p:cNvPr id="68" name="TextBox 5"/>
          <p:cNvSpPr/>
          <p:nvPr/>
        </p:nvSpPr>
        <p:spPr>
          <a:xfrm>
            <a:off x="5918040" y="2298600"/>
            <a:ext cx="2743200" cy="1465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setCenterX is a mutator method: it allows client code to modify the data(variables) of the object.</a:t>
            </a:r>
            <a:endParaRPr b="0" lang="en-US" sz="1800" spc="-1" strike="noStrike">
              <a:solidFill>
                <a:srgbClr val="000000"/>
              </a:solidFill>
              <a:latin typeface="Arial"/>
            </a:endParaRPr>
          </a:p>
        </p:txBody>
      </p:sp>
      <p:cxnSp>
        <p:nvCxnSpPr>
          <p:cNvPr id="69" name="Straight Arrow Connector 7"/>
          <p:cNvCxnSpPr/>
          <p:nvPr/>
        </p:nvCxnSpPr>
        <p:spPr>
          <a:xfrm flipH="1">
            <a:off x="4571280" y="3233520"/>
            <a:ext cx="1220040" cy="484920"/>
          </a:xfrm>
          <a:prstGeom prst="straightConnector1">
            <a:avLst/>
          </a:prstGeom>
          <a:ln w="38160">
            <a:solidFill>
              <a:srgbClr val="000000"/>
            </a:solidFill>
            <a:miter/>
            <a:tailEnd len="med" type="triangle" w="med"/>
          </a:ln>
        </p:spPr>
      </p:cxnSp>
    </p:spTree>
  </p:cSld>
  <p:timing>
    <p:tnLst>
      <p:par>
        <p:cTn id="183" dur="indefinite" restart="never" nodeType="tmRoot">
          <p:childTnLst>
            <p:seq>
              <p:cTn id="184" dur="indefinite" nodeType="mainSeq">
                <p:childTnLst>
                  <p:par>
                    <p:cTn id="185" nodeType="clickEffect" fill="hold">
                      <p:stCondLst>
                        <p:cond delay="indefinite"/>
                      </p:stCondLst>
                      <p:childTnLst>
                        <p:par>
                          <p:cTn id="186" nodeType="withEffect" fill="hold">
                            <p:stCondLst>
                              <p:cond delay="0"/>
                            </p:stCondLst>
                            <p:childTnLst>
                              <p:par>
                                <p:cTn id="187" nodeType="clickEffect" fill="hold" presetClass="entr" presetID="1">
                                  <p:stCondLst>
                                    <p:cond delay="0"/>
                                  </p:stCondLst>
                                  <p:childTnLst>
                                    <p:set>
                                      <p:cBhvr>
                                        <p:cTn id="188" dur="1" fill="hold">
                                          <p:stCondLst>
                                            <p:cond delay="0"/>
                                          </p:stCondLst>
                                        </p:cTn>
                                        <p:tgtEl>
                                          <p:spTgt spid="69"/>
                                        </p:tgtEl>
                                        <p:attrNameLst>
                                          <p:attrName>style.visibility</p:attrName>
                                        </p:attrNameLst>
                                      </p:cBhvr>
                                      <p:to>
                                        <p:strVal val="visible"/>
                                      </p:to>
                                    </p:set>
                                  </p:childTnLst>
                                </p:cTn>
                              </p:par>
                              <p:par>
                                <p:cTn id="189" nodeType="withEffect" fill="hold" presetClass="entr" presetID="1">
                                  <p:stCondLst>
                                    <p:cond delay="0"/>
                                  </p:stCondLst>
                                  <p:childTnLst>
                                    <p:set>
                                      <p:cBhvr>
                                        <p:cTn id="190" dur="1" fill="hold">
                                          <p:stCondLst>
                                            <p:cond delay="0"/>
                                          </p:stCondLst>
                                        </p:cTn>
                                        <p:tgtEl>
                                          <p:spTgt spid="68"/>
                                        </p:tgtEl>
                                        <p:attrNameLst>
                                          <p:attrName>style.visibility</p:attrName>
                                        </p:attrNameLst>
                                      </p:cBhvr>
                                      <p:to>
                                        <p:strVal val="visible"/>
                                      </p:to>
                                    </p:set>
                                  </p:childTnLst>
                                </p:cTn>
                              </p:par>
                            </p:childTnLst>
                          </p:cTn>
                        </p:par>
                      </p:childTnLst>
                    </p:cTn>
                  </p:par>
                  <p:par>
                    <p:cTn id="191" nodeType="clickEffect" fill="hold">
                      <p:stCondLst>
                        <p:cond delay="indefinite"/>
                      </p:stCondLst>
                      <p:childTnLst>
                        <p:par>
                          <p:cTn id="192" nodeType="withEffect" fill="hold">
                            <p:stCondLst>
                              <p:cond delay="0"/>
                            </p:stCondLst>
                            <p:childTnLst>
                              <p:par>
                                <p:cTn id="193" nodeType="clickEffect" fill="hold" presetClass="entr" presetID="1">
                                  <p:stCondLst>
                                    <p:cond delay="0"/>
                                  </p:stCondLst>
                                  <p:childTnLst>
                                    <p:set>
                                      <p:cBhvr>
                                        <p:cTn id="194" dur="1" fill="hold">
                                          <p:stCondLst>
                                            <p:cond delay="0"/>
                                          </p:stCondLst>
                                        </p:cTn>
                                        <p:tgtEl>
                                          <p:spTgt spid="66"/>
                                        </p:tgtEl>
                                        <p:attrNameLst>
                                          <p:attrName>style.visibility</p:attrName>
                                        </p:attrNameLst>
                                      </p:cBhvr>
                                      <p:to>
                                        <p:strVal val="visible"/>
                                      </p:to>
                                    </p:set>
                                  </p:childTnLst>
                                </p:cTn>
                              </p:par>
                              <p:par>
                                <p:cTn id="195" nodeType="withEffect" fill="hold" presetClass="entr" presetID="1">
                                  <p:stCondLst>
                                    <p:cond delay="0"/>
                                  </p:stCondLst>
                                  <p:childTnLst>
                                    <p:set>
                                      <p:cBhvr>
                                        <p:cTn id="196"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Private Access</a:t>
            </a:r>
            <a:endParaRPr b="1" lang="en-US" sz="4400" spc="-1" strike="noStrike">
              <a:solidFill>
                <a:srgbClr val="ffffff"/>
              </a:solidFill>
              <a:latin typeface="Tahoma"/>
            </a:endParaRPr>
          </a:p>
        </p:txBody>
      </p:sp>
      <p:sp>
        <p:nvSpPr>
          <p:cNvPr id="7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Sprite{</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double center_x;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double center_y;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Sprite(double x, double 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center_x = 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center_y = y;</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b050"/>
                </a:solidFill>
                <a:latin typeface="Courier New"/>
              </a:rPr>
              <a:t>… </a:t>
            </a:r>
            <a:r>
              <a:rPr b="0" lang="en-US" sz="1800" spc="-1" strike="noStrike">
                <a:solidFill>
                  <a:srgbClr val="00b050"/>
                </a:solidFill>
                <a:latin typeface="Courier New"/>
              </a:rPr>
              <a:t>// other code not shown.</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a:t>
            </a:r>
            <a:r>
              <a:rPr b="1" lang="en-US" sz="1800" spc="-1" strike="noStrike">
                <a:solidFill>
                  <a:srgbClr val="000000"/>
                </a:solidFill>
                <a:latin typeface="Courier New"/>
              </a:rPr>
              <a:t>void</a:t>
            </a:r>
            <a:r>
              <a:rPr b="0" lang="en-US" sz="1800" spc="-1" strike="noStrike">
                <a:solidFill>
                  <a:srgbClr val="000000"/>
                </a:solidFill>
                <a:latin typeface="Courier New"/>
              </a:rPr>
              <a:t> setCenterX(double new_x){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center_x = new_x;</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void moveRight(){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center_x += 5;</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8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p:txBody>
      </p:sp>
      <p:sp>
        <p:nvSpPr>
          <p:cNvPr id="72" name="TextBox 5"/>
          <p:cNvSpPr/>
          <p:nvPr/>
        </p:nvSpPr>
        <p:spPr>
          <a:xfrm>
            <a:off x="6183360" y="2895480"/>
            <a:ext cx="2590920" cy="1465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Note that the private variables center_x and center_y are still accessible everywhere in the Sprite class. </a:t>
            </a:r>
            <a:endParaRPr b="0" lang="en-US" sz="1800" spc="-1" strike="noStrike">
              <a:solidFill>
                <a:srgbClr val="000000"/>
              </a:solidFill>
              <a:latin typeface="Arial"/>
            </a:endParaRPr>
          </a:p>
        </p:txBody>
      </p:sp>
      <p:cxnSp>
        <p:nvCxnSpPr>
          <p:cNvPr id="73" name="Straight Arrow Connector 4"/>
          <p:cNvCxnSpPr/>
          <p:nvPr/>
        </p:nvCxnSpPr>
        <p:spPr>
          <a:xfrm flipH="1" flipV="1">
            <a:off x="3123720" y="2818800"/>
            <a:ext cx="2743920" cy="76680"/>
          </a:xfrm>
          <a:prstGeom prst="straightConnector1">
            <a:avLst/>
          </a:prstGeom>
          <a:ln w="38160">
            <a:solidFill>
              <a:srgbClr val="000000"/>
            </a:solidFill>
            <a:miter/>
            <a:tailEnd len="med" type="triangle" w="med"/>
          </a:ln>
        </p:spPr>
      </p:cxnSp>
      <p:cxnSp>
        <p:nvCxnSpPr>
          <p:cNvPr id="74" name="Straight Arrow Connector 5"/>
          <p:cNvCxnSpPr/>
          <p:nvPr/>
        </p:nvCxnSpPr>
        <p:spPr>
          <a:xfrm flipH="1">
            <a:off x="3733200" y="4065120"/>
            <a:ext cx="2362680" cy="126360"/>
          </a:xfrm>
          <a:prstGeom prst="straightConnector1">
            <a:avLst/>
          </a:prstGeom>
          <a:ln w="38160">
            <a:solidFill>
              <a:srgbClr val="000000"/>
            </a:solidFill>
            <a:miter/>
            <a:tailEnd len="med" type="triangle" w="med"/>
          </a:ln>
        </p:spPr>
      </p:cxnSp>
    </p:spTree>
  </p:cSld>
  <p:timing>
    <p:tnLst>
      <p:par>
        <p:cTn id="197" dur="indefinite" restart="never" nodeType="tmRoot">
          <p:childTnLst>
            <p:seq>
              <p:cTn id="198" dur="indefinite" nodeType="mainSeq">
                <p:childTnLst>
                  <p:par>
                    <p:cTn id="199" nodeType="clickEffect" fill="hold">
                      <p:stCondLst>
                        <p:cond delay="indefinite"/>
                      </p:stCondLst>
                      <p:childTnLst>
                        <p:par>
                          <p:cTn id="200" nodeType="withEffect" fill="hold">
                            <p:stCondLst>
                              <p:cond delay="0"/>
                            </p:stCondLst>
                            <p:childTnLst>
                              <p:par>
                                <p:cTn id="201" nodeType="clickEffect" fill="hold" presetClass="entr" presetID="1">
                                  <p:stCondLst>
                                    <p:cond delay="0"/>
                                  </p:stCondLst>
                                  <p:childTnLst>
                                    <p:set>
                                      <p:cBhvr>
                                        <p:cTn id="202" dur="1" fill="hold">
                                          <p:stCondLst>
                                            <p:cond delay="0"/>
                                          </p:stCondLst>
                                        </p:cTn>
                                        <p:tgtEl>
                                          <p:spTgt spid="73"/>
                                        </p:tgtEl>
                                        <p:attrNameLst>
                                          <p:attrName>style.visibility</p:attrName>
                                        </p:attrNameLst>
                                      </p:cBhvr>
                                      <p:to>
                                        <p:strVal val="visible"/>
                                      </p:to>
                                    </p:set>
                                  </p:childTnLst>
                                </p:cTn>
                              </p:par>
                              <p:par>
                                <p:cTn id="203" nodeType="withEffect" fill="hold" presetClass="entr" presetID="1">
                                  <p:stCondLst>
                                    <p:cond delay="0"/>
                                  </p:stCondLst>
                                  <p:childTnLst>
                                    <p:set>
                                      <p:cBhvr>
                                        <p:cTn id="204" dur="1" fill="hold">
                                          <p:stCondLst>
                                            <p:cond delay="0"/>
                                          </p:stCondLst>
                                        </p:cTn>
                                        <p:tgtEl>
                                          <p:spTgt spid="72"/>
                                        </p:tgtEl>
                                        <p:attrNameLst>
                                          <p:attrName>style.visibility</p:attrName>
                                        </p:attrNameLst>
                                      </p:cBhvr>
                                      <p:to>
                                        <p:strVal val="visible"/>
                                      </p:to>
                                    </p:set>
                                  </p:childTnLst>
                                </p:cTn>
                              </p:par>
                              <p:par>
                                <p:cTn id="205" nodeType="withEffect" fill="hold" presetClass="entr" presetID="1">
                                  <p:stCondLst>
                                    <p:cond delay="0"/>
                                  </p:stCondLst>
                                  <p:childTnLst>
                                    <p:set>
                                      <p:cBhvr>
                                        <p:cTn id="206"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Calling Methods</a:t>
            </a:r>
            <a:endParaRPr b="1" lang="en-US" sz="4400" spc="-1" strike="noStrike">
              <a:solidFill>
                <a:srgbClr val="ffffff"/>
              </a:solidFill>
              <a:latin typeface="Tahoma"/>
            </a:endParaRPr>
          </a:p>
        </p:txBody>
      </p:sp>
      <p:sp>
        <p:nvSpPr>
          <p:cNvPr id="7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endParaRPr b="0" lang="en-US" sz="2400" spc="-1" strike="noStrike">
              <a:solidFill>
                <a:srgbClr val="000000"/>
              </a:solidFill>
              <a:latin typeface="Tahoma"/>
            </a:endParaRPr>
          </a:p>
        </p:txBody>
      </p:sp>
      <p:sp>
        <p:nvSpPr>
          <p:cNvPr id="77" name="TextBox 5"/>
          <p:cNvSpPr/>
          <p:nvPr/>
        </p:nvSpPr>
        <p:spPr>
          <a:xfrm>
            <a:off x="363600" y="1857240"/>
            <a:ext cx="7789680" cy="527760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player1 = new Sprite(20.0, 100.0);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b050"/>
                </a:solidFill>
                <a:latin typeface="Courier New"/>
              </a:rPr>
              <a:t># accessing an object's data</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player1.printLocation(); </a:t>
            </a:r>
            <a:r>
              <a:rPr b="0" lang="en-US" sz="2000" spc="-1" strike="noStrike">
                <a:solidFill>
                  <a:srgbClr val="00b050"/>
                </a:solidFill>
                <a:latin typeface="Courier New"/>
              </a:rPr>
              <a:t># (20.0, 100.0)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b050"/>
                </a:solidFill>
                <a:latin typeface="Courier New"/>
              </a:rPr>
              <a:t>      </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b050"/>
                </a:solidFill>
                <a:latin typeface="Courier New"/>
              </a:rPr>
              <a:t>      </a:t>
            </a:r>
            <a:r>
              <a:rPr b="0" lang="en-US" sz="2000" spc="-1" strike="noStrike">
                <a:solidFill>
                  <a:srgbClr val="00b050"/>
                </a:solidFill>
                <a:latin typeface="Courier New"/>
              </a:rPr>
              <a:t># modifying an object's data</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b050"/>
                </a:solidFill>
                <a:latin typeface="Courier New"/>
              </a:rPr>
              <a:t>      </a:t>
            </a:r>
            <a:r>
              <a:rPr b="0" lang="en-US" sz="2000" spc="-1" strike="noStrike">
                <a:solidFill>
                  <a:srgbClr val="000000"/>
                </a:solidFill>
                <a:latin typeface="Courier New"/>
              </a:rPr>
              <a:t>player1.moveRight();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b050"/>
                </a:solidFill>
                <a:latin typeface="Courier New"/>
              </a:rPr>
              <a:t># accessing an object's data</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player1.printLocation(); </a:t>
            </a:r>
            <a:r>
              <a:rPr b="0" lang="en-US" sz="2000" spc="-1" strike="noStrike">
                <a:solidFill>
                  <a:srgbClr val="00b050"/>
                </a:solidFill>
                <a:latin typeface="Courier New"/>
              </a:rPr>
              <a:t># (25.0, 100.0)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78" name="TextBox 7"/>
          <p:cNvSpPr/>
          <p:nvPr/>
        </p:nvSpPr>
        <p:spPr>
          <a:xfrm>
            <a:off x="371160" y="1447920"/>
            <a:ext cx="11577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Main.java</a:t>
            </a:r>
            <a:endParaRPr b="0" lang="en-US" sz="1800" spc="-1" strike="noStrike">
              <a:solidFill>
                <a:srgbClr val="000000"/>
              </a:solidFill>
              <a:latin typeface="Arial"/>
            </a:endParaRPr>
          </a:p>
        </p:txBody>
      </p:sp>
    </p:spTree>
  </p:cSld>
  <p:timing>
    <p:tnLst>
      <p:par>
        <p:cTn id="207" dur="indefinite" restart="never" nodeType="tmRoot">
          <p:childTnLst>
            <p:seq>
              <p:cTn id="208" dur="indefinite" nodeType="mainSeq">
                <p:childTnLst>
                  <p:par>
                    <p:cTn id="209" nodeType="clickEffect" fill="hold">
                      <p:stCondLst>
                        <p:cond delay="0"/>
                      </p:stCondLst>
                      <p:childTnLst>
                        <p:par>
                          <p:cTn id="210" nodeType="withEffect" fill="hold">
                            <p:stCondLst>
                              <p:cond delay="0"/>
                            </p:stCondLst>
                            <p:childTnLst>
                              <p:par>
                                <p:cTn id="211" nodeType="withEffect" fill="hold" presetClass="entr" presetID="1">
                                  <p:stCondLst>
                                    <p:cond delay="0"/>
                                  </p:stCondLst>
                                  <p:childTnLst>
                                    <p:set>
                                      <p:cBhvr>
                                        <p:cTn id="212" dur="1" fill="hold">
                                          <p:stCondLst>
                                            <p:cond delay="0"/>
                                          </p:stCondLst>
                                        </p:cTn>
                                        <p:tgtEl>
                                          <p:spTgt spid="78"/>
                                        </p:tgtEl>
                                        <p:attrNameLst>
                                          <p:attrName>style.visibility</p:attrName>
                                        </p:attrNameLst>
                                      </p:cBhvr>
                                      <p:to>
                                        <p:strVal val="visible"/>
                                      </p:to>
                                    </p:set>
                                  </p:childTnLst>
                                </p:cTn>
                              </p:par>
                              <p:par>
                                <p:cTn id="213" nodeType="withEffect" fill="hold" presetClass="entr" presetID="1">
                                  <p:stCondLst>
                                    <p:cond delay="0"/>
                                  </p:stCondLst>
                                  <p:childTnLst>
                                    <p:set>
                                      <p:cBhvr>
                                        <p:cTn id="214" dur="1" fill="hold">
                                          <p:stCondLst>
                                            <p:cond delay="0"/>
                                          </p:stCondLst>
                                        </p:cTn>
                                        <p:tgtEl>
                                          <p:spTgt spid="77"/>
                                        </p:tgtEl>
                                        <p:attrNameLst>
                                          <p:attrName>style.visibility</p:attrName>
                                        </p:attrNameLst>
                                      </p:cBhvr>
                                      <p:to>
                                        <p:strVal val="visible"/>
                                      </p:to>
                                    </p:set>
                                  </p:childTnLst>
                                </p:cTn>
                              </p:par>
                            </p:childTnLst>
                          </p:cTn>
                        </p:par>
                      </p:childTnLst>
                    </p:cTn>
                  </p:par>
                  <p:par>
                    <p:cTn id="215" nodeType="clickEffect" fill="hold">
                      <p:stCondLst>
                        <p:cond delay="indefinite"/>
                      </p:stCondLst>
                      <p:childTnLst>
                        <p:par>
                          <p:cTn id="216" nodeType="withEffect" fill="hold">
                            <p:stCondLst>
                              <p:cond delay="0"/>
                            </p:stCondLst>
                            <p:childTnLst>
                              <p:par>
                                <p:cTn id="217" nodeType="clickEffect" fill="hold" presetClass="entr" presetID="1">
                                  <p:stCondLst>
                                    <p:cond delay="0"/>
                                  </p:stCondLst>
                                  <p:childTnLst>
                                    <p:set>
                                      <p:cBhvr>
                                        <p:cTn id="218" dur="1" fill="hold">
                                          <p:stCondLst>
                                            <p:cond delay="0"/>
                                          </p:stCondLst>
                                        </p:cTn>
                                        <p:tgtEl>
                                          <p:spTgt spid="77">
                                            <p:txEl>
                                              <p:pRg st="6" end="6"/>
                                            </p:txEl>
                                          </p:spTgt>
                                        </p:tgtEl>
                                        <p:attrNameLst>
                                          <p:attrName>style.visibility</p:attrName>
                                        </p:attrNameLst>
                                      </p:cBhvr>
                                      <p:to>
                                        <p:strVal val="visible"/>
                                      </p:to>
                                    </p:set>
                                  </p:childTnLst>
                                </p:cTn>
                              </p:par>
                              <p:par>
                                <p:cTn id="219" nodeType="withEffect" fill="hold" presetClass="entr" presetID="1">
                                  <p:stCondLst>
                                    <p:cond delay="0"/>
                                  </p:stCondLst>
                                  <p:childTnLst>
                                    <p:set>
                                      <p:cBhvr>
                                        <p:cTn id="220" dur="1" fill="hold">
                                          <p:stCondLst>
                                            <p:cond delay="0"/>
                                          </p:stCondLst>
                                        </p:cTn>
                                        <p:tgtEl>
                                          <p:spTgt spid="77">
                                            <p:txEl>
                                              <p:pRg st="7" end="7"/>
                                            </p:txEl>
                                          </p:spTgt>
                                        </p:tgtEl>
                                        <p:attrNameLst>
                                          <p:attrName>style.visibility</p:attrName>
                                        </p:attrNameLst>
                                      </p:cBhvr>
                                      <p:to>
                                        <p:strVal val="visible"/>
                                      </p:to>
                                    </p:set>
                                  </p:childTnLst>
                                </p:cTn>
                              </p:par>
                            </p:childTnLst>
                          </p:cTn>
                        </p:par>
                      </p:childTnLst>
                    </p:cTn>
                  </p:par>
                  <p:par>
                    <p:cTn id="221" nodeType="clickEffect" fill="hold">
                      <p:stCondLst>
                        <p:cond delay="indefinite"/>
                      </p:stCondLst>
                      <p:childTnLst>
                        <p:par>
                          <p:cTn id="222" nodeType="withEffect" fill="hold">
                            <p:stCondLst>
                              <p:cond delay="0"/>
                            </p:stCondLst>
                            <p:childTnLst>
                              <p:par>
                                <p:cTn id="223" nodeType="clickEffect" fill="hold" presetClass="entr" presetID="1">
                                  <p:stCondLst>
                                    <p:cond delay="0"/>
                                  </p:stCondLst>
                                  <p:childTnLst>
                                    <p:set>
                                      <p:cBhvr>
                                        <p:cTn id="224" dur="1" fill="hold">
                                          <p:stCondLst>
                                            <p:cond delay="0"/>
                                          </p:stCondLst>
                                        </p:cTn>
                                        <p:tgtEl>
                                          <p:spTgt spid="77">
                                            <p:txEl>
                                              <p:pRg st="9" end="9"/>
                                            </p:txEl>
                                          </p:spTgt>
                                        </p:tgtEl>
                                        <p:attrNameLst>
                                          <p:attrName>style.visibility</p:attrName>
                                        </p:attrNameLst>
                                      </p:cBhvr>
                                      <p:to>
                                        <p:strVal val="visible"/>
                                      </p:to>
                                    </p:set>
                                  </p:childTnLst>
                                </p:cTn>
                              </p:par>
                              <p:par>
                                <p:cTn id="225" nodeType="withEffect" fill="hold" presetClass="entr" presetID="1">
                                  <p:stCondLst>
                                    <p:cond delay="0"/>
                                  </p:stCondLst>
                                  <p:childTnLst>
                                    <p:set>
                                      <p:cBhvr>
                                        <p:cTn id="226" dur="1" fill="hold">
                                          <p:stCondLst>
                                            <p:cond delay="0"/>
                                          </p:stCondLst>
                                        </p:cTn>
                                        <p:tgtEl>
                                          <p:spTgt spid="77">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Constructors</a:t>
            </a:r>
            <a:endParaRPr b="1" lang="en-US" sz="4400" spc="-1" strike="noStrike">
              <a:solidFill>
                <a:srgbClr val="ffffff"/>
              </a:solidFill>
              <a:latin typeface="Tahoma"/>
            </a:endParaRPr>
          </a:p>
        </p:txBody>
      </p:sp>
      <p:sp>
        <p:nvSpPr>
          <p:cNvPr id="80"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12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constructor</a:t>
            </a:r>
            <a:r>
              <a:rPr b="0" lang="en-US" sz="2400" spc="-1" strike="noStrike">
                <a:solidFill>
                  <a:srgbClr val="000000"/>
                </a:solidFill>
                <a:latin typeface="Tahoma"/>
              </a:rPr>
              <a:t>: Initializes the state/variables of new objects; </a:t>
            </a:r>
            <a:r>
              <a:rPr b="1" lang="en-US" sz="2400" spc="-1" strike="noStrike">
                <a:solidFill>
                  <a:srgbClr val="000000"/>
                </a:solidFill>
                <a:latin typeface="Tahoma"/>
              </a:rPr>
              <a:t>has the same name as the class.</a:t>
            </a:r>
            <a:endParaRPr b="0" lang="en-US" sz="2400" spc="-1" strike="noStrike">
              <a:solidFill>
                <a:srgbClr val="000000"/>
              </a:solidFill>
              <a:latin typeface="Tahoma"/>
            </a:endParaRPr>
          </a:p>
          <a:p>
            <a:pPr lvl="1" marL="625320" indent="-279360">
              <a:lnSpc>
                <a:spcPct val="8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a:t>
            </a:r>
            <a:r>
              <a:rPr b="1" lang="en-US" sz="2200" spc="-1" strike="noStrike">
                <a:solidFill>
                  <a:srgbClr val="000000"/>
                </a:solidFill>
                <a:latin typeface="Tahoma"/>
              </a:rPr>
              <a:t>type</a:t>
            </a:r>
            <a:r>
              <a:rPr b="0" lang="en-US" sz="2200" spc="-1" strike="noStrike">
                <a:solidFill>
                  <a:srgbClr val="000000"/>
                </a:solidFill>
                <a:latin typeface="Courier New"/>
              </a:rPr>
              <a:t>(</a:t>
            </a:r>
            <a:r>
              <a:rPr b="1" lang="en-US" sz="2200" spc="-1" strike="noStrike">
                <a:solidFill>
                  <a:srgbClr val="000000"/>
                </a:solidFill>
                <a:latin typeface="Tahoma"/>
              </a:rPr>
              <a:t>parameters</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1" lang="en-US" sz="2200" spc="-1" strike="noStrike">
                <a:solidFill>
                  <a:srgbClr val="000000"/>
                </a:solidFill>
                <a:latin typeface="Tahoma"/>
              </a:rPr>
              <a:t>statements</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runs when the client uses the </a:t>
            </a:r>
            <a:r>
              <a:rPr b="0" lang="en-US" sz="2200" spc="-1" strike="noStrike">
                <a:solidFill>
                  <a:srgbClr val="000000"/>
                </a:solidFill>
                <a:latin typeface="Courier New"/>
              </a:rPr>
              <a:t>new</a:t>
            </a:r>
            <a:r>
              <a:rPr b="0" lang="en-US" sz="2200" spc="-1" strike="noStrike">
                <a:solidFill>
                  <a:srgbClr val="000000"/>
                </a:solidFill>
                <a:latin typeface="Tahoma"/>
              </a:rPr>
              <a:t> keyword</a:t>
            </a:r>
            <a:endParaRPr b="0" lang="en-US" sz="22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no return type is specified;</a:t>
            </a:r>
            <a:br>
              <a:rPr sz="2200"/>
            </a:br>
            <a:r>
              <a:rPr b="0" lang="en-US" sz="2200" spc="-1" strike="noStrike">
                <a:solidFill>
                  <a:srgbClr val="000000"/>
                </a:solidFill>
                <a:latin typeface="Tahoma"/>
              </a:rPr>
              <a:t>it implicitly "returns" the new object being created</a:t>
            </a:r>
            <a:endParaRPr b="0" lang="en-US" sz="2200" spc="-1" strike="noStrike">
              <a:solidFill>
                <a:srgbClr val="000000"/>
              </a:solidFill>
              <a:latin typeface="Tahoma"/>
            </a:endParaRPr>
          </a:p>
        </p:txBody>
      </p:sp>
    </p:spTree>
  </p:cSld>
  <p:timing>
    <p:tnLst>
      <p:par>
        <p:cTn id="227" dur="indefinite" restart="never" nodeType="tmRoot">
          <p:childTnLst>
            <p:seq>
              <p:cTn id="228" dur="indefinite" nodeType="mainSeq">
                <p:childTnLst>
                  <p:par>
                    <p:cTn id="229" nodeType="clickEffect" fill="hold">
                      <p:stCondLst>
                        <p:cond delay="indefinite"/>
                      </p:stCondLst>
                      <p:childTnLst>
                        <p:par>
                          <p:cTn id="230" nodeType="withEffect" fill="hold">
                            <p:stCondLst>
                              <p:cond delay="0"/>
                            </p:stCondLst>
                            <p:childTnLst>
                              <p:par>
                                <p:cTn id="231" nodeType="clickEffect" fill="hold" presetClass="entr" presetID="1" repeatCount="1000">
                                  <p:stCondLst>
                                    <p:cond delay="0"/>
                                  </p:stCondLst>
                                  <p:childTnLst>
                                    <p:set>
                                      <p:cBhvr>
                                        <p:cTn id="232" dur="1" fill="hold">
                                          <p:stCondLst>
                                            <p:cond delay="0"/>
                                          </p:stCondLst>
                                        </p:cTn>
                                        <p:tgtEl>
                                          <p:spTgt spid="80">
                                            <p:txEl>
                                              <p:pRg st="8" end="8"/>
                                            </p:txEl>
                                          </p:spTgt>
                                        </p:tgtEl>
                                        <p:attrNameLst>
                                          <p:attrName>style.visibility</p:attrName>
                                        </p:attrNameLst>
                                      </p:cBhvr>
                                      <p:to>
                                        <p:strVal val="visible"/>
                                      </p:to>
                                    </p:set>
                                  </p:childTnLst>
                                </p:cTn>
                              </p:par>
                            </p:childTnLst>
                          </p:cTn>
                        </p:par>
                      </p:childTnLst>
                    </p:cTn>
                  </p:par>
                  <p:par>
                    <p:cTn id="233" nodeType="clickEffect" fill="hold">
                      <p:stCondLst>
                        <p:cond delay="indefinite"/>
                      </p:stCondLst>
                      <p:childTnLst>
                        <p:par>
                          <p:cTn id="234" nodeType="withEffect" fill="hold">
                            <p:stCondLst>
                              <p:cond delay="0"/>
                            </p:stCondLst>
                            <p:childTnLst>
                              <p:par>
                                <p:cTn id="235" nodeType="clickEffect" fill="hold" presetClass="entr" presetID="1">
                                  <p:stCondLst>
                                    <p:cond delay="0"/>
                                  </p:stCondLst>
                                  <p:childTnLst>
                                    <p:set>
                                      <p:cBhvr>
                                        <p:cTn id="236" dur="1" fill="hold">
                                          <p:stCondLst>
                                            <p:cond delay="0"/>
                                          </p:stCondLst>
                                        </p:cTn>
                                        <p:tgtEl>
                                          <p:spTgt spid="80">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1905120" y="228564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8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Student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id;</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String name;</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public Student(int i, String n)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id = i;</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name = 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class Main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80"/>
                </a:solidFill>
                <a:latin typeface="Courier New"/>
              </a:rPr>
              <a:t>        </a:t>
            </a:r>
            <a:r>
              <a:rPr b="1" lang="en-US" sz="2000" spc="-1" strike="noStrike">
                <a:solidFill>
                  <a:srgbClr val="008080"/>
                </a:solidFill>
                <a:latin typeface="Courier New"/>
              </a:rPr>
              <a:t>// create two Student objects</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Student s1 = new Student(321, "Sarah Jackson");</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Student s2 = new Student(462, "Jim Smith");</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sp>
        <p:nvSpPr>
          <p:cNvPr id="83" name="TextBox 1"/>
          <p:cNvSpPr/>
          <p:nvPr/>
        </p:nvSpPr>
        <p:spPr>
          <a:xfrm>
            <a:off x="465480" y="1420920"/>
            <a:ext cx="145008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Student.java</a:t>
            </a:r>
            <a:endParaRPr b="0" lang="en-US" sz="1800" spc="-1" strike="noStrike">
              <a:solidFill>
                <a:srgbClr val="000000"/>
              </a:solidFill>
              <a:latin typeface="Arial"/>
            </a:endParaRPr>
          </a:p>
        </p:txBody>
      </p:sp>
      <p:sp>
        <p:nvSpPr>
          <p:cNvPr id="84" name="TextBox 2"/>
          <p:cNvSpPr/>
          <p:nvPr/>
        </p:nvSpPr>
        <p:spPr>
          <a:xfrm>
            <a:off x="464040" y="4235400"/>
            <a:ext cx="11577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Main.java</a:t>
            </a:r>
            <a:endParaRPr b="0" lang="en-US" sz="1800" spc="-1" strike="noStrike">
              <a:solidFill>
                <a:srgbClr val="000000"/>
              </a:solidFill>
              <a:latin typeface="Arial"/>
            </a:endParaRPr>
          </a:p>
        </p:txBody>
      </p:sp>
      <p:sp>
        <p:nvSpPr>
          <p:cNvPr id="85" name="Rectangle 2"/>
          <p:cNvSpPr/>
          <p:nvPr/>
        </p:nvSpPr>
        <p:spPr>
          <a:xfrm>
            <a:off x="457200" y="0"/>
            <a:ext cx="8229600" cy="1143000"/>
          </a:xfrm>
          <a:prstGeom prst="rect">
            <a:avLst/>
          </a:prstGeom>
          <a:noFill/>
          <a:ln w="0">
            <a:noFill/>
          </a:ln>
        </p:spPr>
        <p:style>
          <a:lnRef idx="0"/>
          <a:fillRef idx="0"/>
          <a:effectRef idx="0"/>
          <a:fontRef idx="minor"/>
        </p:style>
        <p:txBody>
          <a:bodyPr lIns="90000" rIns="90000" tIns="46800" bIns="46800" anchor="ctr">
            <a:norm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0" lang="en-US" sz="4400" spc="-1" strike="noStrike">
              <a:solidFill>
                <a:srgbClr val="000000"/>
              </a:solidFill>
              <a:latin typeface="Arial"/>
            </a:endParaRPr>
          </a:p>
        </p:txBody>
      </p:sp>
      <p:sp>
        <p:nvSpPr>
          <p:cNvPr id="86" name="TextBox 5"/>
          <p:cNvSpPr/>
          <p:nvPr/>
        </p:nvSpPr>
        <p:spPr>
          <a:xfrm>
            <a:off x="5943600" y="1604880"/>
            <a:ext cx="2590920" cy="429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object class    </a:t>
            </a:r>
            <a:endParaRPr b="0" lang="en-US" sz="2200" spc="-1" strike="noStrike">
              <a:solidFill>
                <a:srgbClr val="000000"/>
              </a:solidFill>
              <a:latin typeface="Arial"/>
            </a:endParaRPr>
          </a:p>
        </p:txBody>
      </p:sp>
      <p:cxnSp>
        <p:nvCxnSpPr>
          <p:cNvPr id="87" name="Straight Arrow Connector 8"/>
          <p:cNvCxnSpPr/>
          <p:nvPr/>
        </p:nvCxnSpPr>
        <p:spPr>
          <a:xfrm flipH="1">
            <a:off x="4952520" y="2036880"/>
            <a:ext cx="1524960" cy="249840"/>
          </a:xfrm>
          <a:prstGeom prst="straightConnector1">
            <a:avLst/>
          </a:prstGeom>
          <a:ln w="38160">
            <a:solidFill>
              <a:srgbClr val="000000"/>
            </a:solidFill>
            <a:miter/>
            <a:tailEnd len="med" type="triangle" w="med"/>
          </a:ln>
        </p:spPr>
      </p:cxnSp>
      <p:sp>
        <p:nvSpPr>
          <p:cNvPr id="88" name="TextBox 5"/>
          <p:cNvSpPr/>
          <p:nvPr/>
        </p:nvSpPr>
        <p:spPr>
          <a:xfrm>
            <a:off x="6095880" y="4043520"/>
            <a:ext cx="2590920" cy="429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driver class    </a:t>
            </a:r>
            <a:endParaRPr b="0" lang="en-US" sz="2200" spc="-1" strike="noStrike">
              <a:solidFill>
                <a:srgbClr val="000000"/>
              </a:solidFill>
              <a:latin typeface="Arial"/>
            </a:endParaRPr>
          </a:p>
        </p:txBody>
      </p:sp>
      <p:cxnSp>
        <p:nvCxnSpPr>
          <p:cNvPr id="89" name="Straight Arrow Connector 12"/>
          <p:cNvCxnSpPr/>
          <p:nvPr/>
        </p:nvCxnSpPr>
        <p:spPr>
          <a:xfrm flipH="1">
            <a:off x="5104800" y="4475160"/>
            <a:ext cx="1524600" cy="249840"/>
          </a:xfrm>
          <a:prstGeom prst="straightConnector1">
            <a:avLst/>
          </a:prstGeom>
          <a:ln w="38160">
            <a:solidFill>
              <a:srgbClr val="000000"/>
            </a:solidFill>
            <a:miter/>
            <a:tailEnd len="med" type="triangle" w="med"/>
          </a:ln>
        </p:spPr>
      </p:cxnSp>
    </p:spTree>
  </p:cSld>
  <p:timing>
    <p:tnLst>
      <p:par>
        <p:cTn id="237" dur="indefinite" restart="never" nodeType="tmRoot">
          <p:childTnLst>
            <p:seq>
              <p:cTn id="238" dur="indefinite" nodeType="mainSeq">
                <p:childTnLst>
                  <p:par>
                    <p:cTn id="239" nodeType="clickEffect" fill="hold">
                      <p:stCondLst>
                        <p:cond delay="0"/>
                      </p:stCondLst>
                      <p:childTnLst>
                        <p:par>
                          <p:cTn id="240" nodeType="withEffect" fill="hold">
                            <p:stCondLst>
                              <p:cond delay="0"/>
                            </p:stCondLst>
                            <p:childTnLst>
                              <p:par>
                                <p:cTn id="241" nodeType="withEffect" fill="hold" presetClass="entr" presetID="1">
                                  <p:stCondLst>
                                    <p:cond delay="0"/>
                                  </p:stCondLst>
                                  <p:childTnLst>
                                    <p:set>
                                      <p:cBhvr>
                                        <p:cTn id="242" dur="1" fill="hold">
                                          <p:stCondLst>
                                            <p:cond delay="0"/>
                                          </p:stCondLst>
                                        </p:cTn>
                                        <p:tgtEl>
                                          <p:spTgt spid="87"/>
                                        </p:tgtEl>
                                        <p:attrNameLst>
                                          <p:attrName>style.visibility</p:attrName>
                                        </p:attrNameLst>
                                      </p:cBhvr>
                                      <p:to>
                                        <p:strVal val="visible"/>
                                      </p:to>
                                    </p:set>
                                  </p:childTnLst>
                                </p:cTn>
                              </p:par>
                              <p:par>
                                <p:cTn id="243" nodeType="withEffect" fill="hold" presetClass="entr" presetID="1">
                                  <p:stCondLst>
                                    <p:cond delay="0"/>
                                  </p:stCondLst>
                                  <p:childTnLst>
                                    <p:set>
                                      <p:cBhvr>
                                        <p:cTn id="244"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Multiple constructors</a:t>
            </a:r>
            <a:endParaRPr b="1" lang="en-US" sz="4400" spc="-1" strike="noStrike">
              <a:solidFill>
                <a:srgbClr val="ffffff"/>
              </a:solidFill>
              <a:latin typeface="Tahoma"/>
            </a:endParaRPr>
          </a:p>
        </p:txBody>
      </p:sp>
      <p:sp>
        <p:nvSpPr>
          <p:cNvPr id="9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0381"/>
          </a:bodyPr>
          <a:p>
            <a:pPr marL="231840" indent="-23184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class can have multiple constructors. These are overloaded constructors.</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Each one must accept a unique set of parameters.</a:t>
            </a:r>
            <a:endParaRPr b="0" lang="en-US" sz="2200" spc="-1" strike="noStrike">
              <a:solidFill>
                <a:srgbClr val="000000"/>
              </a:solidFill>
              <a:latin typeface="Tahoma"/>
            </a:endParaRPr>
          </a:p>
          <a:p>
            <a:pPr marL="231840" indent="0">
              <a:spcBef>
                <a:spcPts val="6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Student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id;</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String name;</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public Student(int i, String n)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id = i;</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name = 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b050"/>
                </a:solidFill>
                <a:latin typeface="Courier New"/>
              </a:rPr>
              <a:t>    </a:t>
            </a:r>
            <a:r>
              <a:rPr b="1" lang="en-US" sz="2000" spc="-1" strike="noStrike">
                <a:solidFill>
                  <a:srgbClr val="00b050"/>
                </a:solidFill>
                <a:latin typeface="Courier New"/>
              </a:rPr>
              <a:t>// randomizes the id variable.</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public Student(String n)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id = (int)(900 * Math.random()) + 100;</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name = 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
        <p:nvSpPr>
          <p:cNvPr id="92" name="TextBox 5"/>
          <p:cNvSpPr/>
          <p:nvPr/>
        </p:nvSpPr>
        <p:spPr>
          <a:xfrm>
            <a:off x="6019920" y="2641680"/>
            <a:ext cx="259056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two parameters: an int and a string</a:t>
            </a:r>
            <a:endParaRPr b="0" lang="en-US" sz="1800" spc="-1" strike="noStrike">
              <a:solidFill>
                <a:srgbClr val="000000"/>
              </a:solidFill>
              <a:latin typeface="Arial"/>
            </a:endParaRPr>
          </a:p>
        </p:txBody>
      </p:sp>
      <p:cxnSp>
        <p:nvCxnSpPr>
          <p:cNvPr id="93" name="Straight Arrow Connector 4"/>
          <p:cNvCxnSpPr/>
          <p:nvPr/>
        </p:nvCxnSpPr>
        <p:spPr>
          <a:xfrm flipH="1">
            <a:off x="4952520" y="3124080"/>
            <a:ext cx="1067760" cy="534240"/>
          </a:xfrm>
          <a:prstGeom prst="straightConnector1">
            <a:avLst/>
          </a:prstGeom>
          <a:ln w="38160">
            <a:solidFill>
              <a:srgbClr val="000000"/>
            </a:solidFill>
            <a:miter/>
            <a:tailEnd len="med" type="triangle" w="med"/>
          </a:ln>
        </p:spPr>
      </p:cxnSp>
      <p:sp>
        <p:nvSpPr>
          <p:cNvPr id="94" name="TextBox 5"/>
          <p:cNvSpPr/>
          <p:nvPr/>
        </p:nvSpPr>
        <p:spPr>
          <a:xfrm>
            <a:off x="5943600" y="4165560"/>
            <a:ext cx="2590920" cy="368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one parameter: a string</a:t>
            </a:r>
            <a:endParaRPr b="0" lang="en-US" sz="1800" spc="-1" strike="noStrike">
              <a:solidFill>
                <a:srgbClr val="000000"/>
              </a:solidFill>
              <a:latin typeface="Arial"/>
            </a:endParaRPr>
          </a:p>
        </p:txBody>
      </p:sp>
      <p:cxnSp>
        <p:nvCxnSpPr>
          <p:cNvPr id="95" name="Straight Arrow Connector 8"/>
          <p:cNvCxnSpPr/>
          <p:nvPr/>
        </p:nvCxnSpPr>
        <p:spPr>
          <a:xfrm flipH="1">
            <a:off x="4723560" y="4648320"/>
            <a:ext cx="1220040" cy="38160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245" dur="indefinite" restart="never" nodeType="tmRoot">
          <p:childTnLst>
            <p:seq>
              <p:cTn id="246" dur="indefinite" nodeType="mainSeq">
                <p:childTnLst>
                  <p:par>
                    <p:cTn id="247" nodeType="clickEffect" fill="hold">
                      <p:stCondLst>
                        <p:cond delay="indefinite"/>
                      </p:stCondLst>
                      <p:childTnLst>
                        <p:par>
                          <p:cTn id="248" nodeType="withEffect" fill="hold">
                            <p:stCondLst>
                              <p:cond delay="0"/>
                            </p:stCondLst>
                            <p:childTnLst>
                              <p:par>
                                <p:cTn id="249" nodeType="clickEffect" fill="hold" presetClass="entr" presetID="1">
                                  <p:stCondLst>
                                    <p:cond delay="0"/>
                                  </p:stCondLst>
                                  <p:childTnLst>
                                    <p:set>
                                      <p:cBhvr>
                                        <p:cTn id="250" dur="1" fill="hold">
                                          <p:stCondLst>
                                            <p:cond delay="0"/>
                                          </p:stCondLst>
                                        </p:cTn>
                                        <p:tgtEl>
                                          <p:spTgt spid="91">
                                            <p:txEl>
                                              <p:pRg st="3" end="3"/>
                                            </p:txEl>
                                          </p:spTgt>
                                        </p:tgtEl>
                                        <p:attrNameLst>
                                          <p:attrName>style.visibility</p:attrName>
                                        </p:attrNameLst>
                                      </p:cBhvr>
                                      <p:to>
                                        <p:strVal val="visible"/>
                                      </p:to>
                                    </p:set>
                                  </p:childTnLst>
                                </p:cTn>
                              </p:par>
                              <p:par>
                                <p:cTn id="251" nodeType="withEffect" fill="hold" presetClass="entr" presetID="1">
                                  <p:stCondLst>
                                    <p:cond delay="0"/>
                                  </p:stCondLst>
                                  <p:childTnLst>
                                    <p:set>
                                      <p:cBhvr>
                                        <p:cTn id="252" dur="1" fill="hold">
                                          <p:stCondLst>
                                            <p:cond delay="0"/>
                                          </p:stCondLst>
                                        </p:cTn>
                                        <p:tgtEl>
                                          <p:spTgt spid="91">
                                            <p:txEl>
                                              <p:pRg st="4" end="4"/>
                                            </p:txEl>
                                          </p:spTgt>
                                        </p:tgtEl>
                                        <p:attrNameLst>
                                          <p:attrName>style.visibility</p:attrName>
                                        </p:attrNameLst>
                                      </p:cBhvr>
                                      <p:to>
                                        <p:strVal val="visible"/>
                                      </p:to>
                                    </p:set>
                                  </p:childTnLst>
                                </p:cTn>
                              </p:par>
                              <p:par>
                                <p:cTn id="253" nodeType="withEffect" fill="hold" presetClass="entr" presetID="1">
                                  <p:stCondLst>
                                    <p:cond delay="0"/>
                                  </p:stCondLst>
                                  <p:childTnLst>
                                    <p:set>
                                      <p:cBhvr>
                                        <p:cTn id="254" dur="1" fill="hold">
                                          <p:stCondLst>
                                            <p:cond delay="0"/>
                                          </p:stCondLst>
                                        </p:cTn>
                                        <p:tgtEl>
                                          <p:spTgt spid="91">
                                            <p:txEl>
                                              <p:pRg st="5" end="5"/>
                                            </p:txEl>
                                          </p:spTgt>
                                        </p:tgtEl>
                                        <p:attrNameLst>
                                          <p:attrName>style.visibility</p:attrName>
                                        </p:attrNameLst>
                                      </p:cBhvr>
                                      <p:to>
                                        <p:strVal val="visible"/>
                                      </p:to>
                                    </p:set>
                                  </p:childTnLst>
                                </p:cTn>
                              </p:par>
                              <p:par>
                                <p:cTn id="255" nodeType="withEffect" fill="hold" presetClass="entr" presetID="1">
                                  <p:stCondLst>
                                    <p:cond delay="0"/>
                                  </p:stCondLst>
                                  <p:childTnLst>
                                    <p:set>
                                      <p:cBhvr>
                                        <p:cTn id="256" dur="1" fill="hold">
                                          <p:stCondLst>
                                            <p:cond delay="0"/>
                                          </p:stCondLst>
                                        </p:cTn>
                                        <p:tgtEl>
                                          <p:spTgt spid="91">
                                            <p:txEl>
                                              <p:pRg st="6" end="6"/>
                                            </p:txEl>
                                          </p:spTgt>
                                        </p:tgtEl>
                                        <p:attrNameLst>
                                          <p:attrName>style.visibility</p:attrName>
                                        </p:attrNameLst>
                                      </p:cBhvr>
                                      <p:to>
                                        <p:strVal val="visible"/>
                                      </p:to>
                                    </p:set>
                                  </p:childTnLst>
                                </p:cTn>
                              </p:par>
                              <p:par>
                                <p:cTn id="257" nodeType="withEffect" fill="hold" presetClass="entr" presetID="1">
                                  <p:stCondLst>
                                    <p:cond delay="0"/>
                                  </p:stCondLst>
                                  <p:childTnLst>
                                    <p:set>
                                      <p:cBhvr>
                                        <p:cTn id="258" dur="1" fill="hold">
                                          <p:stCondLst>
                                            <p:cond delay="0"/>
                                          </p:stCondLst>
                                        </p:cTn>
                                        <p:tgtEl>
                                          <p:spTgt spid="91">
                                            <p:txEl>
                                              <p:pRg st="7" end="7"/>
                                            </p:txEl>
                                          </p:spTgt>
                                        </p:tgtEl>
                                        <p:attrNameLst>
                                          <p:attrName>style.visibility</p:attrName>
                                        </p:attrNameLst>
                                      </p:cBhvr>
                                      <p:to>
                                        <p:strVal val="visible"/>
                                      </p:to>
                                    </p:set>
                                  </p:childTnLst>
                                </p:cTn>
                              </p:par>
                              <p:par>
                                <p:cTn id="259" nodeType="withEffect" fill="hold" presetClass="entr" presetID="1">
                                  <p:stCondLst>
                                    <p:cond delay="0"/>
                                  </p:stCondLst>
                                  <p:childTnLst>
                                    <p:set>
                                      <p:cBhvr>
                                        <p:cTn id="260" dur="1" fill="hold">
                                          <p:stCondLst>
                                            <p:cond delay="0"/>
                                          </p:stCondLst>
                                        </p:cTn>
                                        <p:tgtEl>
                                          <p:spTgt spid="91">
                                            <p:txEl>
                                              <p:pRg st="8" end="8"/>
                                            </p:txEl>
                                          </p:spTgt>
                                        </p:tgtEl>
                                        <p:attrNameLst>
                                          <p:attrName>style.visibility</p:attrName>
                                        </p:attrNameLst>
                                      </p:cBhvr>
                                      <p:to>
                                        <p:strVal val="visible"/>
                                      </p:to>
                                    </p:set>
                                  </p:childTnLst>
                                </p:cTn>
                              </p:par>
                              <p:par>
                                <p:cTn id="261" nodeType="withEffect" fill="hold" presetClass="entr" presetID="1">
                                  <p:stCondLst>
                                    <p:cond delay="0"/>
                                  </p:stCondLst>
                                  <p:childTnLst>
                                    <p:set>
                                      <p:cBhvr>
                                        <p:cTn id="262" dur="1" fill="hold">
                                          <p:stCondLst>
                                            <p:cond delay="0"/>
                                          </p:stCondLst>
                                        </p:cTn>
                                        <p:tgtEl>
                                          <p:spTgt spid="91">
                                            <p:txEl>
                                              <p:pRg st="9" end="9"/>
                                            </p:txEl>
                                          </p:spTgt>
                                        </p:tgtEl>
                                        <p:attrNameLst>
                                          <p:attrName>style.visibility</p:attrName>
                                        </p:attrNameLst>
                                      </p:cBhvr>
                                      <p:to>
                                        <p:strVal val="visible"/>
                                      </p:to>
                                    </p:set>
                                  </p:childTnLst>
                                </p:cTn>
                              </p:par>
                              <p:par>
                                <p:cTn id="263" nodeType="withEffect" fill="hold" presetClass="entr" presetID="1">
                                  <p:stCondLst>
                                    <p:cond delay="0"/>
                                  </p:stCondLst>
                                  <p:childTnLst>
                                    <p:set>
                                      <p:cBhvr>
                                        <p:cTn id="264" dur="1" fill="hold">
                                          <p:stCondLst>
                                            <p:cond delay="0"/>
                                          </p:stCondLst>
                                        </p:cTn>
                                        <p:tgtEl>
                                          <p:spTgt spid="91">
                                            <p:txEl>
                                              <p:pRg st="10" end="10"/>
                                            </p:txEl>
                                          </p:spTgt>
                                        </p:tgtEl>
                                        <p:attrNameLst>
                                          <p:attrName>style.visibility</p:attrName>
                                        </p:attrNameLst>
                                      </p:cBhvr>
                                      <p:to>
                                        <p:strVal val="visible"/>
                                      </p:to>
                                    </p:set>
                                  </p:childTnLst>
                                </p:cTn>
                              </p:par>
                              <p:par>
                                <p:cTn id="265" nodeType="withEffect" fill="hold" presetClass="entr" presetID="1">
                                  <p:stCondLst>
                                    <p:cond delay="0"/>
                                  </p:stCondLst>
                                  <p:childTnLst>
                                    <p:set>
                                      <p:cBhvr>
                                        <p:cTn id="266" dur="1" fill="hold">
                                          <p:stCondLst>
                                            <p:cond delay="0"/>
                                          </p:stCondLst>
                                        </p:cTn>
                                        <p:tgtEl>
                                          <p:spTgt spid="91">
                                            <p:txEl>
                                              <p:pRg st="11" end="11"/>
                                            </p:txEl>
                                          </p:spTgt>
                                        </p:tgtEl>
                                        <p:attrNameLst>
                                          <p:attrName>style.visibility</p:attrName>
                                        </p:attrNameLst>
                                      </p:cBhvr>
                                      <p:to>
                                        <p:strVal val="visible"/>
                                      </p:to>
                                    </p:set>
                                  </p:childTnLst>
                                </p:cTn>
                              </p:par>
                              <p:par>
                                <p:cTn id="267" nodeType="withEffect" fill="hold" presetClass="entr" presetID="1">
                                  <p:stCondLst>
                                    <p:cond delay="0"/>
                                  </p:stCondLst>
                                  <p:childTnLst>
                                    <p:set>
                                      <p:cBhvr>
                                        <p:cTn id="268" dur="1" fill="hold">
                                          <p:stCondLst>
                                            <p:cond delay="0"/>
                                          </p:stCondLst>
                                        </p:cTn>
                                        <p:tgtEl>
                                          <p:spTgt spid="91">
                                            <p:txEl>
                                              <p:pRg st="12" end="12"/>
                                            </p:txEl>
                                          </p:spTgt>
                                        </p:tgtEl>
                                        <p:attrNameLst>
                                          <p:attrName>style.visibility</p:attrName>
                                        </p:attrNameLst>
                                      </p:cBhvr>
                                      <p:to>
                                        <p:strVal val="visible"/>
                                      </p:to>
                                    </p:set>
                                  </p:childTnLst>
                                </p:cTn>
                              </p:par>
                              <p:par>
                                <p:cTn id="269" nodeType="withEffect" fill="hold" presetClass="entr" presetID="1">
                                  <p:stCondLst>
                                    <p:cond delay="0"/>
                                  </p:stCondLst>
                                  <p:childTnLst>
                                    <p:set>
                                      <p:cBhvr>
                                        <p:cTn id="270" dur="1" fill="hold">
                                          <p:stCondLst>
                                            <p:cond delay="0"/>
                                          </p:stCondLst>
                                        </p:cTn>
                                        <p:tgtEl>
                                          <p:spTgt spid="91">
                                            <p:txEl>
                                              <p:pRg st="13" end="13"/>
                                            </p:txEl>
                                          </p:spTgt>
                                        </p:tgtEl>
                                        <p:attrNameLst>
                                          <p:attrName>style.visibility</p:attrName>
                                        </p:attrNameLst>
                                      </p:cBhvr>
                                      <p:to>
                                        <p:strVal val="visible"/>
                                      </p:to>
                                    </p:set>
                                  </p:childTnLst>
                                </p:cTn>
                              </p:par>
                              <p:par>
                                <p:cTn id="271" nodeType="withEffect" fill="hold" presetClass="entr" presetID="1">
                                  <p:stCondLst>
                                    <p:cond delay="0"/>
                                  </p:stCondLst>
                                  <p:childTnLst>
                                    <p:set>
                                      <p:cBhvr>
                                        <p:cTn id="272" dur="1" fill="hold">
                                          <p:stCondLst>
                                            <p:cond delay="0"/>
                                          </p:stCondLst>
                                        </p:cTn>
                                        <p:tgtEl>
                                          <p:spTgt spid="91">
                                            <p:txEl>
                                              <p:pRg st="14" end="14"/>
                                            </p:txEl>
                                          </p:spTgt>
                                        </p:tgtEl>
                                        <p:attrNameLst>
                                          <p:attrName>style.visibility</p:attrName>
                                        </p:attrNameLst>
                                      </p:cBhvr>
                                      <p:to>
                                        <p:strVal val="visible"/>
                                      </p:to>
                                    </p:set>
                                  </p:childTnLst>
                                </p:cTn>
                              </p:par>
                              <p:par>
                                <p:cTn id="273" nodeType="withEffect" fill="hold" presetClass="entr" presetID="1">
                                  <p:stCondLst>
                                    <p:cond delay="0"/>
                                  </p:stCondLst>
                                  <p:childTnLst>
                                    <p:set>
                                      <p:cBhvr>
                                        <p:cTn id="274" dur="1" fill="hold">
                                          <p:stCondLst>
                                            <p:cond delay="0"/>
                                          </p:stCondLst>
                                        </p:cTn>
                                        <p:tgtEl>
                                          <p:spTgt spid="91">
                                            <p:txEl>
                                              <p:pRg st="16" end="16"/>
                                            </p:txEl>
                                          </p:spTgt>
                                        </p:tgtEl>
                                        <p:attrNameLst>
                                          <p:attrName>style.visibility</p:attrName>
                                        </p:attrNameLst>
                                      </p:cBhvr>
                                      <p:to>
                                        <p:strVal val="visible"/>
                                      </p:to>
                                    </p:set>
                                  </p:childTnLst>
                                </p:cTn>
                              </p:par>
                            </p:childTnLst>
                          </p:cTn>
                        </p:par>
                      </p:childTnLst>
                    </p:cTn>
                  </p:par>
                  <p:par>
                    <p:cTn id="275" nodeType="clickEffect" fill="hold">
                      <p:stCondLst>
                        <p:cond delay="indefinite"/>
                      </p:stCondLst>
                      <p:childTnLst>
                        <p:par>
                          <p:cTn id="276" nodeType="withEffect" fill="hold">
                            <p:stCondLst>
                              <p:cond delay="0"/>
                            </p:stCondLst>
                            <p:childTnLst>
                              <p:par>
                                <p:cTn id="277" nodeType="clickEffect" fill="hold" presetClass="entr" presetID="1">
                                  <p:stCondLst>
                                    <p:cond delay="0"/>
                                  </p:stCondLst>
                                  <p:childTnLst>
                                    <p:set>
                                      <p:cBhvr>
                                        <p:cTn id="278" dur="1" fill="hold">
                                          <p:stCondLst>
                                            <p:cond delay="0"/>
                                          </p:stCondLst>
                                        </p:cTn>
                                        <p:tgtEl>
                                          <p:spTgt spid="92"/>
                                        </p:tgtEl>
                                        <p:attrNameLst>
                                          <p:attrName>style.visibility</p:attrName>
                                        </p:attrNameLst>
                                      </p:cBhvr>
                                      <p:to>
                                        <p:strVal val="visible"/>
                                      </p:to>
                                    </p:set>
                                  </p:childTnLst>
                                </p:cTn>
                              </p:par>
                              <p:par>
                                <p:cTn id="279" nodeType="withEffect" fill="hold" presetClass="entr" presetID="1">
                                  <p:stCondLst>
                                    <p:cond delay="0"/>
                                  </p:stCondLst>
                                  <p:childTnLst>
                                    <p:set>
                                      <p:cBhvr>
                                        <p:cTn id="280" dur="1" fill="hold">
                                          <p:stCondLst>
                                            <p:cond delay="0"/>
                                          </p:stCondLst>
                                        </p:cTn>
                                        <p:tgtEl>
                                          <p:spTgt spid="93"/>
                                        </p:tgtEl>
                                        <p:attrNameLst>
                                          <p:attrName>style.visibility</p:attrName>
                                        </p:attrNameLst>
                                      </p:cBhvr>
                                      <p:to>
                                        <p:strVal val="visible"/>
                                      </p:to>
                                    </p:set>
                                  </p:childTnLst>
                                </p:cTn>
                              </p:par>
                            </p:childTnLst>
                          </p:cTn>
                        </p:par>
                      </p:childTnLst>
                    </p:cTn>
                  </p:par>
                  <p:par>
                    <p:cTn id="281" nodeType="clickEffect" fill="hold">
                      <p:stCondLst>
                        <p:cond delay="indefinite"/>
                      </p:stCondLst>
                      <p:childTnLst>
                        <p:par>
                          <p:cTn id="282" nodeType="withEffect" fill="hold">
                            <p:stCondLst>
                              <p:cond delay="0"/>
                            </p:stCondLst>
                            <p:childTnLst>
                              <p:par>
                                <p:cTn id="283" nodeType="clickEffect" fill="hold" presetClass="entr" presetID="1">
                                  <p:stCondLst>
                                    <p:cond delay="0"/>
                                  </p:stCondLst>
                                  <p:childTnLst>
                                    <p:set>
                                      <p:cBhvr>
                                        <p:cTn id="284" dur="1" fill="hold">
                                          <p:stCondLst>
                                            <p:cond delay="0"/>
                                          </p:stCondLst>
                                        </p:cTn>
                                        <p:tgtEl>
                                          <p:spTgt spid="94"/>
                                        </p:tgtEl>
                                        <p:attrNameLst>
                                          <p:attrName>style.visibility</p:attrName>
                                        </p:attrNameLst>
                                      </p:cBhvr>
                                      <p:to>
                                        <p:strVal val="visible"/>
                                      </p:to>
                                    </p:set>
                                  </p:childTnLst>
                                </p:cTn>
                              </p:par>
                              <p:par>
                                <p:cTn id="285" nodeType="withEffect" fill="hold" presetClass="entr" presetID="1">
                                  <p:stCondLst>
                                    <p:cond delay="0"/>
                                  </p:stCondLst>
                                  <p:childTnLst>
                                    <p:set>
                                      <p:cBhvr>
                                        <p:cTn id="28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Client code</a:t>
            </a:r>
            <a:endParaRPr b="1" lang="en-US" sz="4400" spc="-1" strike="noStrike">
              <a:solidFill>
                <a:srgbClr val="ffffff"/>
              </a:solidFill>
              <a:latin typeface="Tahoma"/>
            </a:endParaRPr>
          </a:p>
        </p:txBody>
      </p:sp>
      <p:sp>
        <p:nvSpPr>
          <p:cNvPr id="97"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8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Student s1 = new Student(321, "Sarah Jackson");</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80"/>
                </a:solidFill>
                <a:latin typeface="Courier New"/>
              </a:rPr>
              <a:t>	</a:t>
            </a:r>
            <a:r>
              <a:rPr b="1" lang="en-US" sz="2000" spc="-1" strike="noStrike">
                <a:solidFill>
                  <a:srgbClr val="008080"/>
                </a:solidFill>
                <a:latin typeface="Courier New"/>
              </a:rPr>
              <a:t>      </a:t>
            </a:r>
            <a:r>
              <a:rPr b="1" lang="en-US" sz="2000" spc="-1" strike="noStrike">
                <a:solidFill>
                  <a:srgbClr val="008080"/>
                </a:solidFill>
                <a:latin typeface="Courier New"/>
              </a:rPr>
              <a:t>// s2 has a randomized id.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Student s2 = new Student("Jim Smith");</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Classes and Objects</a:t>
            </a:r>
            <a:endParaRPr b="1" lang="en-US" sz="4400" spc="-1" strike="noStrike">
              <a:solidFill>
                <a:srgbClr val="ffffff"/>
              </a:solidFill>
              <a:latin typeface="Tahoma"/>
            </a:endParaRPr>
          </a:p>
        </p:txBody>
      </p:sp>
      <p:sp>
        <p:nvSpPr>
          <p:cNvPr id="1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In Unit 2, we learned to use </a:t>
            </a:r>
            <a:r>
              <a:rPr b="1" lang="en-US" sz="2200" spc="-1" strike="noStrike">
                <a:solidFill>
                  <a:srgbClr val="000000"/>
                </a:solidFill>
                <a:latin typeface="Tahoma"/>
              </a:rPr>
              <a:t>classes</a:t>
            </a:r>
            <a:r>
              <a:rPr b="0" lang="en-US" sz="2200" spc="-1" strike="noStrike">
                <a:solidFill>
                  <a:srgbClr val="000000"/>
                </a:solidFill>
                <a:latin typeface="Tahoma"/>
              </a:rPr>
              <a:t> and </a:t>
            </a:r>
            <a:r>
              <a:rPr b="1" lang="en-US" sz="2200" spc="-1" strike="noStrike">
                <a:solidFill>
                  <a:srgbClr val="000000"/>
                </a:solidFill>
                <a:latin typeface="Tahoma"/>
              </a:rPr>
              <a:t>objects</a:t>
            </a:r>
            <a:r>
              <a:rPr b="0" lang="en-US" sz="2200" spc="-1" strike="noStrike">
                <a:solidFill>
                  <a:srgbClr val="000000"/>
                </a:solidFill>
                <a:latin typeface="Tahoma"/>
              </a:rPr>
              <a:t> that are built-in in Java(String, Math) or written by other programmers. In this unit, you will learn to write your own classes and objects!</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Remember that a </a:t>
            </a:r>
            <a:r>
              <a:rPr b="1" lang="en-US" sz="2200" spc="-1" strike="noStrike">
                <a:solidFill>
                  <a:srgbClr val="000000"/>
                </a:solidFill>
                <a:latin typeface="Tahoma"/>
              </a:rPr>
              <a:t>class</a:t>
            </a:r>
            <a:r>
              <a:rPr b="0" lang="en-US" sz="2200" spc="-1" strike="noStrike">
                <a:solidFill>
                  <a:srgbClr val="000000"/>
                </a:solidFill>
                <a:latin typeface="Tahoma"/>
              </a:rPr>
              <a:t> in programming defines a new </a:t>
            </a:r>
            <a:r>
              <a:rPr b="1" lang="en-US" sz="2200" spc="-1" strike="noStrike">
                <a:solidFill>
                  <a:srgbClr val="000000"/>
                </a:solidFill>
                <a:latin typeface="Tahoma"/>
              </a:rPr>
              <a:t>abstract data type</a:t>
            </a:r>
            <a:r>
              <a:rPr b="0" lang="en-US" sz="2200" spc="-1" strike="noStrike">
                <a:solidFill>
                  <a:srgbClr val="000000"/>
                </a:solidFill>
                <a:latin typeface="Tahoma"/>
              </a:rPr>
              <a:t>. When you create </a:t>
            </a:r>
            <a:r>
              <a:rPr b="1" lang="en-US" sz="2200" spc="-1" strike="noStrike">
                <a:solidFill>
                  <a:srgbClr val="000000"/>
                </a:solidFill>
                <a:latin typeface="Tahoma"/>
              </a:rPr>
              <a:t>objects</a:t>
            </a:r>
            <a:r>
              <a:rPr b="0" lang="en-US" sz="2200" spc="-1" strike="noStrike">
                <a:solidFill>
                  <a:srgbClr val="000000"/>
                </a:solidFill>
                <a:latin typeface="Tahoma"/>
              </a:rPr>
              <a:t>, you create new variables or </a:t>
            </a:r>
            <a:r>
              <a:rPr b="1" lang="en-US" sz="2200" spc="-1" strike="noStrike">
                <a:solidFill>
                  <a:srgbClr val="000000"/>
                </a:solidFill>
                <a:latin typeface="Tahoma"/>
              </a:rPr>
              <a:t>instances</a:t>
            </a:r>
            <a:r>
              <a:rPr b="0" lang="en-US" sz="2200" spc="-1" strike="noStrike">
                <a:solidFill>
                  <a:srgbClr val="000000"/>
                </a:solidFill>
                <a:latin typeface="Tahoma"/>
              </a:rPr>
              <a:t> of that class data type.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String a = new String("hello");</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Scanner input = new Scanner(System.in);</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Sprite player = new Sprite(200, 400);</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nodeType="clickEffect" fill="hold">
                      <p:stCondLst>
                        <p:cond delay="indefinite"/>
                      </p:stCondLst>
                      <p:childTnLst>
                        <p:par>
                          <p:cTn id="8" nodeType="withEffect" fill="hold">
                            <p:stCondLst>
                              <p:cond delay="0"/>
                            </p:stCondLst>
                            <p:childTnLst>
                              <p:par>
                                <p:cTn id="9" nodeType="clickEffect" fill="hold" presetClass="entr" presetID="1">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par>
                                <p:cTn id="11" nodeType="withEffect" fill="hold" presetClass="entr" presetID="1">
                                  <p:stCondLst>
                                    <p:cond delay="0"/>
                                  </p:stCondLst>
                                  <p:childTnLst>
                                    <p:set>
                                      <p:cBhvr>
                                        <p:cTn id="12" dur="1" fill="hold">
                                          <p:stCondLst>
                                            <p:cond delay="0"/>
                                          </p:stCondLst>
                                        </p:cTn>
                                        <p:tgtEl>
                                          <p:spTgt spid="11">
                                            <p:txEl>
                                              <p:pRg st="5" end="5"/>
                                            </p:txEl>
                                          </p:spTgt>
                                        </p:tgtEl>
                                        <p:attrNameLst>
                                          <p:attrName>style.visibility</p:attrName>
                                        </p:attrNameLst>
                                      </p:cBhvr>
                                      <p:to>
                                        <p:strVal val="visible"/>
                                      </p:to>
                                    </p:set>
                                  </p:childTnLst>
                                </p:cTn>
                              </p:par>
                              <p:par>
                                <p:cTn id="13" nodeType="withEffect" fill="hold" presetClass="entr" presetID="1">
                                  <p:stCondLst>
                                    <p:cond delay="0"/>
                                  </p:stCondLst>
                                  <p:childTnLst>
                                    <p:set>
                                      <p:cBhvr>
                                        <p:cTn id="1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Common constructor bugs</a:t>
            </a:r>
            <a:endParaRPr b="1" lang="en-US" sz="4400" spc="-1" strike="noStrike">
              <a:solidFill>
                <a:srgbClr val="ffffff"/>
              </a:solidFill>
              <a:latin typeface="Tahoma"/>
            </a:endParaRPr>
          </a:p>
        </p:txBody>
      </p:sp>
      <p:sp>
        <p:nvSpPr>
          <p:cNvPr id="9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marL="231840" indent="-23184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1.  Re-declaring fields as local variables("shadowing"):</a:t>
            </a:r>
            <a:endParaRPr b="0" lang="en-US" sz="2400" spc="-1" strike="noStrike">
              <a:solidFill>
                <a:srgbClr val="000000"/>
              </a:solidFill>
              <a:latin typeface="Tahoma"/>
            </a:endParaRPr>
          </a:p>
          <a:p>
            <a:pPr lvl="1" marL="625320" indent="-279360">
              <a:lnSpc>
                <a:spcPct val="7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Student(int i, String n)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1" lang="en-US" sz="2000" spc="-1" strike="noStrike">
                <a:solidFill>
                  <a:srgbClr val="333399"/>
                </a:solidFill>
                <a:latin typeface="Courier New"/>
              </a:rPr>
              <a:t>int </a:t>
            </a:r>
            <a:r>
              <a:rPr b="0" lang="en-US" sz="2000" spc="-1" strike="noStrike">
                <a:solidFill>
                  <a:srgbClr val="000000"/>
                </a:solidFill>
                <a:latin typeface="Courier New"/>
              </a:rPr>
              <a:t>id = i;</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1" lang="en-US" sz="2000" spc="-1" strike="noStrike">
                <a:solidFill>
                  <a:srgbClr val="333399"/>
                </a:solidFill>
                <a:latin typeface="Courier New"/>
              </a:rPr>
              <a:t>String </a:t>
            </a:r>
            <a:r>
              <a:rPr b="0" lang="en-US" sz="2000" spc="-1" strike="noStrike">
                <a:solidFill>
                  <a:srgbClr val="000000"/>
                </a:solidFill>
                <a:latin typeface="Courier New"/>
              </a:rPr>
              <a:t>name = 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System.out.println(id);</a:t>
            </a:r>
            <a:r>
              <a:rPr b="0" lang="en-US" sz="2000" spc="-1" strike="noStrike">
                <a:solidFill>
                  <a:srgbClr val="008000"/>
                </a:solidFill>
                <a:latin typeface="Courier New"/>
              </a:rPr>
              <a:t>//prints the local id</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9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declares local variables with the same name as the instance variables, rather than storing values into the instance variables.  The instance variables remain 0.</a:t>
            </a:r>
            <a:endParaRPr b="0" lang="en-US" sz="2200" spc="-1" strike="noStrike">
              <a:solidFill>
                <a:srgbClr val="000000"/>
              </a:solidFill>
              <a:latin typeface="Tahoma"/>
            </a:endParaRPr>
          </a:p>
          <a:p>
            <a:pPr marL="231840" indent="-23184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2.  Accidentally giving the constructor a return type:</a:t>
            </a:r>
            <a:endParaRPr b="0" lang="en-US" sz="2400" spc="-1" strike="noStrike">
              <a:solidFill>
                <a:srgbClr val="000000"/>
              </a:solidFill>
              <a:latin typeface="Tahoma"/>
            </a:endParaRPr>
          </a:p>
          <a:p>
            <a:pPr lvl="1" marL="625320" indent="-279360">
              <a:lnSpc>
                <a:spcPct val="7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a:t>
            </a:r>
            <a:r>
              <a:rPr b="1" lang="en-US" sz="2000" spc="-1" strike="noStrike">
                <a:solidFill>
                  <a:srgbClr val="333399"/>
                </a:solidFill>
                <a:latin typeface="Courier New"/>
              </a:rPr>
              <a:t>void</a:t>
            </a:r>
            <a:r>
              <a:rPr b="0" lang="en-US" sz="2000" spc="-1" strike="noStrike">
                <a:solidFill>
                  <a:srgbClr val="000000"/>
                </a:solidFill>
                <a:latin typeface="Courier New"/>
              </a:rPr>
              <a:t> Student(int i, String n)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id = i;</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name = 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9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is actually not a constructor, but a method named </a:t>
            </a:r>
            <a:r>
              <a:rPr b="0" lang="en-US" sz="2200" spc="-1" strike="noStrike">
                <a:solidFill>
                  <a:srgbClr val="000000"/>
                </a:solidFill>
                <a:latin typeface="Courier New"/>
              </a:rPr>
              <a:t>Student</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87" dur="indefinite" restart="never" nodeType="tmRoot">
          <p:childTnLst>
            <p:seq>
              <p:cTn id="288" dur="indefinite" nodeType="mainSeq">
                <p:childTnLst>
                  <p:par>
                    <p:cTn id="289" nodeType="clickEffect" fill="hold">
                      <p:stCondLst>
                        <p:cond delay="indefinite"/>
                      </p:stCondLst>
                      <p:childTnLst>
                        <p:par>
                          <p:cTn id="290" nodeType="withEffect" fill="hold">
                            <p:stCondLst>
                              <p:cond delay="0"/>
                            </p:stCondLst>
                            <p:childTnLst>
                              <p:par>
                                <p:cTn id="291" nodeType="clickEffect" fill="hold" presetClass="entr" presetID="10">
                                  <p:stCondLst>
                                    <p:cond delay="0"/>
                                  </p:stCondLst>
                                  <p:childTnLst>
                                    <p:set>
                                      <p:cBhvr>
                                        <p:cTn id="292" dur="1" fill="hold">
                                          <p:stCondLst>
                                            <p:cond delay="0"/>
                                          </p:stCondLst>
                                        </p:cTn>
                                        <p:tgtEl>
                                          <p:spTgt spid="99">
                                            <p:txEl>
                                              <p:pRg st="9" end="9"/>
                                            </p:txEl>
                                          </p:spTgt>
                                        </p:tgtEl>
                                        <p:attrNameLst>
                                          <p:attrName>style.visibility</p:attrName>
                                        </p:attrNameLst>
                                      </p:cBhvr>
                                      <p:to>
                                        <p:strVal val="visible"/>
                                      </p:to>
                                    </p:set>
                                    <p:animEffect filter="fade" transition="in">
                                      <p:cBhvr additive="repl">
                                        <p:cTn id="293" dur="1000"/>
                                        <p:tgtEl>
                                          <p:spTgt spid="99">
                                            <p:txEl>
                                              <p:pRg st="9" end="9"/>
                                            </p:txEl>
                                          </p:spTgt>
                                        </p:tgtEl>
                                      </p:cBhvr>
                                    </p:animEffect>
                                  </p:childTnLst>
                                </p:cTn>
                              </p:par>
                              <p:par>
                                <p:cTn id="294" nodeType="withEffect" fill="hold" presetClass="entr" presetID="10">
                                  <p:stCondLst>
                                    <p:cond delay="0"/>
                                  </p:stCondLst>
                                  <p:childTnLst>
                                    <p:set>
                                      <p:cBhvr>
                                        <p:cTn id="295" dur="1" fill="hold">
                                          <p:stCondLst>
                                            <p:cond delay="0"/>
                                          </p:stCondLst>
                                        </p:cTn>
                                        <p:tgtEl>
                                          <p:spTgt spid="99">
                                            <p:txEl>
                                              <p:pRg st="11" end="11"/>
                                            </p:txEl>
                                          </p:spTgt>
                                        </p:tgtEl>
                                        <p:attrNameLst>
                                          <p:attrName>style.visibility</p:attrName>
                                        </p:attrNameLst>
                                      </p:cBhvr>
                                      <p:to>
                                        <p:strVal val="visible"/>
                                      </p:to>
                                    </p:set>
                                    <p:animEffect filter="fade" transition="in">
                                      <p:cBhvr additive="repl">
                                        <p:cTn id="296" dur="1000"/>
                                        <p:tgtEl>
                                          <p:spTgt spid="99">
                                            <p:txEl>
                                              <p:pRg st="11" end="11"/>
                                            </p:txEl>
                                          </p:spTgt>
                                        </p:tgtEl>
                                      </p:cBhvr>
                                    </p:animEffect>
                                  </p:childTnLst>
                                </p:cTn>
                              </p:par>
                              <p:par>
                                <p:cTn id="297" nodeType="withEffect" fill="hold" presetClass="entr" presetID="10">
                                  <p:stCondLst>
                                    <p:cond delay="0"/>
                                  </p:stCondLst>
                                  <p:childTnLst>
                                    <p:set>
                                      <p:cBhvr>
                                        <p:cTn id="298" dur="1" fill="hold">
                                          <p:stCondLst>
                                            <p:cond delay="0"/>
                                          </p:stCondLst>
                                        </p:cTn>
                                        <p:tgtEl>
                                          <p:spTgt spid="99">
                                            <p:txEl>
                                              <p:pRg st="12" end="12"/>
                                            </p:txEl>
                                          </p:spTgt>
                                        </p:tgtEl>
                                        <p:attrNameLst>
                                          <p:attrName>style.visibility</p:attrName>
                                        </p:attrNameLst>
                                      </p:cBhvr>
                                      <p:to>
                                        <p:strVal val="visible"/>
                                      </p:to>
                                    </p:set>
                                    <p:animEffect filter="fade" transition="in">
                                      <p:cBhvr additive="repl">
                                        <p:cTn id="299" dur="1000"/>
                                        <p:tgtEl>
                                          <p:spTgt spid="99">
                                            <p:txEl>
                                              <p:pRg st="12" end="12"/>
                                            </p:txEl>
                                          </p:spTgt>
                                        </p:tgtEl>
                                      </p:cBhvr>
                                    </p:animEffect>
                                  </p:childTnLst>
                                </p:cTn>
                              </p:par>
                              <p:par>
                                <p:cTn id="300" nodeType="withEffect" fill="hold" presetClass="entr" presetID="10">
                                  <p:stCondLst>
                                    <p:cond delay="0"/>
                                  </p:stCondLst>
                                  <p:childTnLst>
                                    <p:set>
                                      <p:cBhvr>
                                        <p:cTn id="301" dur="1" fill="hold">
                                          <p:stCondLst>
                                            <p:cond delay="0"/>
                                          </p:stCondLst>
                                        </p:cTn>
                                        <p:tgtEl>
                                          <p:spTgt spid="99">
                                            <p:txEl>
                                              <p:pRg st="13" end="13"/>
                                            </p:txEl>
                                          </p:spTgt>
                                        </p:tgtEl>
                                        <p:attrNameLst>
                                          <p:attrName>style.visibility</p:attrName>
                                        </p:attrNameLst>
                                      </p:cBhvr>
                                      <p:to>
                                        <p:strVal val="visible"/>
                                      </p:to>
                                    </p:set>
                                    <p:animEffect filter="fade" transition="in">
                                      <p:cBhvr additive="repl">
                                        <p:cTn id="302" dur="1000"/>
                                        <p:tgtEl>
                                          <p:spTgt spid="99">
                                            <p:txEl>
                                              <p:pRg st="13" end="13"/>
                                            </p:txEl>
                                          </p:spTgt>
                                        </p:tgtEl>
                                      </p:cBhvr>
                                    </p:animEffect>
                                  </p:childTnLst>
                                </p:cTn>
                              </p:par>
                              <p:par>
                                <p:cTn id="303" nodeType="withEffect" fill="hold" presetClass="entr" presetID="10">
                                  <p:stCondLst>
                                    <p:cond delay="0"/>
                                  </p:stCondLst>
                                  <p:childTnLst>
                                    <p:set>
                                      <p:cBhvr>
                                        <p:cTn id="304" dur="1" fill="hold">
                                          <p:stCondLst>
                                            <p:cond delay="0"/>
                                          </p:stCondLst>
                                        </p:cTn>
                                        <p:tgtEl>
                                          <p:spTgt spid="99">
                                            <p:txEl>
                                              <p:pRg st="14" end="14"/>
                                            </p:txEl>
                                          </p:spTgt>
                                        </p:tgtEl>
                                        <p:attrNameLst>
                                          <p:attrName>style.visibility</p:attrName>
                                        </p:attrNameLst>
                                      </p:cBhvr>
                                      <p:to>
                                        <p:strVal val="visible"/>
                                      </p:to>
                                    </p:set>
                                    <p:animEffect filter="fade" transition="in">
                                      <p:cBhvr additive="repl">
                                        <p:cTn id="305" dur="1000"/>
                                        <p:tgtEl>
                                          <p:spTgt spid="99">
                                            <p:txEl>
                                              <p:pRg st="14" end="14"/>
                                            </p:txEl>
                                          </p:spTgt>
                                        </p:tgtEl>
                                      </p:cBhvr>
                                    </p:animEffect>
                                  </p:childTnLst>
                                </p:cTn>
                              </p:par>
                              <p:par>
                                <p:cTn id="306" nodeType="withEffect" fill="hold" presetClass="entr" presetID="10">
                                  <p:stCondLst>
                                    <p:cond delay="0"/>
                                  </p:stCondLst>
                                  <p:childTnLst>
                                    <p:set>
                                      <p:cBhvr>
                                        <p:cTn id="307" dur="1" fill="hold">
                                          <p:stCondLst>
                                            <p:cond delay="0"/>
                                          </p:stCondLst>
                                        </p:cTn>
                                        <p:tgtEl>
                                          <p:spTgt spid="99">
                                            <p:txEl>
                                              <p:pRg st="16" end="16"/>
                                            </p:txEl>
                                          </p:spTgt>
                                        </p:tgtEl>
                                        <p:attrNameLst>
                                          <p:attrName>style.visibility</p:attrName>
                                        </p:attrNameLst>
                                      </p:cBhvr>
                                      <p:to>
                                        <p:strVal val="visible"/>
                                      </p:to>
                                    </p:set>
                                    <p:animEffect filter="fade" transition="in">
                                      <p:cBhvr additive="repl">
                                        <p:cTn id="308" dur="1000"/>
                                        <p:tgtEl>
                                          <p:spTgt spid="99">
                                            <p:txEl>
                                              <p:pRg st="16" end="1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Default Constructor</a:t>
            </a:r>
            <a:endParaRPr b="1" lang="en-US" sz="4400" spc="-1" strike="noStrike">
              <a:solidFill>
                <a:srgbClr val="ffffff"/>
              </a:solidFill>
              <a:latin typeface="Tahoma"/>
            </a:endParaRPr>
          </a:p>
        </p:txBody>
      </p:sp>
      <p:sp>
        <p:nvSpPr>
          <p:cNvPr id="10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345960" indent="0">
              <a:lnSpc>
                <a:spcPct val="12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345960" indent="0">
              <a:lnSpc>
                <a:spcPct val="12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lvl="1" marL="345960" indent="0">
              <a:lnSpc>
                <a:spcPct val="12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If a class has no constructor, Java gives it a </a:t>
            </a:r>
            <a:r>
              <a:rPr b="0" i="1" lang="en-US" sz="2400" spc="-1" strike="noStrike">
                <a:solidFill>
                  <a:srgbClr val="000000"/>
                </a:solidFill>
                <a:latin typeface="Tahoma"/>
              </a:rPr>
              <a:t>default constructor</a:t>
            </a:r>
            <a:r>
              <a:rPr b="0" lang="en-US" sz="2400" spc="-1" strike="noStrike">
                <a:solidFill>
                  <a:srgbClr val="000000"/>
                </a:solidFill>
                <a:latin typeface="Tahoma"/>
              </a:rPr>
              <a:t> with no parameters that sets all integer fields to 0, booleans to false, Strings to </a:t>
            </a:r>
            <a:r>
              <a:rPr b="1" lang="en-US" sz="2400" spc="-1" strike="noStrike">
                <a:solidFill>
                  <a:srgbClr val="000000"/>
                </a:solidFill>
                <a:latin typeface="Tahoma"/>
              </a:rPr>
              <a:t>null</a:t>
            </a:r>
            <a:r>
              <a:rPr b="0" lang="en-US" sz="2400" spc="-1" strike="noStrike">
                <a:solidFill>
                  <a:srgbClr val="000000"/>
                </a:solidFill>
                <a:latin typeface="Tahoma"/>
              </a:rPr>
              <a:t>, etc... </a:t>
            </a:r>
            <a:endParaRPr b="0" lang="en-US" sz="2400" spc="-1" strike="noStrike">
              <a:solidFill>
                <a:srgbClr val="000000"/>
              </a:solidFill>
              <a:latin typeface="Tahoma"/>
            </a:endParaRPr>
          </a:p>
          <a:p>
            <a:pPr lvl="1" marL="345960" indent="0">
              <a:lnSpc>
                <a:spcPct val="12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lvl="1" marL="345960" indent="0">
              <a:lnSpc>
                <a:spcPct val="12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However, if a class has at least one constructor(with or without parameters), this default constructor is overridden by the new constructor(s). </a:t>
            </a:r>
            <a:endParaRPr b="0" lang="en-US" sz="2400" spc="-1" strike="noStrike">
              <a:solidFill>
                <a:srgbClr val="000000"/>
              </a:solidFill>
              <a:latin typeface="Tahoma"/>
            </a:endParaRPr>
          </a:p>
        </p:txBody>
      </p:sp>
    </p:spTree>
  </p:cSld>
  <p:timing>
    <p:tnLst>
      <p:par>
        <p:cTn id="309" dur="indefinite" restart="never" nodeType="tmRoot">
          <p:childTnLst>
            <p:seq>
              <p:cTn id="310" dur="indefinite" nodeType="mainSeq">
                <p:childTnLst>
                  <p:par>
                    <p:cTn id="311" nodeType="clickEffect" fill="hold">
                      <p:stCondLst>
                        <p:cond delay="indefinite"/>
                      </p:stCondLst>
                      <p:childTnLst>
                        <p:par>
                          <p:cTn id="312" nodeType="withEffect" fill="hold">
                            <p:stCondLst>
                              <p:cond delay="0"/>
                            </p:stCondLst>
                            <p:childTnLst>
                              <p:par>
                                <p:cTn id="313" nodeType="clickEffect" fill="hold" presetClass="entr" presetID="1">
                                  <p:stCondLst>
                                    <p:cond delay="0"/>
                                  </p:stCondLst>
                                  <p:childTnLst>
                                    <p:set>
                                      <p:cBhvr>
                                        <p:cTn id="314" dur="1" fill="hold">
                                          <p:stCondLst>
                                            <p:cond delay="0"/>
                                          </p:stCondLst>
                                        </p:cTn>
                                        <p:tgtEl>
                                          <p:spTgt spid="101">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Default constructor</a:t>
            </a:r>
            <a:endParaRPr b="1" lang="en-US" sz="4400" spc="-1" strike="noStrike">
              <a:solidFill>
                <a:srgbClr val="ffffff"/>
              </a:solidFill>
              <a:latin typeface="Tahoma"/>
            </a:endParaRPr>
          </a:p>
        </p:txBody>
      </p:sp>
      <p:sp>
        <p:nvSpPr>
          <p:cNvPr id="10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lnSpcReduction="10000"/>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Point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x;</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8000"/>
                </a:solidFill>
                <a:latin typeface="Courier New"/>
              </a:rPr>
              <a:t>//no constructors</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class Main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Point p1 = new Point();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Courier New"/>
              </a:rPr>
              <a:t>      </a:t>
            </a:r>
            <a:r>
              <a:rPr b="0" lang="en-US" sz="2000" spc="-1" strike="noStrike">
                <a:solidFill>
                  <a:srgbClr val="008000"/>
                </a:solidFill>
                <a:latin typeface="Courier New"/>
              </a:rPr>
              <a:t>// ok, uses default constructor</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Point p2 = new Point(5, 2);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0" lang="en-US" sz="2000" spc="-1" strike="noStrike">
                <a:solidFill>
                  <a:srgbClr val="008000"/>
                </a:solidFill>
                <a:latin typeface="Courier New"/>
              </a:rPr>
              <a:t>//error, no such constructor</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104" name="TextBox 3"/>
          <p:cNvSpPr/>
          <p:nvPr/>
        </p:nvSpPr>
        <p:spPr>
          <a:xfrm>
            <a:off x="463680" y="1420920"/>
            <a:ext cx="118368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Point.java</a:t>
            </a:r>
            <a:endParaRPr b="0" lang="en-US" sz="1800" spc="-1" strike="noStrike">
              <a:solidFill>
                <a:srgbClr val="000000"/>
              </a:solidFill>
              <a:latin typeface="Arial"/>
            </a:endParaRPr>
          </a:p>
        </p:txBody>
      </p:sp>
      <p:sp>
        <p:nvSpPr>
          <p:cNvPr id="105" name="TextBox 4"/>
          <p:cNvSpPr/>
          <p:nvPr/>
        </p:nvSpPr>
        <p:spPr>
          <a:xfrm>
            <a:off x="387720" y="3516480"/>
            <a:ext cx="11577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Main.java</a:t>
            </a:r>
            <a:endParaRPr b="0" lang="en-US" sz="1800" spc="-1" strike="noStrike">
              <a:solidFill>
                <a:srgbClr val="000000"/>
              </a:solidFill>
              <a:latin typeface="Arial"/>
            </a:endParaRPr>
          </a:p>
        </p:txBody>
      </p:sp>
    </p:spTree>
  </p:cSld>
  <p:timing>
    <p:tnLst>
      <p:par>
        <p:cTn id="315" dur="indefinite" restart="never" nodeType="tmRoot">
          <p:childTnLst>
            <p:seq>
              <p:cTn id="316" dur="indefinite" nodeType="mainSeq">
                <p:childTnLst>
                  <p:par>
                    <p:cTn id="317" nodeType="clickEffect" fill="hold">
                      <p:stCondLst>
                        <p:cond delay="indefinite"/>
                      </p:stCondLst>
                      <p:childTnLst>
                        <p:par>
                          <p:cTn id="318" nodeType="withEffect" fill="hold">
                            <p:stCondLst>
                              <p:cond delay="0"/>
                            </p:stCondLst>
                            <p:childTnLst>
                              <p:par>
                                <p:cTn id="319" nodeType="clickEffect" fill="hold" presetClass="entr" presetID="1">
                                  <p:stCondLst>
                                    <p:cond delay="0"/>
                                  </p:stCondLst>
                                  <p:childTnLst>
                                    <p:set>
                                      <p:cBhvr>
                                        <p:cTn id="320" dur="1" fill="hold">
                                          <p:stCondLst>
                                            <p:cond delay="0"/>
                                          </p:stCondLst>
                                        </p:cTn>
                                        <p:tgtEl>
                                          <p:spTgt spid="103">
                                            <p:txEl>
                                              <p:pRg st="11" end="11"/>
                                            </p:txEl>
                                          </p:spTgt>
                                        </p:tgtEl>
                                        <p:attrNameLst>
                                          <p:attrName>style.visibility</p:attrName>
                                        </p:attrNameLst>
                                      </p:cBhvr>
                                      <p:to>
                                        <p:strVal val="visible"/>
                                      </p:to>
                                    </p:set>
                                  </p:childTnLst>
                                </p:cTn>
                              </p:par>
                            </p:childTnLst>
                          </p:cTn>
                        </p:par>
                      </p:childTnLst>
                    </p:cTn>
                  </p:par>
                  <p:par>
                    <p:cTn id="321" nodeType="clickEffect" fill="hold">
                      <p:stCondLst>
                        <p:cond delay="indefinite"/>
                      </p:stCondLst>
                      <p:childTnLst>
                        <p:par>
                          <p:cTn id="322" nodeType="withEffect" fill="hold">
                            <p:stCondLst>
                              <p:cond delay="0"/>
                            </p:stCondLst>
                            <p:childTnLst>
                              <p:par>
                                <p:cTn id="323" nodeType="clickEffect" fill="hold" presetClass="entr" presetID="1">
                                  <p:stCondLst>
                                    <p:cond delay="0"/>
                                  </p:stCondLst>
                                  <p:childTnLst>
                                    <p:set>
                                      <p:cBhvr>
                                        <p:cTn id="324" dur="1" fill="hold">
                                          <p:stCondLst>
                                            <p:cond delay="0"/>
                                          </p:stCondLst>
                                        </p:cTn>
                                        <p:tgtEl>
                                          <p:spTgt spid="103">
                                            <p:txEl>
                                              <p:pRg st="12" end="12"/>
                                            </p:txEl>
                                          </p:spTgt>
                                        </p:tgtEl>
                                        <p:attrNameLst>
                                          <p:attrName>style.visibility</p:attrName>
                                        </p:attrNameLst>
                                      </p:cBhvr>
                                      <p:to>
                                        <p:strVal val="visible"/>
                                      </p:to>
                                    </p:set>
                                  </p:childTnLst>
                                </p:cTn>
                              </p:par>
                            </p:childTnLst>
                          </p:cTn>
                        </p:par>
                      </p:childTnLst>
                    </p:cTn>
                  </p:par>
                  <p:par>
                    <p:cTn id="325" nodeType="clickEffect" fill="hold">
                      <p:stCondLst>
                        <p:cond delay="indefinite"/>
                      </p:stCondLst>
                      <p:childTnLst>
                        <p:par>
                          <p:cTn id="326" nodeType="withEffect" fill="hold">
                            <p:stCondLst>
                              <p:cond delay="0"/>
                            </p:stCondLst>
                            <p:childTnLst>
                              <p:par>
                                <p:cTn id="327" nodeType="clickEffect" fill="hold" presetClass="entr" presetID="1">
                                  <p:stCondLst>
                                    <p:cond delay="0"/>
                                  </p:stCondLst>
                                  <p:childTnLst>
                                    <p:set>
                                      <p:cBhvr>
                                        <p:cTn id="328" dur="1" fill="hold">
                                          <p:stCondLst>
                                            <p:cond delay="0"/>
                                          </p:stCondLst>
                                        </p:cTn>
                                        <p:tgtEl>
                                          <p:spTgt spid="103">
                                            <p:txEl>
                                              <p:pRg st="14" end="14"/>
                                            </p:txEl>
                                          </p:spTgt>
                                        </p:tgtEl>
                                        <p:attrNameLst>
                                          <p:attrName>style.visibility</p:attrName>
                                        </p:attrNameLst>
                                      </p:cBhvr>
                                      <p:to>
                                        <p:strVal val="visible"/>
                                      </p:to>
                                    </p:set>
                                  </p:childTnLst>
                                </p:cTn>
                              </p:par>
                            </p:childTnLst>
                          </p:cTn>
                        </p:par>
                      </p:childTnLst>
                    </p:cTn>
                  </p:par>
                  <p:par>
                    <p:cTn id="329" nodeType="clickEffect" fill="hold">
                      <p:stCondLst>
                        <p:cond delay="indefinite"/>
                      </p:stCondLst>
                      <p:childTnLst>
                        <p:par>
                          <p:cTn id="330" nodeType="withEffect" fill="hold">
                            <p:stCondLst>
                              <p:cond delay="0"/>
                            </p:stCondLst>
                            <p:childTnLst>
                              <p:par>
                                <p:cTn id="331" nodeType="clickEffect" fill="hold" presetClass="entr" presetID="1">
                                  <p:stCondLst>
                                    <p:cond delay="0"/>
                                  </p:stCondLst>
                                  <p:childTnLst>
                                    <p:set>
                                      <p:cBhvr>
                                        <p:cTn id="332" dur="1" fill="hold">
                                          <p:stCondLst>
                                            <p:cond delay="0"/>
                                          </p:stCondLst>
                                        </p:cTn>
                                        <p:tgtEl>
                                          <p:spTgt spid="103">
                                            <p:txEl>
                                              <p:pRg st="15" end="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Overriding Default constructor</a:t>
            </a:r>
            <a:endParaRPr b="1" lang="en-US" sz="3400" spc="-1" strike="noStrike">
              <a:solidFill>
                <a:srgbClr val="ffffff"/>
              </a:solidFill>
              <a:latin typeface="Tahoma"/>
            </a:endParaRPr>
          </a:p>
        </p:txBody>
      </p:sp>
      <p:sp>
        <p:nvSpPr>
          <p:cNvPr id="107"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fontScale="93713"/>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Point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x;</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y;</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Courier New"/>
              </a:rPr>
              <a:t>    </a:t>
            </a:r>
            <a:r>
              <a:rPr b="0" lang="en-US" sz="2000" spc="-1" strike="noStrike">
                <a:solidFill>
                  <a:srgbClr val="008000"/>
                </a:solidFill>
                <a:latin typeface="Courier New"/>
              </a:rPr>
              <a:t>//override default constructor</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Point(int newX, int newY){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x = newX;</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y = newY;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class Main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Point p1 = new Point();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8000"/>
                </a:solidFill>
                <a:latin typeface="Courier New"/>
              </a:rPr>
              <a:t>//error, no default constructor!(overridden)</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Point p2 = new Point(5, 2);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a:t>
            </a:r>
            <a:r>
              <a:rPr b="1" lang="en-US" sz="2000" spc="-1" strike="noStrike">
                <a:solidFill>
                  <a:srgbClr val="008000"/>
                </a:solidFill>
                <a:latin typeface="Courier New"/>
              </a:rPr>
              <a:t>// ok</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108" name="TextBox 3"/>
          <p:cNvSpPr/>
          <p:nvPr/>
        </p:nvSpPr>
        <p:spPr>
          <a:xfrm>
            <a:off x="463680" y="1154160"/>
            <a:ext cx="118368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Point.java</a:t>
            </a:r>
            <a:endParaRPr b="0" lang="en-US" sz="1800" spc="-1" strike="noStrike">
              <a:solidFill>
                <a:srgbClr val="000000"/>
              </a:solidFill>
              <a:latin typeface="Arial"/>
            </a:endParaRPr>
          </a:p>
        </p:txBody>
      </p:sp>
      <p:sp>
        <p:nvSpPr>
          <p:cNvPr id="109" name="TextBox 4"/>
          <p:cNvSpPr/>
          <p:nvPr/>
        </p:nvSpPr>
        <p:spPr>
          <a:xfrm>
            <a:off x="311760" y="4191120"/>
            <a:ext cx="11577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Main.java</a:t>
            </a:r>
            <a:endParaRPr b="0" lang="en-US" sz="1800" spc="-1" strike="noStrike">
              <a:solidFill>
                <a:srgbClr val="000000"/>
              </a:solidFill>
              <a:latin typeface="Arial"/>
            </a:endParaRPr>
          </a:p>
        </p:txBody>
      </p:sp>
    </p:spTree>
  </p:cSld>
  <p:timing>
    <p:tnLst>
      <p:par>
        <p:cTn id="333" dur="indefinite" restart="never" nodeType="tmRoot">
          <p:childTnLst>
            <p:seq>
              <p:cTn id="334" dur="indefinite" nodeType="mainSeq">
                <p:childTnLst>
                  <p:par>
                    <p:cTn id="335" nodeType="clickEffect" fill="hold">
                      <p:stCondLst>
                        <p:cond delay="indefinite"/>
                      </p:stCondLst>
                      <p:childTnLst>
                        <p:par>
                          <p:cTn id="336" nodeType="withEffect" fill="hold">
                            <p:stCondLst>
                              <p:cond delay="0"/>
                            </p:stCondLst>
                            <p:childTnLst>
                              <p:par>
                                <p:cTn id="337" nodeType="clickEffect" fill="hold" presetClass="entr" presetID="1">
                                  <p:stCondLst>
                                    <p:cond delay="0"/>
                                  </p:stCondLst>
                                  <p:childTnLst>
                                    <p:set>
                                      <p:cBhvr>
                                        <p:cTn id="338" dur="1" fill="hold">
                                          <p:stCondLst>
                                            <p:cond delay="0"/>
                                          </p:stCondLst>
                                        </p:cTn>
                                        <p:tgtEl>
                                          <p:spTgt spid="107">
                                            <p:txEl>
                                              <p:pRg st="13" end="13"/>
                                            </p:txEl>
                                          </p:spTgt>
                                        </p:tgtEl>
                                        <p:attrNameLst>
                                          <p:attrName>style.visibility</p:attrName>
                                        </p:attrNameLst>
                                      </p:cBhvr>
                                      <p:to>
                                        <p:strVal val="visible"/>
                                      </p:to>
                                    </p:set>
                                  </p:childTnLst>
                                </p:cTn>
                              </p:par>
                              <p:par>
                                <p:cTn id="339" nodeType="withEffect" fill="hold" presetClass="entr" presetID="1">
                                  <p:stCondLst>
                                    <p:cond delay="0"/>
                                  </p:stCondLst>
                                  <p:childTnLst>
                                    <p:set>
                                      <p:cBhvr>
                                        <p:cTn id="340" dur="1" fill="hold">
                                          <p:stCondLst>
                                            <p:cond delay="0"/>
                                          </p:stCondLst>
                                        </p:cTn>
                                        <p:tgtEl>
                                          <p:spTgt spid="107">
                                            <p:txEl>
                                              <p:pRg st="14" end="14"/>
                                            </p:txEl>
                                          </p:spTgt>
                                        </p:tgtEl>
                                        <p:attrNameLst>
                                          <p:attrName>style.visibility</p:attrName>
                                        </p:attrNameLst>
                                      </p:cBhvr>
                                      <p:to>
                                        <p:strVal val="visible"/>
                                      </p:to>
                                    </p:set>
                                  </p:childTnLst>
                                </p:cTn>
                              </p:par>
                            </p:childTnLst>
                          </p:cTn>
                        </p:par>
                      </p:childTnLst>
                    </p:cTn>
                  </p:par>
                  <p:par>
                    <p:cTn id="341" nodeType="clickEffect" fill="hold">
                      <p:stCondLst>
                        <p:cond delay="indefinite"/>
                      </p:stCondLst>
                      <p:childTnLst>
                        <p:par>
                          <p:cTn id="342" nodeType="withEffect" fill="hold">
                            <p:stCondLst>
                              <p:cond delay="0"/>
                            </p:stCondLst>
                            <p:childTnLst>
                              <p:par>
                                <p:cTn id="343" nodeType="clickEffect" fill="hold" presetClass="entr" presetID="1">
                                  <p:stCondLst>
                                    <p:cond delay="0"/>
                                  </p:stCondLst>
                                  <p:childTnLst>
                                    <p:set>
                                      <p:cBhvr>
                                        <p:cTn id="344" dur="1" fill="hold">
                                          <p:stCondLst>
                                            <p:cond delay="0"/>
                                          </p:stCondLst>
                                        </p:cTn>
                                        <p:tgtEl>
                                          <p:spTgt spid="107">
                                            <p:txEl>
                                              <p:pRg st="15" end="15"/>
                                            </p:txEl>
                                          </p:spTgt>
                                        </p:tgtEl>
                                        <p:attrNameLst>
                                          <p:attrName>style.visibility</p:attrName>
                                        </p:attrNameLst>
                                      </p:cBhvr>
                                      <p:to>
                                        <p:strVal val="visible"/>
                                      </p:to>
                                    </p:set>
                                  </p:childTnLst>
                                </p:cTn>
                              </p:par>
                              <p:par>
                                <p:cTn id="345" nodeType="withEffect" fill="hold" presetClass="entr" presetID="1">
                                  <p:stCondLst>
                                    <p:cond delay="0"/>
                                  </p:stCondLst>
                                  <p:childTnLst>
                                    <p:set>
                                      <p:cBhvr>
                                        <p:cTn id="346" dur="1" fill="hold">
                                          <p:stCondLst>
                                            <p:cond delay="0"/>
                                          </p:stCondLst>
                                        </p:cTn>
                                        <p:tgtEl>
                                          <p:spTgt spid="107">
                                            <p:txEl>
                                              <p:pRg st="16" end="1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An Implementation of Point</a:t>
            </a:r>
            <a:endParaRPr b="1" lang="en-US" sz="3400" spc="-1" strike="noStrike">
              <a:solidFill>
                <a:srgbClr val="ffffff"/>
              </a:solidFill>
              <a:latin typeface="Tahoma"/>
            </a:endParaRPr>
          </a:p>
        </p:txBody>
      </p:sp>
      <p:sp>
        <p:nvSpPr>
          <p:cNvPr id="111"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fontScale="87465"/>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Point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x;</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y;</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Point(){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x = 0;</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y = 0;</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Point(int newX, int newY){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x = newX;</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y = newY;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translate(int dx, int dy){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x += dx;</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y += dy;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double distanceToOrigin(){</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return Math.sqrt(x * x + y * 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Courier New"/>
              </a:rPr>
              <a:t>	</a:t>
            </a:r>
            <a:endParaRPr b="0" lang="en-US" sz="2000" spc="-1" strike="noStrike">
              <a:solidFill>
                <a:srgbClr val="000000"/>
              </a:solidFill>
              <a:latin typeface="Tahoma"/>
            </a:endParaRPr>
          </a:p>
        </p:txBody>
      </p:sp>
      <p:sp>
        <p:nvSpPr>
          <p:cNvPr id="112" name="TextBox 5"/>
          <p:cNvSpPr/>
          <p:nvPr/>
        </p:nvSpPr>
        <p:spPr>
          <a:xfrm>
            <a:off x="4952880" y="1523880"/>
            <a:ext cx="2590920" cy="368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instance variables</a:t>
            </a:r>
            <a:endParaRPr b="0" lang="en-US" sz="1800" spc="-1" strike="noStrike">
              <a:solidFill>
                <a:srgbClr val="000000"/>
              </a:solidFill>
              <a:latin typeface="Arial"/>
            </a:endParaRPr>
          </a:p>
        </p:txBody>
      </p:sp>
      <p:cxnSp>
        <p:nvCxnSpPr>
          <p:cNvPr id="113" name="Straight Arrow Connector 7"/>
          <p:cNvCxnSpPr/>
          <p:nvPr/>
        </p:nvCxnSpPr>
        <p:spPr>
          <a:xfrm flipH="1">
            <a:off x="3504600" y="1752480"/>
            <a:ext cx="1448280" cy="153360"/>
          </a:xfrm>
          <a:prstGeom prst="straightConnector1">
            <a:avLst/>
          </a:prstGeom>
          <a:ln w="38160">
            <a:solidFill>
              <a:srgbClr val="000000"/>
            </a:solidFill>
            <a:miter/>
            <a:tailEnd len="med" type="triangle" w="med"/>
          </a:ln>
        </p:spPr>
      </p:cxnSp>
      <p:sp>
        <p:nvSpPr>
          <p:cNvPr id="114" name="TextBox 5"/>
          <p:cNvSpPr/>
          <p:nvPr/>
        </p:nvSpPr>
        <p:spPr>
          <a:xfrm>
            <a:off x="5105520" y="2057400"/>
            <a:ext cx="2819160" cy="368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overloaded constructors</a:t>
            </a:r>
            <a:endParaRPr b="0" lang="en-US" sz="1800" spc="-1" strike="noStrike">
              <a:solidFill>
                <a:srgbClr val="000000"/>
              </a:solidFill>
              <a:latin typeface="Arial"/>
            </a:endParaRPr>
          </a:p>
        </p:txBody>
      </p:sp>
      <p:cxnSp>
        <p:nvCxnSpPr>
          <p:cNvPr id="115" name="Straight Arrow Connector 11"/>
          <p:cNvCxnSpPr/>
          <p:nvPr/>
        </p:nvCxnSpPr>
        <p:spPr>
          <a:xfrm flipH="1">
            <a:off x="3504600" y="2285640"/>
            <a:ext cx="1600920" cy="1080"/>
          </a:xfrm>
          <a:prstGeom prst="straightConnector1">
            <a:avLst/>
          </a:prstGeom>
          <a:ln w="38160">
            <a:solidFill>
              <a:srgbClr val="000000"/>
            </a:solidFill>
            <a:miter/>
            <a:tailEnd len="med" type="triangle" w="med"/>
          </a:ln>
        </p:spPr>
      </p:cxnSp>
      <p:cxnSp>
        <p:nvCxnSpPr>
          <p:cNvPr id="116" name="Straight Arrow Connector 12"/>
          <p:cNvCxnSpPr/>
          <p:nvPr/>
        </p:nvCxnSpPr>
        <p:spPr>
          <a:xfrm flipH="1">
            <a:off x="3047760" y="2437920"/>
            <a:ext cx="2210400" cy="762840"/>
          </a:xfrm>
          <a:prstGeom prst="straightConnector1">
            <a:avLst/>
          </a:prstGeom>
          <a:ln w="38160">
            <a:solidFill>
              <a:srgbClr val="000000"/>
            </a:solidFill>
            <a:miter/>
            <a:tailEnd len="med" type="triangle" w="med"/>
          </a:ln>
        </p:spPr>
      </p:cxnSp>
      <p:sp>
        <p:nvSpPr>
          <p:cNvPr id="117" name="TextBox 5"/>
          <p:cNvSpPr/>
          <p:nvPr/>
        </p:nvSpPr>
        <p:spPr>
          <a:xfrm>
            <a:off x="5943600" y="3821040"/>
            <a:ext cx="2819520" cy="368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mutator method</a:t>
            </a:r>
            <a:endParaRPr b="0" lang="en-US" sz="1800" spc="-1" strike="noStrike">
              <a:solidFill>
                <a:srgbClr val="000000"/>
              </a:solidFill>
              <a:latin typeface="Arial"/>
            </a:endParaRPr>
          </a:p>
        </p:txBody>
      </p:sp>
      <p:cxnSp>
        <p:nvCxnSpPr>
          <p:cNvPr id="118" name="Straight Arrow Connector 17"/>
          <p:cNvCxnSpPr/>
          <p:nvPr/>
        </p:nvCxnSpPr>
        <p:spPr>
          <a:xfrm flipH="1">
            <a:off x="4266360" y="4049280"/>
            <a:ext cx="1677240" cy="381960"/>
          </a:xfrm>
          <a:prstGeom prst="straightConnector1">
            <a:avLst/>
          </a:prstGeom>
          <a:ln w="38160">
            <a:solidFill>
              <a:srgbClr val="000000"/>
            </a:solidFill>
            <a:miter/>
            <a:tailEnd len="med" type="triangle" w="med"/>
          </a:ln>
        </p:spPr>
      </p:cxnSp>
      <p:sp>
        <p:nvSpPr>
          <p:cNvPr id="119" name="TextBox 5"/>
          <p:cNvSpPr/>
          <p:nvPr/>
        </p:nvSpPr>
        <p:spPr>
          <a:xfrm>
            <a:off x="6095880" y="5029200"/>
            <a:ext cx="2819520" cy="368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accessor method</a:t>
            </a:r>
            <a:endParaRPr b="0" lang="en-US" sz="1800" spc="-1" strike="noStrike">
              <a:solidFill>
                <a:srgbClr val="000000"/>
              </a:solidFill>
              <a:latin typeface="Arial"/>
            </a:endParaRPr>
          </a:p>
        </p:txBody>
      </p:sp>
      <p:cxnSp>
        <p:nvCxnSpPr>
          <p:cNvPr id="120" name="Straight Arrow Connector 20"/>
          <p:cNvCxnSpPr/>
          <p:nvPr/>
        </p:nvCxnSpPr>
        <p:spPr>
          <a:xfrm flipH="1">
            <a:off x="4419360" y="5257800"/>
            <a:ext cx="1676880" cy="381600"/>
          </a:xfrm>
          <a:prstGeom prst="straightConnector1">
            <a:avLst/>
          </a:prstGeom>
          <a:ln w="38160">
            <a:solidFill>
              <a:srgbClr val="000000"/>
            </a:solidFill>
            <a:miter/>
            <a:tailEnd len="med" type="triangle" w="med"/>
          </a:ln>
        </p:spPr>
      </p:cxnSp>
    </p:spTree>
  </p:cSld>
  <p:timing>
    <p:tnLst>
      <p:par>
        <p:cTn id="347" dur="indefinite" restart="never" nodeType="tmRoot">
          <p:childTnLst>
            <p:seq>
              <p:cTn id="348" dur="indefinite" nodeType="mainSeq">
                <p:childTnLst>
                  <p:par>
                    <p:cTn id="349" nodeType="clickEffect" fill="hold">
                      <p:stCondLst>
                        <p:cond delay="indefinite"/>
                      </p:stCondLst>
                      <p:childTnLst>
                        <p:par>
                          <p:cTn id="350" nodeType="withEffect" fill="hold">
                            <p:stCondLst>
                              <p:cond delay="0"/>
                            </p:stCondLst>
                            <p:childTnLst>
                              <p:par>
                                <p:cTn id="351" nodeType="clickEffect" fill="hold" presetClass="entr" presetID="1">
                                  <p:stCondLst>
                                    <p:cond delay="0"/>
                                  </p:stCondLst>
                                  <p:childTnLst>
                                    <p:set>
                                      <p:cBhvr>
                                        <p:cTn id="352" dur="1" fill="hold">
                                          <p:stCondLst>
                                            <p:cond delay="0"/>
                                          </p:stCondLst>
                                        </p:cTn>
                                        <p:tgtEl>
                                          <p:spTgt spid="112"/>
                                        </p:tgtEl>
                                        <p:attrNameLst>
                                          <p:attrName>style.visibility</p:attrName>
                                        </p:attrNameLst>
                                      </p:cBhvr>
                                      <p:to>
                                        <p:strVal val="visible"/>
                                      </p:to>
                                    </p:set>
                                  </p:childTnLst>
                                </p:cTn>
                              </p:par>
                            </p:childTnLst>
                          </p:cTn>
                        </p:par>
                      </p:childTnLst>
                    </p:cTn>
                  </p:par>
                  <p:par>
                    <p:cTn id="353" nodeType="clickEffect" fill="hold">
                      <p:stCondLst>
                        <p:cond delay="indefinite"/>
                      </p:stCondLst>
                      <p:childTnLst>
                        <p:par>
                          <p:cTn id="354" nodeType="withEffect" fill="hold">
                            <p:stCondLst>
                              <p:cond delay="0"/>
                            </p:stCondLst>
                            <p:childTnLst>
                              <p:par>
                                <p:cTn id="355" nodeType="clickEffect" fill="hold" presetClass="entr" presetID="1">
                                  <p:stCondLst>
                                    <p:cond delay="0"/>
                                  </p:stCondLst>
                                  <p:childTnLst>
                                    <p:set>
                                      <p:cBhvr>
                                        <p:cTn id="356" dur="1" fill="hold">
                                          <p:stCondLst>
                                            <p:cond delay="0"/>
                                          </p:stCondLst>
                                        </p:cTn>
                                        <p:tgtEl>
                                          <p:spTgt spid="113"/>
                                        </p:tgtEl>
                                        <p:attrNameLst>
                                          <p:attrName>style.visibility</p:attrName>
                                        </p:attrNameLst>
                                      </p:cBhvr>
                                      <p:to>
                                        <p:strVal val="visible"/>
                                      </p:to>
                                    </p:set>
                                  </p:childTnLst>
                                </p:cTn>
                              </p:par>
                            </p:childTnLst>
                          </p:cTn>
                        </p:par>
                      </p:childTnLst>
                    </p:cTn>
                  </p:par>
                  <p:par>
                    <p:cTn id="357" nodeType="clickEffect" fill="hold">
                      <p:stCondLst>
                        <p:cond delay="indefinite"/>
                      </p:stCondLst>
                      <p:childTnLst>
                        <p:par>
                          <p:cTn id="358" nodeType="withEffect" fill="hold">
                            <p:stCondLst>
                              <p:cond delay="0"/>
                            </p:stCondLst>
                            <p:childTnLst>
                              <p:par>
                                <p:cTn id="359" nodeType="clickEffect" fill="hold" presetClass="entr" presetID="1">
                                  <p:stCondLst>
                                    <p:cond delay="0"/>
                                  </p:stCondLst>
                                  <p:childTnLst>
                                    <p:set>
                                      <p:cBhvr>
                                        <p:cTn id="360" dur="1" fill="hold">
                                          <p:stCondLst>
                                            <p:cond delay="0"/>
                                          </p:stCondLst>
                                        </p:cTn>
                                        <p:tgtEl>
                                          <p:spTgt spid="114"/>
                                        </p:tgtEl>
                                        <p:attrNameLst>
                                          <p:attrName>style.visibility</p:attrName>
                                        </p:attrNameLst>
                                      </p:cBhvr>
                                      <p:to>
                                        <p:strVal val="visible"/>
                                      </p:to>
                                    </p:set>
                                  </p:childTnLst>
                                </p:cTn>
                              </p:par>
                            </p:childTnLst>
                          </p:cTn>
                        </p:par>
                      </p:childTnLst>
                    </p:cTn>
                  </p:par>
                  <p:par>
                    <p:cTn id="361" nodeType="clickEffect" fill="hold">
                      <p:stCondLst>
                        <p:cond delay="indefinite"/>
                      </p:stCondLst>
                      <p:childTnLst>
                        <p:par>
                          <p:cTn id="362" nodeType="withEffect" fill="hold">
                            <p:stCondLst>
                              <p:cond delay="0"/>
                            </p:stCondLst>
                            <p:childTnLst>
                              <p:par>
                                <p:cTn id="363" nodeType="clickEffect" fill="hold" presetClass="entr" presetID="1">
                                  <p:stCondLst>
                                    <p:cond delay="0"/>
                                  </p:stCondLst>
                                  <p:childTnLst>
                                    <p:set>
                                      <p:cBhvr>
                                        <p:cTn id="364" dur="1" fill="hold">
                                          <p:stCondLst>
                                            <p:cond delay="0"/>
                                          </p:stCondLst>
                                        </p:cTn>
                                        <p:tgtEl>
                                          <p:spTgt spid="115"/>
                                        </p:tgtEl>
                                        <p:attrNameLst>
                                          <p:attrName>style.visibility</p:attrName>
                                        </p:attrNameLst>
                                      </p:cBhvr>
                                      <p:to>
                                        <p:strVal val="visible"/>
                                      </p:to>
                                    </p:set>
                                  </p:childTnLst>
                                </p:cTn>
                              </p:par>
                            </p:childTnLst>
                          </p:cTn>
                        </p:par>
                      </p:childTnLst>
                    </p:cTn>
                  </p:par>
                  <p:par>
                    <p:cTn id="365" nodeType="clickEffect" fill="hold">
                      <p:stCondLst>
                        <p:cond delay="indefinite"/>
                      </p:stCondLst>
                      <p:childTnLst>
                        <p:par>
                          <p:cTn id="366" nodeType="withEffect" fill="hold">
                            <p:stCondLst>
                              <p:cond delay="0"/>
                            </p:stCondLst>
                            <p:childTnLst>
                              <p:par>
                                <p:cTn id="367" nodeType="clickEffect" fill="hold" presetClass="entr" presetID="1">
                                  <p:stCondLst>
                                    <p:cond delay="0"/>
                                  </p:stCondLst>
                                  <p:childTnLst>
                                    <p:set>
                                      <p:cBhvr>
                                        <p:cTn id="368" dur="1" fill="hold">
                                          <p:stCondLst>
                                            <p:cond delay="0"/>
                                          </p:stCondLst>
                                        </p:cTn>
                                        <p:tgtEl>
                                          <p:spTgt spid="116"/>
                                        </p:tgtEl>
                                        <p:attrNameLst>
                                          <p:attrName>style.visibility</p:attrName>
                                        </p:attrNameLst>
                                      </p:cBhvr>
                                      <p:to>
                                        <p:strVal val="visible"/>
                                      </p:to>
                                    </p:set>
                                  </p:childTnLst>
                                </p:cTn>
                              </p:par>
                            </p:childTnLst>
                          </p:cTn>
                        </p:par>
                      </p:childTnLst>
                    </p:cTn>
                  </p:par>
                  <p:par>
                    <p:cTn id="369" nodeType="clickEffect" fill="hold">
                      <p:stCondLst>
                        <p:cond delay="indefinite"/>
                      </p:stCondLst>
                      <p:childTnLst>
                        <p:par>
                          <p:cTn id="370" nodeType="withEffect" fill="hold">
                            <p:stCondLst>
                              <p:cond delay="0"/>
                            </p:stCondLst>
                            <p:childTnLst>
                              <p:par>
                                <p:cTn id="371" nodeType="clickEffect" fill="hold" presetClass="entr" presetID="1">
                                  <p:stCondLst>
                                    <p:cond delay="0"/>
                                  </p:stCondLst>
                                  <p:childTnLst>
                                    <p:set>
                                      <p:cBhvr>
                                        <p:cTn id="372" dur="1" fill="hold">
                                          <p:stCondLst>
                                            <p:cond delay="0"/>
                                          </p:stCondLst>
                                        </p:cTn>
                                        <p:tgtEl>
                                          <p:spTgt spid="117"/>
                                        </p:tgtEl>
                                        <p:attrNameLst>
                                          <p:attrName>style.visibility</p:attrName>
                                        </p:attrNameLst>
                                      </p:cBhvr>
                                      <p:to>
                                        <p:strVal val="visible"/>
                                      </p:to>
                                    </p:set>
                                  </p:childTnLst>
                                </p:cTn>
                              </p:par>
                            </p:childTnLst>
                          </p:cTn>
                        </p:par>
                      </p:childTnLst>
                    </p:cTn>
                  </p:par>
                  <p:par>
                    <p:cTn id="373" nodeType="clickEffect" fill="hold">
                      <p:stCondLst>
                        <p:cond delay="indefinite"/>
                      </p:stCondLst>
                      <p:childTnLst>
                        <p:par>
                          <p:cTn id="374" nodeType="withEffect" fill="hold">
                            <p:stCondLst>
                              <p:cond delay="0"/>
                            </p:stCondLst>
                            <p:childTnLst>
                              <p:par>
                                <p:cTn id="375" nodeType="clickEffect" fill="hold" presetClass="entr" presetID="1">
                                  <p:stCondLst>
                                    <p:cond delay="0"/>
                                  </p:stCondLst>
                                  <p:childTnLst>
                                    <p:set>
                                      <p:cBhvr>
                                        <p:cTn id="376" dur="1" fill="hold">
                                          <p:stCondLst>
                                            <p:cond delay="0"/>
                                          </p:stCondLst>
                                        </p:cTn>
                                        <p:tgtEl>
                                          <p:spTgt spid="118"/>
                                        </p:tgtEl>
                                        <p:attrNameLst>
                                          <p:attrName>style.visibility</p:attrName>
                                        </p:attrNameLst>
                                      </p:cBhvr>
                                      <p:to>
                                        <p:strVal val="visible"/>
                                      </p:to>
                                    </p:set>
                                  </p:childTnLst>
                                </p:cTn>
                              </p:par>
                            </p:childTnLst>
                          </p:cTn>
                        </p:par>
                      </p:childTnLst>
                    </p:cTn>
                  </p:par>
                  <p:par>
                    <p:cTn id="377" nodeType="clickEffect" fill="hold">
                      <p:stCondLst>
                        <p:cond delay="indefinite"/>
                      </p:stCondLst>
                      <p:childTnLst>
                        <p:par>
                          <p:cTn id="378" nodeType="withEffect" fill="hold">
                            <p:stCondLst>
                              <p:cond delay="0"/>
                            </p:stCondLst>
                            <p:childTnLst>
                              <p:par>
                                <p:cTn id="379" nodeType="clickEffect" fill="hold" presetClass="entr" presetID="1">
                                  <p:stCondLst>
                                    <p:cond delay="0"/>
                                  </p:stCondLst>
                                  <p:childTnLst>
                                    <p:set>
                                      <p:cBhvr>
                                        <p:cTn id="380" dur="1" fill="hold">
                                          <p:stCondLst>
                                            <p:cond delay="0"/>
                                          </p:stCondLst>
                                        </p:cTn>
                                        <p:tgtEl>
                                          <p:spTgt spid="119"/>
                                        </p:tgtEl>
                                        <p:attrNameLst>
                                          <p:attrName>style.visibility</p:attrName>
                                        </p:attrNameLst>
                                      </p:cBhvr>
                                      <p:to>
                                        <p:strVal val="visible"/>
                                      </p:to>
                                    </p:set>
                                  </p:childTnLst>
                                </p:cTn>
                              </p:par>
                            </p:childTnLst>
                          </p:cTn>
                        </p:par>
                      </p:childTnLst>
                    </p:cTn>
                  </p:par>
                  <p:par>
                    <p:cTn id="381" nodeType="clickEffect" fill="hold">
                      <p:stCondLst>
                        <p:cond delay="indefinite"/>
                      </p:stCondLst>
                      <p:childTnLst>
                        <p:par>
                          <p:cTn id="382" nodeType="withEffect" fill="hold">
                            <p:stCondLst>
                              <p:cond delay="0"/>
                            </p:stCondLst>
                            <p:childTnLst>
                              <p:par>
                                <p:cTn id="383" nodeType="clickEffect" fill="hold" presetClass="entr" presetID="1">
                                  <p:stCondLst>
                                    <p:cond delay="0"/>
                                  </p:stCondLst>
                                  <p:childTnLst>
                                    <p:set>
                                      <p:cBhvr>
                                        <p:cTn id="384"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OOP/OOD</a:t>
            </a:r>
            <a:endParaRPr b="1" lang="en-US" sz="4400" spc="-1" strike="noStrike">
              <a:solidFill>
                <a:srgbClr val="ffffff"/>
              </a:solidFill>
              <a:latin typeface="Tahoma"/>
            </a:endParaRPr>
          </a:p>
        </p:txBody>
      </p:sp>
      <p:sp>
        <p:nvSpPr>
          <p:cNvPr id="12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Object-Oriented Programming</a:t>
            </a:r>
            <a:r>
              <a:rPr b="0" lang="en-US" sz="2200" spc="-1" strike="noStrike">
                <a:solidFill>
                  <a:srgbClr val="000000"/>
                </a:solidFill>
                <a:latin typeface="Tahoma"/>
              </a:rPr>
              <a:t>(OOP) is a programming paradigm based on the concepts of objects data, in the form of instance variables and code, in the form of methods. Many popular languages are object-oriented(C++, Java, Javascript, Python).</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In OOP, programs are made up of many objects and a program run is the interaction of these objects.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In </a:t>
            </a:r>
            <a:r>
              <a:rPr b="1" lang="en-US" sz="2200" spc="-1" strike="noStrike">
                <a:solidFill>
                  <a:srgbClr val="000000"/>
                </a:solidFill>
                <a:latin typeface="Tahoma"/>
              </a:rPr>
              <a:t>Object-Oriented Design</a:t>
            </a:r>
            <a:r>
              <a:rPr b="0" lang="en-US" sz="2200" spc="-1" strike="noStrike">
                <a:solidFill>
                  <a:srgbClr val="000000"/>
                </a:solidFill>
                <a:latin typeface="Tahoma"/>
              </a:rPr>
              <a:t> (OOD), programmers first spend time to decide which classes are needed and then figure out the data and methods in each class. </a:t>
            </a:r>
            <a:endParaRPr b="0" lang="en-US" sz="2200" spc="-1" strike="noStrike">
              <a:solidFill>
                <a:srgbClr val="000000"/>
              </a:solidFill>
              <a:latin typeface="Tahoma"/>
            </a:endParaRPr>
          </a:p>
          <a:p>
            <a:pPr lvl="1" marL="625320" indent="0">
              <a:lnSpc>
                <a:spcPct val="100000"/>
              </a:lnSpc>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lnSpc>
                <a:spcPct val="100000"/>
              </a:lnSpc>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85" dur="indefinite" restart="never" nodeType="tmRoot">
          <p:childTnLst>
            <p:seq>
              <p:cTn id="386" dur="indefinite" nodeType="mainSeq">
                <p:childTnLst>
                  <p:par>
                    <p:cTn id="387" nodeType="clickEffect" fill="hold">
                      <p:stCondLst>
                        <p:cond delay="indefinite"/>
                      </p:stCondLst>
                      <p:childTnLst>
                        <p:par>
                          <p:cTn id="388" nodeType="withEffect" fill="hold">
                            <p:stCondLst>
                              <p:cond delay="0"/>
                            </p:stCondLst>
                            <p:childTnLst>
                              <p:par>
                                <p:cTn id="389" nodeType="clickEffect" fill="hold" presetClass="entr" presetID="1">
                                  <p:stCondLst>
                                    <p:cond delay="0"/>
                                  </p:stCondLst>
                                  <p:childTnLst>
                                    <p:set>
                                      <p:cBhvr>
                                        <p:cTn id="390" dur="1" fill="hold">
                                          <p:stCondLst>
                                            <p:cond delay="0"/>
                                          </p:stCondLst>
                                        </p:cTn>
                                        <p:tgtEl>
                                          <p:spTgt spid="122">
                                            <p:txEl>
                                              <p:pRg st="3" end="3"/>
                                            </p:txEl>
                                          </p:spTgt>
                                        </p:tgtEl>
                                        <p:attrNameLst>
                                          <p:attrName>style.visibility</p:attrName>
                                        </p:attrNameLst>
                                      </p:cBhvr>
                                      <p:to>
                                        <p:strVal val="visible"/>
                                      </p:to>
                                    </p:set>
                                  </p:childTnLst>
                                </p:cTn>
                              </p:par>
                            </p:childTnLst>
                          </p:cTn>
                        </p:par>
                      </p:childTnLst>
                    </p:cTn>
                  </p:par>
                  <p:par>
                    <p:cTn id="391" nodeType="clickEffect" fill="hold">
                      <p:stCondLst>
                        <p:cond delay="indefinite"/>
                      </p:stCondLst>
                      <p:childTnLst>
                        <p:par>
                          <p:cTn id="392" nodeType="withEffect" fill="hold">
                            <p:stCondLst>
                              <p:cond delay="0"/>
                            </p:stCondLst>
                            <p:childTnLst>
                              <p:par>
                                <p:cTn id="393" nodeType="clickEffect" fill="hold" presetClass="entr" presetID="1">
                                  <p:stCondLst>
                                    <p:cond delay="0"/>
                                  </p:stCondLst>
                                  <p:childTnLst>
                                    <p:set>
                                      <p:cBhvr>
                                        <p:cTn id="394" dur="1" fill="hold">
                                          <p:stCondLst>
                                            <p:cond delay="0"/>
                                          </p:stCondLst>
                                        </p:cTn>
                                        <p:tgtEl>
                                          <p:spTgt spid="12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12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Rewrite the Point class with </a:t>
            </a:r>
            <a:r>
              <a:rPr b="1" lang="en-US" sz="2200" spc="-1" strike="noStrike">
                <a:solidFill>
                  <a:srgbClr val="000000"/>
                </a:solidFill>
                <a:latin typeface="Tahoma"/>
              </a:rPr>
              <a:t>all </a:t>
            </a:r>
            <a:r>
              <a:rPr b="0" lang="en-US" sz="2200" spc="-1" strike="noStrike">
                <a:solidFill>
                  <a:srgbClr val="000000"/>
                </a:solidFill>
                <a:latin typeface="Tahoma"/>
              </a:rPr>
              <a:t>of the methods in this lecture. Make sure it has at least two constructors. Save it as Point.java. Then implement the driver class(Main.java) the main method by creating some Point objects using both constructors. Print out objects’ data by accessing its fields and by calling its methods.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All of your variables can be </a:t>
            </a:r>
            <a:r>
              <a:rPr b="1" lang="en-US" sz="2200" spc="-1" strike="noStrike">
                <a:solidFill>
                  <a:srgbClr val="000000"/>
                </a:solidFill>
                <a:latin typeface="Tahoma"/>
              </a:rPr>
              <a:t>public for this part of the lab.</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Note that this is the first time we are working with two different .java files in the same program.</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12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6628"/>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Use the same repl as the previous Point class.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the Circle class. This class has the following </a:t>
            </a:r>
            <a:r>
              <a:rPr b="1" lang="en-US" sz="2400" spc="-1" strike="noStrike">
                <a:solidFill>
                  <a:srgbClr val="000000"/>
                </a:solidFill>
                <a:latin typeface="Tahoma"/>
              </a:rPr>
              <a:t>private</a:t>
            </a:r>
            <a:r>
              <a:rPr b="0" lang="en-US" sz="2400" spc="-1" strike="noStrike">
                <a:solidFill>
                  <a:srgbClr val="000000"/>
                </a:solidFill>
                <a:latin typeface="Tahoma"/>
              </a:rPr>
              <a:t> field variables(data/state): int x, int y, double radius. Include at least two constructors to initialize the variables.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It has the following instance methods: getArea(), boolean isInCircle(int a, int b), translate(int dx, int dy), tripleTheRadius().</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Use the same driver class from the previous slide to test the Circle class. Create multiple Circle objects using all of the constructors and call and test all of the methods. </a:t>
            </a: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2(Processing)</a:t>
            </a:r>
            <a:endParaRPr b="1" lang="en-US" sz="4400" spc="-1" strike="noStrike">
              <a:solidFill>
                <a:srgbClr val="ffffff"/>
              </a:solidFill>
              <a:latin typeface="Tahoma"/>
            </a:endParaRPr>
          </a:p>
        </p:txBody>
      </p:sp>
      <p:sp>
        <p:nvSpPr>
          <p:cNvPr id="128" name="PlaceHolder 2"/>
          <p:cNvSpPr>
            <a:spLocks noGrp="1"/>
          </p:cNvSpPr>
          <p:nvPr>
            <p:ph/>
          </p:nvPr>
        </p:nvSpPr>
        <p:spPr>
          <a:xfrm>
            <a:off x="151920" y="1295280"/>
            <a:ext cx="8915400" cy="5486400"/>
          </a:xfrm>
          <a:prstGeom prst="rect">
            <a:avLst/>
          </a:prstGeom>
          <a:noFill/>
          <a:ln w="0">
            <a:noFill/>
          </a:ln>
        </p:spPr>
        <p:txBody>
          <a:bodyPr lIns="91440" rIns="91440" tIns="45720" bIns="45720" anchor="t">
            <a:normAutofit fontScale="90381"/>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lab requires Processing(https://processing.org/) for animation.</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We will write the Sprite class which will represent a character object in a game.</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For an introduction to Processing, see the following two lecture notes:</a:t>
            </a:r>
            <a:endParaRPr b="0" lang="en-US" sz="2200" spc="-1" strike="noStrike">
              <a:solidFill>
                <a:srgbClr val="000000"/>
              </a:solidFill>
              <a:latin typeface="Tahoma"/>
            </a:endParaRPr>
          </a:p>
          <a:p>
            <a:pPr>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Introduction to Processing</a:t>
            </a:r>
            <a:endParaRPr b="0" lang="en-US" sz="2200" spc="-1" strike="noStrike">
              <a:solidFill>
                <a:srgbClr val="000000"/>
              </a:solidFill>
              <a:latin typeface="Tahoma"/>
            </a:endParaRPr>
          </a:p>
          <a:p>
            <a:pPr>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Working with Images in Processing</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is only the first iteration, but we will build on this class to eventually be able to write a top-down view game like the original Legend of Zelda or a platformer game like Super Mario!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Download the starter code here and follow the directions given by the comments.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130"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131"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Declaration</a:t>
            </a:r>
            <a:endParaRPr b="1" lang="en-US" sz="4400" spc="-1" strike="noStrike">
              <a:solidFill>
                <a:srgbClr val="ffffff"/>
              </a:solidFill>
              <a:latin typeface="Tahoma"/>
            </a:endParaRPr>
          </a:p>
        </p:txBody>
      </p:sp>
      <p:sp>
        <p:nvSpPr>
          <p:cNvPr id="1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To write your own class, you typically start a class declaration with public then class then the name of the class. The body of the class is defined inside the curly braces {}. </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class ClassName { </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200" spc="-1" strike="noStrike">
                <a:solidFill>
                  <a:srgbClr val="000000"/>
                </a:solidFill>
                <a:latin typeface="Courier New"/>
              </a:rPr>
              <a:t>	</a:t>
            </a:r>
            <a:r>
              <a:rPr b="0" i="1" lang="en-US" sz="2200" spc="-1" strike="noStrike">
                <a:solidFill>
                  <a:srgbClr val="000000"/>
                </a:solidFill>
                <a:latin typeface="Courier New"/>
              </a:rPr>
              <a:t>// define class here - a blueprint</a:t>
            </a:r>
            <a:r>
              <a:rPr b="0" lang="en-US" sz="2200" spc="-1" strike="noStrike">
                <a:solidFill>
                  <a:srgbClr val="000000"/>
                </a:solidFill>
                <a:latin typeface="Courier New"/>
              </a:rPr>
              <a:t> </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Then, you can create objects of that new type by using: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ClassName objectname = new ClassName();</a:t>
            </a:r>
            <a:endParaRPr b="0" lang="en-US" sz="2200" spc="-1" strike="noStrike">
              <a:solidFill>
                <a:srgbClr val="000000"/>
              </a:solidFill>
              <a:latin typeface="Tahoma"/>
            </a:endParaRPr>
          </a:p>
        </p:txBody>
      </p:sp>
    </p:spTree>
  </p:cSld>
  <p:timing>
    <p:tnLst>
      <p:par>
        <p:cTn id="15" dur="indefinite" restart="never" nodeType="tmRoot">
          <p:childTnLst>
            <p:seq>
              <p:cTn id="16" dur="indefinite" nodeType="mainSeq">
                <p:childTnLst>
                  <p:par>
                    <p:cTn id="17" nodeType="clickEffect" fill="hold">
                      <p:stCondLst>
                        <p:cond delay="indefinite"/>
                      </p:stCondLst>
                      <p:childTnLst>
                        <p:par>
                          <p:cTn id="18" nodeType="withEffect" fill="hold">
                            <p:stCondLst>
                              <p:cond delay="0"/>
                            </p:stCondLst>
                            <p:childTnLst>
                              <p:par>
                                <p:cTn id="19" nodeType="clickEffect" fill="hold" presetClass="entr" presetID="1">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childTnLst>
                                </p:cTn>
                              </p:par>
                              <p:par>
                                <p:cTn id="21" nodeType="withEffect" fill="hold" presetClass="entr" presetID="1">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5" nodeType="clickEffect" fill="hold">
                      <p:stCondLst>
                        <p:cond delay="indefinite"/>
                      </p:stCondLst>
                      <p:childTnLst>
                        <p:par>
                          <p:cTn id="26" nodeType="withEffect" fill="hold">
                            <p:stCondLst>
                              <p:cond delay="0"/>
                            </p:stCondLst>
                            <p:childTnLst>
                              <p:par>
                                <p:cTn id="27" nodeType="clickEffect" fill="hold" presetClass="entr" presetID="1">
                                  <p:stCondLst>
                                    <p:cond delay="0"/>
                                  </p:stCondLst>
                                  <p:childTnLst>
                                    <p:set>
                                      <p:cBhvr>
                                        <p:cTn id="28" dur="1" fill="hold">
                                          <p:stCondLst>
                                            <p:cond delay="0"/>
                                          </p:stCondLst>
                                        </p:cTn>
                                        <p:tgtEl>
                                          <p:spTgt spid="13">
                                            <p:txEl>
                                              <p:pRg st="7" end="7"/>
                                            </p:txEl>
                                          </p:spTgt>
                                        </p:tgtEl>
                                        <p:attrNameLst>
                                          <p:attrName>style.visibility</p:attrName>
                                        </p:attrNameLst>
                                      </p:cBhvr>
                                      <p:to>
                                        <p:strVal val="visible"/>
                                      </p:to>
                                    </p:set>
                                  </p:childTnLst>
                                </p:cTn>
                              </p:par>
                              <p:par>
                                <p:cTn id="29" nodeType="withEffect" fill="hold" presetClass="entr" presetID="1">
                                  <p:stCondLst>
                                    <p:cond delay="0"/>
                                  </p:stCondLst>
                                  <p:childTnLst>
                                    <p:set>
                                      <p:cBhvr>
                                        <p:cTn id="30"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800" spc="-1" strike="noStrike">
                <a:solidFill>
                  <a:srgbClr val="ffffff"/>
                </a:solidFill>
                <a:latin typeface="Tahoma"/>
              </a:rPr>
              <a:t>Instance Attributes/Methods</a:t>
            </a:r>
            <a:endParaRPr b="1" lang="en-US" sz="3800" spc="-1" strike="noStrike">
              <a:solidFill>
                <a:srgbClr val="ffffff"/>
              </a:solidFill>
              <a:latin typeface="Tahoma"/>
            </a:endParaRPr>
          </a:p>
        </p:txBody>
      </p:sp>
      <p:sp>
        <p:nvSpPr>
          <p:cNvPr id="1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Remember that objects have attributes and behaviors. These correspond to </a:t>
            </a:r>
            <a:r>
              <a:rPr b="1" lang="en-US" sz="2400" spc="-1" strike="noStrike">
                <a:solidFill>
                  <a:srgbClr val="000000"/>
                </a:solidFill>
                <a:latin typeface="Tahoma"/>
              </a:rPr>
              <a:t>instance variables</a:t>
            </a:r>
            <a:r>
              <a:rPr b="0" lang="en-US" sz="2400" spc="-1" strike="noStrike">
                <a:solidFill>
                  <a:srgbClr val="000000"/>
                </a:solidFill>
                <a:latin typeface="Tahoma"/>
              </a:rPr>
              <a:t> and </a:t>
            </a:r>
            <a:r>
              <a:rPr b="1" lang="en-US" sz="2400" spc="-1" strike="noStrike">
                <a:solidFill>
                  <a:srgbClr val="000000"/>
                </a:solidFill>
                <a:latin typeface="Tahoma"/>
              </a:rPr>
              <a:t>methods</a:t>
            </a:r>
            <a:r>
              <a:rPr b="0" lang="en-US" sz="2400" spc="-1" strike="noStrike">
                <a:solidFill>
                  <a:srgbClr val="000000"/>
                </a:solidFill>
                <a:latin typeface="Tahoma"/>
              </a:rPr>
              <a:t> in the class definition.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Instance variables hold the </a:t>
            </a:r>
            <a:r>
              <a:rPr b="1" lang="en-US" sz="2400" spc="-1" strike="noStrike">
                <a:solidFill>
                  <a:srgbClr val="000000"/>
                </a:solidFill>
                <a:latin typeface="Tahoma"/>
              </a:rPr>
              <a:t>data</a:t>
            </a:r>
            <a:r>
              <a:rPr b="0" lang="en-US" sz="2400" spc="-1" strike="noStrike">
                <a:solidFill>
                  <a:srgbClr val="000000"/>
                </a:solidFill>
                <a:latin typeface="Tahoma"/>
              </a:rPr>
              <a:t> for objects whereas the methods code the </a:t>
            </a:r>
            <a:r>
              <a:rPr b="1" lang="en-US" sz="2400" spc="-1" strike="noStrike">
                <a:solidFill>
                  <a:srgbClr val="000000"/>
                </a:solidFill>
                <a:latin typeface="Tahoma"/>
              </a:rPr>
              <a:t>behaviors</a:t>
            </a:r>
            <a:r>
              <a:rPr b="0" lang="en-US" sz="2400" spc="-1" strike="noStrike">
                <a:solidFill>
                  <a:srgbClr val="000000"/>
                </a:solidFill>
                <a:latin typeface="Tahoma"/>
              </a:rPr>
              <a:t> or the </a:t>
            </a:r>
            <a:r>
              <a:rPr b="1" lang="en-US" sz="2400" spc="-1" strike="noStrike">
                <a:solidFill>
                  <a:srgbClr val="000000"/>
                </a:solidFill>
                <a:latin typeface="Tahoma"/>
              </a:rPr>
              <a:t>actions</a:t>
            </a:r>
            <a:r>
              <a:rPr b="0" lang="en-US" sz="2400" spc="-1" strike="noStrike">
                <a:solidFill>
                  <a:srgbClr val="000000"/>
                </a:solidFill>
                <a:latin typeface="Tahoma"/>
              </a:rPr>
              <a:t> that can manipulate the data of the object.</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 class also has </a:t>
            </a:r>
            <a:r>
              <a:rPr b="1" lang="en-US" sz="2400" spc="-1" strike="noStrike">
                <a:solidFill>
                  <a:srgbClr val="000000"/>
                </a:solidFill>
                <a:latin typeface="Tahoma"/>
              </a:rPr>
              <a:t>constructors</a:t>
            </a:r>
            <a:r>
              <a:rPr b="0" lang="en-US" sz="2400" spc="-1" strike="noStrike">
                <a:solidFill>
                  <a:srgbClr val="000000"/>
                </a:solidFill>
                <a:latin typeface="Tahoma"/>
              </a:rPr>
              <a:t> which initialize the instance variables when the object is created.</a:t>
            </a:r>
            <a:endParaRPr b="0" lang="en-US" sz="2400" spc="-1" strike="noStrike">
              <a:solidFill>
                <a:srgbClr val="000000"/>
              </a:solidFill>
              <a:latin typeface="Tahoma"/>
            </a:endParaRPr>
          </a:p>
        </p:txBody>
      </p:sp>
    </p:spTree>
  </p:cSld>
  <p:timing>
    <p:tnLst>
      <p:par>
        <p:cTn id="31" dur="indefinite" restart="never" nodeType="tmRoot">
          <p:childTnLst>
            <p:seq>
              <p:cTn id="32" dur="indefinite" nodeType="mainSeq">
                <p:childTnLst>
                  <p:par>
                    <p:cTn id="33" nodeType="clickEffect" fill="hold">
                      <p:stCondLst>
                        <p:cond delay="indefinite"/>
                      </p:stCondLst>
                      <p:childTnLst>
                        <p:par>
                          <p:cTn id="34" nodeType="withEffect" fill="hold">
                            <p:stCondLst>
                              <p:cond delay="0"/>
                            </p:stCondLst>
                            <p:childTnLst>
                              <p:par>
                                <p:cTn id="35" nodeType="clickEffect" fill="hold" presetClass="entr" presetID="1">
                                  <p:stCondLst>
                                    <p:cond delay="0"/>
                                  </p:stCondLst>
                                  <p:childTnLst>
                                    <p:set>
                                      <p:cBhvr>
                                        <p:cTn id="3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37" nodeType="clickEffect" fill="hold">
                      <p:stCondLst>
                        <p:cond delay="indefinite"/>
                      </p:stCondLst>
                      <p:childTnLst>
                        <p:par>
                          <p:cTn id="38" nodeType="withEffect" fill="hold">
                            <p:stCondLst>
                              <p:cond delay="0"/>
                            </p:stCondLst>
                            <p:childTnLst>
                              <p:par>
                                <p:cTn id="39" nodeType="clickEffect" fill="hold" presetClass="entr" presetID="1">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Point Class</a:t>
            </a:r>
            <a:endParaRPr b="1" lang="en-US" sz="3400" spc="-1" strike="noStrike">
              <a:solidFill>
                <a:srgbClr val="ffffff"/>
              </a:solidFill>
              <a:latin typeface="Tahoma"/>
            </a:endParaRPr>
          </a:p>
        </p:txBody>
      </p:sp>
      <p:sp>
        <p:nvSpPr>
          <p:cNvPr id="17"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public class Point {</a:t>
            </a:r>
            <a:endParaRPr b="0" lang="en-US" sz="2400" spc="-1" strike="noStrike">
              <a:solidFill>
                <a:srgbClr val="000000"/>
              </a:solidFill>
              <a:latin typeface="Tahoma"/>
            </a:endParaRPr>
          </a:p>
          <a:p>
            <a:pPr lvl="1" marL="625320" indent="-279360">
              <a:lnSpc>
                <a:spcPct val="7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int x;</a:t>
            </a:r>
            <a:endParaRPr b="0" lang="en-US" sz="2400" spc="-1" strike="noStrike">
              <a:solidFill>
                <a:srgbClr val="000000"/>
              </a:solidFill>
              <a:latin typeface="Tahoma"/>
            </a:endParaRPr>
          </a:p>
          <a:p>
            <a:pPr lvl="1" marL="625320" indent="-279360">
              <a:lnSpc>
                <a:spcPct val="7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int y;</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public Point(int newX, int newY){</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x = newX;</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y = newY;</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	</a:t>
            </a:r>
            <a:endParaRPr b="0" lang="en-US" sz="24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8000"/>
                </a:solidFill>
                <a:latin typeface="Courier New"/>
              </a:rPr>
              <a:t>	</a:t>
            </a:r>
            <a:endParaRPr b="0" lang="en-US" sz="2400" spc="-1" strike="noStrike">
              <a:solidFill>
                <a:srgbClr val="000000"/>
              </a:solidFill>
              <a:latin typeface="Tahoma"/>
            </a:endParaRPr>
          </a:p>
        </p:txBody>
      </p:sp>
      <p:sp>
        <p:nvSpPr>
          <p:cNvPr id="18" name="TextBox 5"/>
          <p:cNvSpPr/>
          <p:nvPr/>
        </p:nvSpPr>
        <p:spPr>
          <a:xfrm>
            <a:off x="4670280" y="2209680"/>
            <a:ext cx="2590920" cy="764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declare instance variables</a:t>
            </a:r>
            <a:endParaRPr b="0" lang="en-US" sz="2200" spc="-1" strike="noStrike">
              <a:solidFill>
                <a:srgbClr val="000000"/>
              </a:solidFill>
              <a:latin typeface="Arial"/>
            </a:endParaRPr>
          </a:p>
        </p:txBody>
      </p:sp>
      <p:cxnSp>
        <p:nvCxnSpPr>
          <p:cNvPr id="19" name="Straight Arrow Connector 7"/>
          <p:cNvCxnSpPr/>
          <p:nvPr/>
        </p:nvCxnSpPr>
        <p:spPr>
          <a:xfrm flipH="1">
            <a:off x="3025440" y="2536560"/>
            <a:ext cx="1448640" cy="153000"/>
          </a:xfrm>
          <a:prstGeom prst="straightConnector1">
            <a:avLst/>
          </a:prstGeom>
          <a:ln w="38160">
            <a:solidFill>
              <a:srgbClr val="000000"/>
            </a:solidFill>
            <a:miter/>
            <a:tailEnd len="med" type="triangle" w="med"/>
          </a:ln>
        </p:spPr>
      </p:cxnSp>
      <p:sp>
        <p:nvSpPr>
          <p:cNvPr id="20" name="TextBox 5"/>
          <p:cNvSpPr/>
          <p:nvPr/>
        </p:nvSpPr>
        <p:spPr>
          <a:xfrm>
            <a:off x="5486400" y="4748040"/>
            <a:ext cx="2819520" cy="764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constructor: initialize variables</a:t>
            </a:r>
            <a:endParaRPr b="0" lang="en-US" sz="2200" spc="-1" strike="noStrike">
              <a:solidFill>
                <a:srgbClr val="000000"/>
              </a:solidFill>
              <a:latin typeface="Arial"/>
            </a:endParaRPr>
          </a:p>
        </p:txBody>
      </p:sp>
      <p:cxnSp>
        <p:nvCxnSpPr>
          <p:cNvPr id="21" name="Straight Arrow Connector 11"/>
          <p:cNvCxnSpPr/>
          <p:nvPr/>
        </p:nvCxnSpPr>
        <p:spPr>
          <a:xfrm flipH="1" flipV="1">
            <a:off x="3351960" y="3428640"/>
            <a:ext cx="2134440" cy="1319760"/>
          </a:xfrm>
          <a:prstGeom prst="straightConnector1">
            <a:avLst/>
          </a:prstGeom>
          <a:ln w="38160">
            <a:solidFill>
              <a:srgbClr val="000000"/>
            </a:solidFill>
            <a:miter/>
            <a:tailEnd len="med" type="triangle" w="med"/>
          </a:ln>
        </p:spPr>
      </p:cxnSp>
    </p:spTree>
  </p:cSld>
  <p:timing>
    <p:tnLst>
      <p:par>
        <p:cTn id="41" dur="indefinite" restart="never" nodeType="tmRoot">
          <p:childTnLst>
            <p:seq>
              <p:cTn id="42" dur="indefinite" nodeType="mainSeq">
                <p:childTnLst>
                  <p:par>
                    <p:cTn id="43" nodeType="clickEffect" fill="hold">
                      <p:stCondLst>
                        <p:cond delay="indefinite"/>
                      </p:stCondLst>
                      <p:childTnLst>
                        <p:par>
                          <p:cTn id="44" nodeType="withEffect" fill="hold">
                            <p:stCondLst>
                              <p:cond delay="0"/>
                            </p:stCondLst>
                            <p:childTnLst>
                              <p:par>
                                <p:cTn id="45" nodeType="clickEffect" fill="hold" presetClass="entr" presetID="1">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nodeType="withEffect" fill="hold" presetClass="entr" presetID="1">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par>
                    <p:cTn id="49" nodeType="clickEffect" fill="hold">
                      <p:stCondLst>
                        <p:cond delay="indefinite"/>
                      </p:stCondLst>
                      <p:childTnLst>
                        <p:par>
                          <p:cTn id="50" nodeType="withEffect" fill="hold">
                            <p:stCondLst>
                              <p:cond delay="0"/>
                            </p:stCondLst>
                            <p:childTnLst>
                              <p:par>
                                <p:cTn id="51" nodeType="clickEffect" fill="hold" presetClass="entr" presetID="1">
                                  <p:stCondLst>
                                    <p:cond delay="0"/>
                                  </p:stCondLst>
                                  <p:childTnLst>
                                    <p:set>
                                      <p:cBhvr>
                                        <p:cTn id="52" dur="1" fill="hold">
                                          <p:stCondLst>
                                            <p:cond delay="0"/>
                                          </p:stCondLst>
                                        </p:cTn>
                                        <p:tgtEl>
                                          <p:spTgt spid="21"/>
                                        </p:tgtEl>
                                        <p:attrNameLst>
                                          <p:attrName>style.visibility</p:attrName>
                                        </p:attrNameLst>
                                      </p:cBhvr>
                                      <p:to>
                                        <p:strVal val="visible"/>
                                      </p:to>
                                    </p:set>
                                  </p:childTnLst>
                                </p:cTn>
                              </p:par>
                              <p:par>
                                <p:cTn id="53" nodeType="withEffect" fill="hold" presetClass="entr" presetID="1">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Instance Variables</a:t>
            </a:r>
            <a:endParaRPr b="1" lang="en-US" sz="4400" spc="-1" strike="noStrike">
              <a:solidFill>
                <a:srgbClr val="ffffff"/>
              </a:solidFill>
              <a:latin typeface="Tahoma"/>
            </a:endParaRPr>
          </a:p>
        </p:txBody>
      </p:sp>
      <p:sp>
        <p:nvSpPr>
          <p:cNvPr id="2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7878"/>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instance variable</a:t>
            </a:r>
            <a:r>
              <a:rPr b="0" lang="en-US" sz="2400" spc="-1" strike="noStrike">
                <a:solidFill>
                  <a:srgbClr val="000000"/>
                </a:solidFill>
                <a:latin typeface="Tahoma"/>
              </a:rPr>
              <a:t>: A variable inside an object that is part of its data. Also called fields, attributes or properties. </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Each object has </a:t>
            </a:r>
            <a:r>
              <a:rPr b="0" i="1" lang="en-US" sz="2200" spc="-1" strike="noStrike">
                <a:solidFill>
                  <a:srgbClr val="000000"/>
                </a:solidFill>
                <a:latin typeface="Tahoma"/>
              </a:rPr>
              <a:t>its own copy </a:t>
            </a:r>
            <a:r>
              <a:rPr b="0" lang="en-US" sz="2200" spc="-1" strike="noStrike">
                <a:solidFill>
                  <a:srgbClr val="000000"/>
                </a:solidFill>
                <a:latin typeface="Tahoma"/>
              </a:rPr>
              <a:t>of each instance variable.</a:t>
            </a: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 variable is </a:t>
            </a:r>
            <a:r>
              <a:rPr b="1" lang="en-US" sz="2400" spc="-1" strike="noStrike">
                <a:solidFill>
                  <a:srgbClr val="000000"/>
                </a:solidFill>
                <a:latin typeface="Tahoma"/>
              </a:rPr>
              <a:t>public </a:t>
            </a:r>
            <a:r>
              <a:rPr b="0" lang="en-US" sz="2400" spc="-1" strike="noStrike">
                <a:solidFill>
                  <a:srgbClr val="000000"/>
                </a:solidFill>
                <a:latin typeface="Tahoma"/>
              </a:rPr>
              <a:t>by default. A public variable can be accessed from outside the class. The keyword </a:t>
            </a:r>
            <a:r>
              <a:rPr b="1" lang="en-US" sz="2400" spc="-1" strike="noStrike">
                <a:solidFill>
                  <a:srgbClr val="000000"/>
                </a:solidFill>
                <a:latin typeface="Tahoma"/>
              </a:rPr>
              <a:t>private</a:t>
            </a:r>
            <a:r>
              <a:rPr b="0" lang="en-US" sz="2400" spc="-1" strike="noStrike">
                <a:solidFill>
                  <a:srgbClr val="000000"/>
                </a:solidFill>
                <a:latin typeface="Tahoma"/>
              </a:rPr>
              <a:t> can be used to protect access to a variable. A private variable can only be accessed from </a:t>
            </a:r>
            <a:r>
              <a:rPr b="0" lang="en-US" sz="2400" spc="-1" strike="noStrike">
                <a:solidFill>
                  <a:srgbClr val="ff0000"/>
                </a:solidFill>
                <a:latin typeface="Tahoma"/>
              </a:rPr>
              <a:t>inside</a:t>
            </a:r>
            <a:r>
              <a:rPr b="0" lang="en-US" sz="2400" spc="-1" strike="noStrike">
                <a:solidFill>
                  <a:srgbClr val="000000"/>
                </a:solidFill>
                <a:latin typeface="Tahoma"/>
              </a:rPr>
              <a:t> the enclosing class.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Declaration syntax:</a:t>
            </a:r>
            <a:endParaRPr b="0" lang="en-US" sz="2400" spc="-1" strike="noStrike">
              <a:solidFill>
                <a:srgbClr val="000000"/>
              </a:solidFill>
              <a:latin typeface="Tahoma"/>
            </a:endParaRPr>
          </a:p>
          <a:p>
            <a:pPr lvl="1" marL="625320" indent="-279360">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en-US" sz="2200" spc="-1" strike="noStrike">
                <a:solidFill>
                  <a:srgbClr val="000000"/>
                </a:solidFill>
                <a:latin typeface="Tahoma"/>
              </a:rPr>
              <a:t>	</a:t>
            </a:r>
            <a:r>
              <a:rPr b="1" lang="en-US" sz="2200" spc="-1" strike="noStrike">
                <a:solidFill>
                  <a:srgbClr val="000000"/>
                </a:solidFill>
                <a:latin typeface="Tahoma"/>
              </a:rPr>
              <a:t>private type</a:t>
            </a:r>
            <a:r>
              <a:rPr b="1" i="1" lang="en-US" sz="2200" spc="-1" strike="noStrike">
                <a:solidFill>
                  <a:srgbClr val="000000"/>
                </a:solidFill>
                <a:latin typeface="Courier New"/>
              </a:rPr>
              <a:t> </a:t>
            </a:r>
            <a:r>
              <a:rPr b="1" lang="en-US" sz="2200" spc="-1" strike="noStrike">
                <a:solidFill>
                  <a:srgbClr val="000000"/>
                </a:solidFill>
                <a:latin typeface="Tahoma"/>
              </a:rPr>
              <a:t>name</a:t>
            </a:r>
            <a:r>
              <a:rPr b="1" lang="en-US" sz="2200" spc="-1" strike="noStrike">
                <a:solidFill>
                  <a:srgbClr val="000000"/>
                </a:solidFill>
                <a:latin typeface="Courier New"/>
              </a:rPr>
              <a:t>;</a:t>
            </a:r>
            <a:endParaRPr b="0" lang="en-US" sz="2200" spc="-1" strike="noStrike">
              <a:solidFill>
                <a:srgbClr val="000000"/>
              </a:solidFill>
              <a:latin typeface="Tahoma"/>
            </a:endParaRPr>
          </a:p>
        </p:txBody>
      </p:sp>
    </p:spTree>
  </p:cSld>
  <p:timing>
    <p:tnLst>
      <p:par>
        <p:cTn id="55" dur="indefinite" restart="never" nodeType="tmRoot">
          <p:childTnLst>
            <p:seq>
              <p:cTn id="56" dur="indefinite" nodeType="mainSeq">
                <p:childTnLst>
                  <p:par>
                    <p:cTn id="57" nodeType="clickEffect" fill="hold">
                      <p:stCondLst>
                        <p:cond delay="indefinite"/>
                      </p:stCondLst>
                      <p:childTnLst>
                        <p:par>
                          <p:cTn id="58" nodeType="withEffect" fill="hold">
                            <p:stCondLst>
                              <p:cond delay="0"/>
                            </p:stCondLst>
                            <p:childTnLst>
                              <p:par>
                                <p:cTn id="59" nodeType="clickEffect" fill="hold" presetClass="entr" presetID="1">
                                  <p:stCondLst>
                                    <p:cond delay="0"/>
                                  </p:stCondLst>
                                  <p:childTnLst>
                                    <p:set>
                                      <p:cBhvr>
                                        <p:cTn id="60"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61" nodeType="clickEffect" fill="hold">
                      <p:stCondLst>
                        <p:cond delay="indefinite"/>
                      </p:stCondLst>
                      <p:childTnLst>
                        <p:par>
                          <p:cTn id="62" nodeType="withEffect" fill="hold">
                            <p:stCondLst>
                              <p:cond delay="0"/>
                            </p:stCondLst>
                            <p:childTnLst>
                              <p:par>
                                <p:cTn id="63" nodeType="clickEffect" fill="hold" presetClass="entr" presetID="1">
                                  <p:stCondLst>
                                    <p:cond delay="0"/>
                                  </p:stCondLst>
                                  <p:childTnLst>
                                    <p:set>
                                      <p:cBhvr>
                                        <p:cTn id="64" dur="1" fill="hold">
                                          <p:stCondLst>
                                            <p:cond delay="0"/>
                                          </p:stCondLst>
                                        </p:cTn>
                                        <p:tgtEl>
                                          <p:spTgt spid="23">
                                            <p:txEl>
                                              <p:pRg st="5" end="5"/>
                                            </p:txEl>
                                          </p:spTgt>
                                        </p:tgtEl>
                                        <p:attrNameLst>
                                          <p:attrName>style.visibility</p:attrName>
                                        </p:attrNameLst>
                                      </p:cBhvr>
                                      <p:to>
                                        <p:strVal val="visible"/>
                                      </p:to>
                                    </p:set>
                                  </p:childTnLst>
                                </p:cTn>
                              </p:par>
                              <p:par>
                                <p:cTn id="65" nodeType="withEffect" fill="hold" presetClass="entr" presetID="1">
                                  <p:stCondLst>
                                    <p:cond delay="0"/>
                                  </p:stCondLst>
                                  <p:childTnLst>
                                    <p:set>
                                      <p:cBhvr>
                                        <p:cTn id="66" dur="1" fill="hold">
                                          <p:stCondLst>
                                            <p:cond delay="0"/>
                                          </p:stCondLst>
                                        </p:cTn>
                                        <p:tgtEl>
                                          <p:spTgt spid="23">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An Example</a:t>
            </a:r>
            <a:endParaRPr b="1" lang="en-US" sz="4400" spc="-1" strike="noStrike">
              <a:solidFill>
                <a:srgbClr val="ffffff"/>
              </a:solidFill>
              <a:latin typeface="Tahoma"/>
            </a:endParaRPr>
          </a:p>
        </p:txBody>
      </p:sp>
      <p:sp>
        <p:nvSpPr>
          <p:cNvPr id="2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84133" lnSpcReduction="10000"/>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Here's an example of a simple class: The Sprite class.</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Sprite class is not a runnable program. A program always needs a class with the main method: the driver class.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endParaRPr b="0" lang="en-US" sz="2400" spc="-1" strike="noStrike">
              <a:solidFill>
                <a:srgbClr val="000000"/>
              </a:solidFill>
              <a:latin typeface="Tahoma"/>
            </a:endParaRPr>
          </a:p>
        </p:txBody>
      </p:sp>
      <p:sp>
        <p:nvSpPr>
          <p:cNvPr id="26" name="TextBox 5"/>
          <p:cNvSpPr/>
          <p:nvPr/>
        </p:nvSpPr>
        <p:spPr>
          <a:xfrm>
            <a:off x="380880" y="2943360"/>
            <a:ext cx="6748560" cy="256284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Sprite{</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1" lang="en-US" sz="1800" spc="-1" strike="noStrike">
                <a:solidFill>
                  <a:srgbClr val="000000"/>
                </a:solidFill>
                <a:latin typeface="Courier New"/>
              </a:rPr>
              <a:t>private double center_x;</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1" lang="en-US" sz="1800" spc="-1" strike="noStrike">
                <a:solidFill>
                  <a:srgbClr val="000000"/>
                </a:solidFill>
                <a:latin typeface="Courier New"/>
              </a:rPr>
              <a:t>double center_y;</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Sprite(double x, double y){</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center_x = x;</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center_y = y;</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Arial"/>
            </a:endParaRPr>
          </a:p>
        </p:txBody>
      </p:sp>
      <p:sp>
        <p:nvSpPr>
          <p:cNvPr id="27" name="TextBox 7"/>
          <p:cNvSpPr/>
          <p:nvPr/>
        </p:nvSpPr>
        <p:spPr>
          <a:xfrm>
            <a:off x="404280" y="2544840"/>
            <a:ext cx="1259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Sprite.java</a:t>
            </a:r>
            <a:endParaRPr b="0" lang="en-US" sz="1800" spc="-1" strike="noStrike">
              <a:solidFill>
                <a:srgbClr val="000000"/>
              </a:solidFill>
              <a:latin typeface="Arial"/>
            </a:endParaRPr>
          </a:p>
        </p:txBody>
      </p:sp>
      <p:sp>
        <p:nvSpPr>
          <p:cNvPr id="28" name="TextBox 5"/>
          <p:cNvSpPr/>
          <p:nvPr/>
        </p:nvSpPr>
        <p:spPr>
          <a:xfrm>
            <a:off x="5229360" y="3017880"/>
            <a:ext cx="3457440" cy="9169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an instance variable is </a:t>
            </a:r>
            <a:r>
              <a:rPr b="1" lang="en-US" sz="1800" spc="-1" strike="noStrike">
                <a:solidFill>
                  <a:srgbClr val="ff0000"/>
                </a:solidFill>
                <a:latin typeface="Arial"/>
              </a:rPr>
              <a:t>private</a:t>
            </a:r>
            <a:r>
              <a:rPr b="0" lang="en-US" sz="1800" spc="-1" strike="noStrike">
                <a:solidFill>
                  <a:srgbClr val="ff0000"/>
                </a:solidFill>
                <a:latin typeface="Arial"/>
              </a:rPr>
              <a:t> if it is only accessible/visible inside the class.</a:t>
            </a:r>
            <a:endParaRPr b="0" lang="en-US" sz="1800" spc="-1" strike="noStrike">
              <a:solidFill>
                <a:srgbClr val="000000"/>
              </a:solidFill>
              <a:latin typeface="Arial"/>
            </a:endParaRPr>
          </a:p>
        </p:txBody>
      </p:sp>
      <p:cxnSp>
        <p:nvCxnSpPr>
          <p:cNvPr id="29" name="Straight Arrow Connector 6"/>
          <p:cNvCxnSpPr/>
          <p:nvPr/>
        </p:nvCxnSpPr>
        <p:spPr>
          <a:xfrm flipH="1" flipV="1">
            <a:off x="2501640" y="4298400"/>
            <a:ext cx="2404080" cy="309960"/>
          </a:xfrm>
          <a:prstGeom prst="straightConnector1">
            <a:avLst/>
          </a:prstGeom>
          <a:ln w="38160">
            <a:solidFill>
              <a:srgbClr val="000000"/>
            </a:solidFill>
            <a:miter/>
            <a:tailEnd len="med" type="triangle" w="med"/>
          </a:ln>
        </p:spPr>
      </p:cxnSp>
      <p:cxnSp>
        <p:nvCxnSpPr>
          <p:cNvPr id="30" name="Straight Arrow Connector 7"/>
          <p:cNvCxnSpPr/>
          <p:nvPr/>
        </p:nvCxnSpPr>
        <p:spPr>
          <a:xfrm flipH="1">
            <a:off x="4068000" y="2757240"/>
            <a:ext cx="1150200" cy="462600"/>
          </a:xfrm>
          <a:prstGeom prst="straightConnector1">
            <a:avLst/>
          </a:prstGeom>
          <a:ln w="38160">
            <a:solidFill>
              <a:srgbClr val="000000"/>
            </a:solidFill>
            <a:miter/>
            <a:tailEnd len="med" type="triangle" w="med"/>
          </a:ln>
        </p:spPr>
      </p:cxnSp>
      <p:sp>
        <p:nvSpPr>
          <p:cNvPr id="31" name="TextBox 5"/>
          <p:cNvSpPr/>
          <p:nvPr/>
        </p:nvSpPr>
        <p:spPr>
          <a:xfrm>
            <a:off x="5229360" y="2325600"/>
            <a:ext cx="252720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declaring the </a:t>
            </a:r>
            <a:r>
              <a:rPr b="1" lang="en-US" sz="1800" spc="-1" strike="noStrike">
                <a:solidFill>
                  <a:srgbClr val="ff0000"/>
                </a:solidFill>
                <a:latin typeface="Arial"/>
              </a:rPr>
              <a:t>instance variables</a:t>
            </a:r>
            <a:endParaRPr b="0" lang="en-US" sz="1800" spc="-1" strike="noStrike">
              <a:solidFill>
                <a:srgbClr val="000000"/>
              </a:solidFill>
              <a:latin typeface="Arial"/>
            </a:endParaRPr>
          </a:p>
        </p:txBody>
      </p:sp>
      <p:sp>
        <p:nvSpPr>
          <p:cNvPr id="32" name="TextBox 5"/>
          <p:cNvSpPr/>
          <p:nvPr/>
        </p:nvSpPr>
        <p:spPr>
          <a:xfrm>
            <a:off x="4892760" y="4424400"/>
            <a:ext cx="1857240" cy="368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ff0000"/>
                </a:solidFill>
                <a:latin typeface="Arial"/>
              </a:rPr>
              <a:t>constructor</a:t>
            </a:r>
            <a:endParaRPr b="0" lang="en-US" sz="1800" spc="-1" strike="noStrike">
              <a:solidFill>
                <a:srgbClr val="000000"/>
              </a:solidFill>
              <a:latin typeface="Arial"/>
            </a:endParaRPr>
          </a:p>
        </p:txBody>
      </p:sp>
      <p:cxnSp>
        <p:nvCxnSpPr>
          <p:cNvPr id="33" name="Straight Arrow Connector 10"/>
          <p:cNvCxnSpPr/>
          <p:nvPr/>
        </p:nvCxnSpPr>
        <p:spPr>
          <a:xfrm flipH="1" flipV="1">
            <a:off x="2834640" y="4946040"/>
            <a:ext cx="1670760" cy="214920"/>
          </a:xfrm>
          <a:prstGeom prst="straightConnector1">
            <a:avLst/>
          </a:prstGeom>
          <a:ln w="38160">
            <a:solidFill>
              <a:srgbClr val="000000"/>
            </a:solidFill>
            <a:miter/>
            <a:tailEnd len="med" type="triangle" w="med"/>
          </a:ln>
        </p:spPr>
      </p:cxnSp>
      <p:sp>
        <p:nvSpPr>
          <p:cNvPr id="34" name="TextBox 5"/>
          <p:cNvSpPr/>
          <p:nvPr/>
        </p:nvSpPr>
        <p:spPr>
          <a:xfrm>
            <a:off x="4684680" y="4916520"/>
            <a:ext cx="226548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initialize the instance variables.</a:t>
            </a:r>
            <a:endParaRPr b="0" lang="en-US" sz="1800" spc="-1" strike="noStrike">
              <a:solidFill>
                <a:srgbClr val="000000"/>
              </a:solidFill>
              <a:latin typeface="Arial"/>
            </a:endParaRPr>
          </a:p>
        </p:txBody>
      </p:sp>
    </p:spTree>
  </p:cSld>
  <p:timing>
    <p:tnLst>
      <p:par>
        <p:cTn id="67" dur="indefinite" restart="never" nodeType="tmRoot">
          <p:childTnLst>
            <p:seq>
              <p:cTn id="68" dur="indefinite" nodeType="mainSeq">
                <p:childTnLst>
                  <p:par>
                    <p:cTn id="69" fill="hold">
                      <p:stCondLst>
                        <p:cond delay="indefinite"/>
                      </p:stCondLst>
                      <p:childTnLst>
                        <p:par>
                          <p:cTn id="70" fill="hold">
                            <p:stCondLst>
                              <p:cond delay="0"/>
                            </p:stCondLst>
                            <p:childTnLst>
                              <p:par>
                                <p:cTn id="71" nodeType="clickEffect" fill="hold" presetClass="entr" presetID="1">
                                  <p:stCondLst>
                                    <p:cond delay="0"/>
                                  </p:stCondLst>
                                  <p:childTnLst>
                                    <p:set>
                                      <p:cBhvr>
                                        <p:cTn id="72" dur="1" fill="hold">
                                          <p:stCondLst>
                                            <p:cond delay="0"/>
                                          </p:stCondLst>
                                        </p:cTn>
                                        <p:tgtEl>
                                          <p:spTgt spid="30"/>
                                        </p:tgtEl>
                                        <p:attrNameLst>
                                          <p:attrName>style.visibility</p:attrName>
                                        </p:attrNameLst>
                                      </p:cBhvr>
                                      <p:to>
                                        <p:strVal val="visible"/>
                                      </p:to>
                                    </p:set>
                                  </p:childTnLst>
                                </p:cTn>
                              </p:par>
                              <p:par>
                                <p:cTn id="73" nodeType="withEffect" fill="hold" presetClass="entr" presetID="1">
                                  <p:stCondLst>
                                    <p:cond delay="0"/>
                                  </p:stCondLst>
                                  <p:childTnLst>
                                    <p:set>
                                      <p:cBhvr>
                                        <p:cTn id="74" dur="1" fill="hold">
                                          <p:stCondLst>
                                            <p:cond delay="0"/>
                                          </p:stCondLst>
                                        </p:cTn>
                                        <p:tgtEl>
                                          <p:spTgt spid="3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nodeType="clickEffect" fill="hold" presetClass="entr" presetID="1">
                                  <p:stCondLst>
                                    <p:cond delay="0"/>
                                  </p:stCondLst>
                                  <p:childTnLst>
                                    <p:set>
                                      <p:cBhvr>
                                        <p:cTn id="78" dur="1" fill="hold">
                                          <p:stCondLst>
                                            <p:cond delay="0"/>
                                          </p:stCondLst>
                                        </p:cTn>
                                        <p:tgtEl>
                                          <p:spTgt spid="2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nodeType="clickEffect" fill="hold" presetClass="entr" presetID="1">
                                  <p:stCondLst>
                                    <p:cond delay="0"/>
                                  </p:stCondLst>
                                  <p:childTnLst>
                                    <p:set>
                                      <p:cBhvr>
                                        <p:cTn id="82" dur="1" fill="hold">
                                          <p:stCondLst>
                                            <p:cond delay="0"/>
                                          </p:stCondLst>
                                        </p:cTn>
                                        <p:tgtEl>
                                          <p:spTgt spid="32"/>
                                        </p:tgtEl>
                                        <p:attrNameLst>
                                          <p:attrName>style.visibility</p:attrName>
                                        </p:attrNameLst>
                                      </p:cBhvr>
                                      <p:to>
                                        <p:strVal val="visible"/>
                                      </p:to>
                                    </p:set>
                                  </p:childTnLst>
                                </p:cTn>
                              </p:par>
                              <p:par>
                                <p:cTn id="83" nodeType="withEffect" fill="hold" presetClass="entr" presetID="1">
                                  <p:stCondLst>
                                    <p:cond delay="0"/>
                                  </p:stCondLst>
                                  <p:childTnLst>
                                    <p:set>
                                      <p:cBhvr>
                                        <p:cTn id="84" dur="1" fill="hold">
                                          <p:stCondLst>
                                            <p:cond delay="0"/>
                                          </p:stCondLst>
                                        </p:cTn>
                                        <p:tgtEl>
                                          <p:spTgt spid="2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nodeType="clickEffect" fill="hold" presetClass="entr" presetID="1">
                                  <p:stCondLst>
                                    <p:cond delay="0"/>
                                  </p:stCondLst>
                                  <p:childTnLst>
                                    <p:set>
                                      <p:cBhvr>
                                        <p:cTn id="88" dur="1" fill="hold">
                                          <p:stCondLst>
                                            <p:cond delay="0"/>
                                          </p:stCondLst>
                                        </p:cTn>
                                        <p:tgtEl>
                                          <p:spTgt spid="34"/>
                                        </p:tgtEl>
                                        <p:attrNameLst>
                                          <p:attrName>style.visibility</p:attrName>
                                        </p:attrNameLst>
                                      </p:cBhvr>
                                      <p:to>
                                        <p:strVal val="visible"/>
                                      </p:to>
                                    </p:set>
                                  </p:childTnLst>
                                </p:cTn>
                              </p:par>
                              <p:par>
                                <p:cTn id="89" nodeType="withEffect" fill="hold" presetClass="entr" presetID="1">
                                  <p:stCondLst>
                                    <p:cond delay="0"/>
                                  </p:stCondLst>
                                  <p:childTnLst>
                                    <p:set>
                                      <p:cBhvr>
                                        <p:cTn id="90" dur="1" fill="hold">
                                          <p:stCondLst>
                                            <p:cond delay="0"/>
                                          </p:stCondLst>
                                        </p:cTn>
                                        <p:tgtEl>
                                          <p:spTgt spid="3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nodeType="clickEffect" fill="hold" presetClass="entr" presetID="1">
                                  <p:stCondLst>
                                    <p:cond delay="0"/>
                                  </p:stCondLst>
                                  <p:childTnLst>
                                    <p:set>
                                      <p:cBhvr>
                                        <p:cTn id="94" dur="1" fill="hold">
                                          <p:stCondLst>
                                            <p:cond delay="0"/>
                                          </p:stCondLst>
                                        </p:cTn>
                                        <p:tgtEl>
                                          <p:spTgt spid="25">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Driver Class</a:t>
            </a:r>
            <a:endParaRPr b="1" lang="en-US" sz="4400" spc="-1" strike="noStrike">
              <a:solidFill>
                <a:srgbClr val="ffffff"/>
              </a:solidFill>
              <a:latin typeface="Tahoma"/>
            </a:endParaRPr>
          </a:p>
        </p:txBody>
      </p:sp>
      <p:sp>
        <p:nvSpPr>
          <p:cNvPr id="3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Here's the driver class(class with the main method). The driver class's main method controls the flow and logic of the entire program.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endParaRPr b="0" lang="en-US" sz="2400" spc="-1" strike="noStrike">
              <a:solidFill>
                <a:srgbClr val="000000"/>
              </a:solidFill>
              <a:latin typeface="Tahoma"/>
            </a:endParaRPr>
          </a:p>
        </p:txBody>
      </p:sp>
      <p:sp>
        <p:nvSpPr>
          <p:cNvPr id="37" name="TextBox 5"/>
          <p:cNvSpPr/>
          <p:nvPr/>
        </p:nvSpPr>
        <p:spPr>
          <a:xfrm>
            <a:off x="380880" y="2943360"/>
            <a:ext cx="7848720" cy="405792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player1 = new Sprite(20.0, 100.0);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player2 = new Sprite(10.0, 50.0);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System.out.println(player1.center_x);</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player1.center_x = 10;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System.out.println(player1.center_y);</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player1.center_y = 100;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38" name="TextBox 7"/>
          <p:cNvSpPr/>
          <p:nvPr/>
        </p:nvSpPr>
        <p:spPr>
          <a:xfrm>
            <a:off x="403560" y="2544840"/>
            <a:ext cx="11577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Main.java</a:t>
            </a:r>
            <a:endParaRPr b="0" lang="en-US" sz="1800" spc="-1" strike="noStrike">
              <a:solidFill>
                <a:srgbClr val="000000"/>
              </a:solidFill>
              <a:latin typeface="Arial"/>
            </a:endParaRPr>
          </a:p>
        </p:txBody>
      </p:sp>
      <p:sp>
        <p:nvSpPr>
          <p:cNvPr id="39" name="TextBox 5"/>
          <p:cNvSpPr/>
          <p:nvPr/>
        </p:nvSpPr>
        <p:spPr>
          <a:xfrm>
            <a:off x="6235560" y="2128680"/>
            <a:ext cx="2527560" cy="119124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Use the new operator along with calling the constructor to create objects. </a:t>
            </a:r>
            <a:endParaRPr b="0" lang="en-US" sz="1800" spc="-1" strike="noStrike">
              <a:solidFill>
                <a:srgbClr val="000000"/>
              </a:solidFill>
              <a:latin typeface="Arial"/>
            </a:endParaRPr>
          </a:p>
        </p:txBody>
      </p:sp>
      <p:cxnSp>
        <p:nvCxnSpPr>
          <p:cNvPr id="40" name="Straight Arrow Connector 10"/>
          <p:cNvCxnSpPr/>
          <p:nvPr/>
        </p:nvCxnSpPr>
        <p:spPr>
          <a:xfrm flipH="1">
            <a:off x="4952160" y="2544840"/>
            <a:ext cx="1283400" cy="984960"/>
          </a:xfrm>
          <a:prstGeom prst="straightConnector1">
            <a:avLst/>
          </a:prstGeom>
          <a:ln w="38160">
            <a:solidFill>
              <a:srgbClr val="000000"/>
            </a:solidFill>
            <a:miter/>
            <a:tailEnd len="med" type="triangle" w="med"/>
          </a:ln>
        </p:spPr>
      </p:cxnSp>
      <p:sp>
        <p:nvSpPr>
          <p:cNvPr id="41" name="TextBox 5"/>
          <p:cNvSpPr/>
          <p:nvPr/>
        </p:nvSpPr>
        <p:spPr>
          <a:xfrm>
            <a:off x="7175520" y="4160880"/>
            <a:ext cx="2073240" cy="1465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Error! center_x is a private variable, cannot be accessed outside the class!</a:t>
            </a:r>
            <a:endParaRPr b="0" lang="en-US" sz="1800" spc="-1" strike="noStrike">
              <a:solidFill>
                <a:srgbClr val="000000"/>
              </a:solidFill>
              <a:latin typeface="Arial"/>
            </a:endParaRPr>
          </a:p>
        </p:txBody>
      </p:sp>
      <p:cxnSp>
        <p:nvCxnSpPr>
          <p:cNvPr id="42" name="Straight Arrow Connector 19"/>
          <p:cNvCxnSpPr/>
          <p:nvPr/>
        </p:nvCxnSpPr>
        <p:spPr>
          <a:xfrm flipH="1">
            <a:off x="6476400" y="4419360"/>
            <a:ext cx="686520" cy="153000"/>
          </a:xfrm>
          <a:prstGeom prst="straightConnector1">
            <a:avLst/>
          </a:prstGeom>
          <a:ln w="38160">
            <a:solidFill>
              <a:srgbClr val="000000"/>
            </a:solidFill>
            <a:miter/>
            <a:tailEnd len="med" type="triangle" w="med"/>
          </a:ln>
        </p:spPr>
      </p:cxnSp>
      <p:sp>
        <p:nvSpPr>
          <p:cNvPr id="43" name="TextBox 5"/>
          <p:cNvSpPr/>
          <p:nvPr/>
        </p:nvSpPr>
        <p:spPr>
          <a:xfrm>
            <a:off x="7162920" y="5626080"/>
            <a:ext cx="2074680" cy="9169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Since center_y is not declared private, this is ok. </a:t>
            </a:r>
            <a:endParaRPr b="0" lang="en-US" sz="1800" spc="-1" strike="noStrike">
              <a:solidFill>
                <a:srgbClr val="000000"/>
              </a:solidFill>
              <a:latin typeface="Arial"/>
            </a:endParaRPr>
          </a:p>
        </p:txBody>
      </p:sp>
      <p:cxnSp>
        <p:nvCxnSpPr>
          <p:cNvPr id="44" name="Straight Arrow Connector 25"/>
          <p:cNvCxnSpPr/>
          <p:nvPr/>
        </p:nvCxnSpPr>
        <p:spPr>
          <a:xfrm flipH="1" flipV="1">
            <a:off x="6705000" y="5795280"/>
            <a:ext cx="470520" cy="300600"/>
          </a:xfrm>
          <a:prstGeom prst="straightConnector1">
            <a:avLst/>
          </a:prstGeom>
          <a:ln w="38160">
            <a:solidFill>
              <a:srgbClr val="000000"/>
            </a:solidFill>
            <a:miter/>
            <a:tailEnd len="med" type="triangle" w="med"/>
          </a:ln>
        </p:spPr>
      </p:cxnSp>
      <p:cxnSp>
        <p:nvCxnSpPr>
          <p:cNvPr id="45" name="Straight Arrow Connector 29"/>
          <p:cNvCxnSpPr/>
          <p:nvPr/>
        </p:nvCxnSpPr>
        <p:spPr>
          <a:xfrm flipH="1">
            <a:off x="4800240" y="4952520"/>
            <a:ext cx="2375280" cy="1080"/>
          </a:xfrm>
          <a:prstGeom prst="straightConnector1">
            <a:avLst/>
          </a:prstGeom>
          <a:ln w="38160">
            <a:solidFill>
              <a:srgbClr val="000000"/>
            </a:solidFill>
            <a:miter/>
            <a:tailEnd len="med" type="triangle" w="med"/>
          </a:ln>
        </p:spPr>
      </p:cxnSp>
      <p:cxnSp>
        <p:nvCxnSpPr>
          <p:cNvPr id="46" name="Straight Arrow Connector 32"/>
          <p:cNvCxnSpPr/>
          <p:nvPr/>
        </p:nvCxnSpPr>
        <p:spPr>
          <a:xfrm flipH="1" flipV="1">
            <a:off x="4952160" y="6019200"/>
            <a:ext cx="2210760" cy="229320"/>
          </a:xfrm>
          <a:prstGeom prst="straightConnector1">
            <a:avLst/>
          </a:prstGeom>
          <a:ln w="38160">
            <a:solidFill>
              <a:srgbClr val="000000"/>
            </a:solidFill>
            <a:miter/>
            <a:tailEnd len="med" type="triangle" w="med"/>
          </a:ln>
        </p:spPr>
      </p:cxnSp>
    </p:spTree>
  </p:cSld>
  <p:timing>
    <p:tnLst>
      <p:par>
        <p:cTn id="95" dur="indefinite" restart="never" nodeType="tmRoot">
          <p:childTnLst>
            <p:seq>
              <p:cTn id="96" dur="indefinite" nodeType="mainSeq">
                <p:childTnLst>
                  <p:par>
                    <p:cTn id="97" nodeType="clickEffect" fill="hold">
                      <p:stCondLst>
                        <p:cond delay="indefinite"/>
                      </p:stCondLst>
                      <p:childTnLst>
                        <p:par>
                          <p:cTn id="98" nodeType="withEffect" fill="hold">
                            <p:stCondLst>
                              <p:cond delay="0"/>
                            </p:stCondLst>
                            <p:childTnLst>
                              <p:par>
                                <p:cTn id="99" nodeType="clickEffect" fill="hold" presetClass="entr" presetID="1">
                                  <p:stCondLst>
                                    <p:cond delay="0"/>
                                  </p:stCondLst>
                                  <p:childTnLst>
                                    <p:set>
                                      <p:cBhvr>
                                        <p:cTn id="100" dur="1" fill="hold">
                                          <p:stCondLst>
                                            <p:cond delay="0"/>
                                          </p:stCondLst>
                                        </p:cTn>
                                        <p:tgtEl>
                                          <p:spTgt spid="40"/>
                                        </p:tgtEl>
                                        <p:attrNameLst>
                                          <p:attrName>style.visibility</p:attrName>
                                        </p:attrNameLst>
                                      </p:cBhvr>
                                      <p:to>
                                        <p:strVal val="visible"/>
                                      </p:to>
                                    </p:set>
                                  </p:childTnLst>
                                </p:cTn>
                              </p:par>
                            </p:childTnLst>
                          </p:cTn>
                        </p:par>
                      </p:childTnLst>
                    </p:cTn>
                  </p:par>
                  <p:par>
                    <p:cTn id="101" nodeType="clickEffect" fill="hold">
                      <p:stCondLst>
                        <p:cond delay="indefinite"/>
                      </p:stCondLst>
                      <p:childTnLst>
                        <p:par>
                          <p:cTn id="102" nodeType="withEffect" fill="hold">
                            <p:stCondLst>
                              <p:cond delay="0"/>
                            </p:stCondLst>
                            <p:childTnLst>
                              <p:par>
                                <p:cTn id="103" nodeType="clickEffect" fill="hold" presetClass="entr" presetID="1">
                                  <p:stCondLst>
                                    <p:cond delay="0"/>
                                  </p:stCondLst>
                                  <p:childTnLst>
                                    <p:set>
                                      <p:cBhvr>
                                        <p:cTn id="104" dur="1" fill="hold">
                                          <p:stCondLst>
                                            <p:cond delay="0"/>
                                          </p:stCondLst>
                                        </p:cTn>
                                        <p:tgtEl>
                                          <p:spTgt spid="42"/>
                                        </p:tgtEl>
                                        <p:attrNameLst>
                                          <p:attrName>style.visibility</p:attrName>
                                        </p:attrNameLst>
                                      </p:cBhvr>
                                      <p:to>
                                        <p:strVal val="visible"/>
                                      </p:to>
                                    </p:set>
                                  </p:childTnLst>
                                </p:cTn>
                              </p:par>
                              <p:par>
                                <p:cTn id="105" nodeType="withEffect" fill="hold" presetClass="entr" presetID="1">
                                  <p:stCondLst>
                                    <p:cond delay="0"/>
                                  </p:stCondLst>
                                  <p:childTnLst>
                                    <p:set>
                                      <p:cBhvr>
                                        <p:cTn id="106" dur="1" fill="hold">
                                          <p:stCondLst>
                                            <p:cond delay="0"/>
                                          </p:stCondLst>
                                        </p:cTn>
                                        <p:tgtEl>
                                          <p:spTgt spid="41"/>
                                        </p:tgtEl>
                                        <p:attrNameLst>
                                          <p:attrName>style.visibility</p:attrName>
                                        </p:attrNameLst>
                                      </p:cBhvr>
                                      <p:to>
                                        <p:strVal val="visible"/>
                                      </p:to>
                                    </p:set>
                                  </p:childTnLst>
                                </p:cTn>
                              </p:par>
                              <p:par>
                                <p:cTn id="107" nodeType="withEffect" fill="hold" presetClass="entr" presetID="1">
                                  <p:stCondLst>
                                    <p:cond delay="0"/>
                                  </p:stCondLst>
                                  <p:childTnLst>
                                    <p:set>
                                      <p:cBhvr>
                                        <p:cTn id="108" dur="1" fill="hold">
                                          <p:stCondLst>
                                            <p:cond delay="0"/>
                                          </p:stCondLst>
                                        </p:cTn>
                                        <p:tgtEl>
                                          <p:spTgt spid="45"/>
                                        </p:tgtEl>
                                        <p:attrNameLst>
                                          <p:attrName>style.visibility</p:attrName>
                                        </p:attrNameLst>
                                      </p:cBhvr>
                                      <p:to>
                                        <p:strVal val="visible"/>
                                      </p:to>
                                    </p:set>
                                  </p:childTnLst>
                                </p:cTn>
                              </p:par>
                              <p:par>
                                <p:cTn id="109" nodeType="withEffect" fill="hold" presetClass="entr" presetID="1">
                                  <p:stCondLst>
                                    <p:cond delay="0"/>
                                  </p:stCondLst>
                                  <p:childTnLst>
                                    <p:set>
                                      <p:cBhvr>
                                        <p:cTn id="110" dur="1" fill="hold">
                                          <p:stCondLst>
                                            <p:cond delay="0"/>
                                          </p:stCondLst>
                                        </p:cTn>
                                        <p:tgtEl>
                                          <p:spTgt spid="37">
                                            <p:txEl>
                                              <p:pRg st="5" end="5"/>
                                            </p:txEl>
                                          </p:spTgt>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113" nodeType="clickEffect" fill="hold">
                      <p:stCondLst>
                        <p:cond delay="indefinite"/>
                      </p:stCondLst>
                      <p:childTnLst>
                        <p:par>
                          <p:cTn id="114" nodeType="withEffect" fill="hold">
                            <p:stCondLst>
                              <p:cond delay="0"/>
                            </p:stCondLst>
                            <p:childTnLst>
                              <p:par>
                                <p:cTn id="115" nodeType="clickEffect" fill="hold" presetClass="entr" presetID="1">
                                  <p:stCondLst>
                                    <p:cond delay="0"/>
                                  </p:stCondLst>
                                  <p:childTnLst>
                                    <p:set>
                                      <p:cBhvr>
                                        <p:cTn id="116" dur="1" fill="hold">
                                          <p:stCondLst>
                                            <p:cond delay="0"/>
                                          </p:stCondLst>
                                        </p:cTn>
                                        <p:tgtEl>
                                          <p:spTgt spid="37">
                                            <p:txEl>
                                              <p:pRg st="8" end="8"/>
                                            </p:txEl>
                                          </p:spTgt>
                                        </p:tgtEl>
                                        <p:attrNameLst>
                                          <p:attrName>style.visibility</p:attrName>
                                        </p:attrNameLst>
                                      </p:cBhvr>
                                      <p:to>
                                        <p:strVal val="visible"/>
                                      </p:to>
                                    </p:set>
                                  </p:childTnLst>
                                </p:cTn>
                              </p:par>
                              <p:par>
                                <p:cTn id="117" nodeType="withEffect" fill="hold" presetClass="entr" presetID="1">
                                  <p:stCondLst>
                                    <p:cond delay="0"/>
                                  </p:stCondLst>
                                  <p:childTnLst>
                                    <p:set>
                                      <p:cBhvr>
                                        <p:cTn id="118" dur="1" fill="hold">
                                          <p:stCondLst>
                                            <p:cond delay="0"/>
                                          </p:stCondLst>
                                        </p:cTn>
                                        <p:tgtEl>
                                          <p:spTgt spid="37">
                                            <p:txEl>
                                              <p:pRg st="9" end="9"/>
                                            </p:txEl>
                                          </p:spTgt>
                                        </p:tgtEl>
                                        <p:attrNameLst>
                                          <p:attrName>style.visibility</p:attrName>
                                        </p:attrNameLst>
                                      </p:cBhvr>
                                      <p:to>
                                        <p:strVal val="visible"/>
                                      </p:to>
                                    </p:set>
                                  </p:childTnLst>
                                </p:cTn>
                              </p:par>
                              <p:par>
                                <p:cTn id="119" nodeType="withEffect" fill="hold" presetClass="entr" presetID="1">
                                  <p:stCondLst>
                                    <p:cond delay="0"/>
                                  </p:stCondLst>
                                  <p:childTnLst>
                                    <p:set>
                                      <p:cBhvr>
                                        <p:cTn id="120" dur="1" fill="hold">
                                          <p:stCondLst>
                                            <p:cond delay="0"/>
                                          </p:stCondLst>
                                        </p:cTn>
                                        <p:tgtEl>
                                          <p:spTgt spid="37">
                                            <p:txEl>
                                              <p:pRg st="10" end="10"/>
                                            </p:txEl>
                                          </p:spTgt>
                                        </p:tgtEl>
                                        <p:attrNameLst>
                                          <p:attrName>style.visibility</p:attrName>
                                        </p:attrNameLst>
                                      </p:cBhvr>
                                      <p:to>
                                        <p:strVal val="visible"/>
                                      </p:to>
                                    </p:set>
                                  </p:childTnLst>
                                </p:cTn>
                              </p:par>
                              <p:par>
                                <p:cTn id="121" nodeType="withEffect" fill="hold" presetClass="entr" presetID="1">
                                  <p:stCondLst>
                                    <p:cond delay="0"/>
                                  </p:stCondLst>
                                  <p:childTnLst>
                                    <p:set>
                                      <p:cBhvr>
                                        <p:cTn id="122" dur="1" fill="hold">
                                          <p:stCondLst>
                                            <p:cond delay="0"/>
                                          </p:stCondLst>
                                        </p:cTn>
                                        <p:tgtEl>
                                          <p:spTgt spid="37">
                                            <p:txEl>
                                              <p:pRg st="11" end="11"/>
                                            </p:txEl>
                                          </p:spTgt>
                                        </p:tgtEl>
                                        <p:attrNameLst>
                                          <p:attrName>style.visibility</p:attrName>
                                        </p:attrNameLst>
                                      </p:cBhvr>
                                      <p:to>
                                        <p:strVal val="visible"/>
                                      </p:to>
                                    </p:set>
                                  </p:childTnLst>
                                </p:cTn>
                              </p:par>
                            </p:childTnLst>
                          </p:cTn>
                        </p:par>
                      </p:childTnLst>
                    </p:cTn>
                  </p:par>
                  <p:par>
                    <p:cTn id="123" nodeType="clickEffect" fill="hold">
                      <p:stCondLst>
                        <p:cond delay="indefinite"/>
                      </p:stCondLst>
                      <p:childTnLst>
                        <p:par>
                          <p:cTn id="124" nodeType="withEffect" fill="hold">
                            <p:stCondLst>
                              <p:cond delay="0"/>
                            </p:stCondLst>
                            <p:childTnLst>
                              <p:par>
                                <p:cTn id="125" nodeType="clickEffect" fill="hold" presetClass="entr" presetID="1">
                                  <p:stCondLst>
                                    <p:cond delay="0"/>
                                  </p:stCondLst>
                                  <p:childTnLst>
                                    <p:set>
                                      <p:cBhvr>
                                        <p:cTn id="126" dur="1" fill="hold">
                                          <p:stCondLst>
                                            <p:cond delay="0"/>
                                          </p:stCondLst>
                                        </p:cTn>
                                        <p:tgtEl>
                                          <p:spTgt spid="46"/>
                                        </p:tgtEl>
                                        <p:attrNameLst>
                                          <p:attrName>style.visibility</p:attrName>
                                        </p:attrNameLst>
                                      </p:cBhvr>
                                      <p:to>
                                        <p:strVal val="visible"/>
                                      </p:to>
                                    </p:set>
                                  </p:childTnLst>
                                </p:cTn>
                              </p:par>
                              <p:par>
                                <p:cTn id="127" nodeType="withEffect" fill="hold" presetClass="entr" presetID="1">
                                  <p:stCondLst>
                                    <p:cond delay="0"/>
                                  </p:stCondLst>
                                  <p:childTnLst>
                                    <p:set>
                                      <p:cBhvr>
                                        <p:cTn id="128" dur="1" fill="hold">
                                          <p:stCondLst>
                                            <p:cond delay="0"/>
                                          </p:stCondLst>
                                        </p:cTn>
                                        <p:tgtEl>
                                          <p:spTgt spid="44"/>
                                        </p:tgtEl>
                                        <p:attrNameLst>
                                          <p:attrName>style.visibility</p:attrName>
                                        </p:attrNameLst>
                                      </p:cBhvr>
                                      <p:to>
                                        <p:strVal val="visible"/>
                                      </p:to>
                                    </p:set>
                                  </p:childTnLst>
                                </p:cTn>
                              </p:par>
                              <p:par>
                                <p:cTn id="129" nodeType="withEffect" fill="hold" presetClass="entr" presetID="1">
                                  <p:stCondLst>
                                    <p:cond delay="0"/>
                                  </p:stCondLst>
                                  <p:childTnLst>
                                    <p:set>
                                      <p:cBhvr>
                                        <p:cTn id="13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Private Access</a:t>
            </a:r>
            <a:endParaRPr b="1" lang="en-US" sz="4400" spc="-1" strike="noStrike">
              <a:solidFill>
                <a:srgbClr val="ffffff"/>
              </a:solidFill>
              <a:latin typeface="Tahoma"/>
            </a:endParaRPr>
          </a:p>
        </p:txBody>
      </p:sp>
      <p:sp>
        <p:nvSpPr>
          <p:cNvPr id="48"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0381"/>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If we can't directly work with the private variables of a class from outside the class, then how can we work with variables of the class?</a:t>
            </a: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We can create methods that can give us controlled, indirect access to the instance variables. We discuss this next. </a:t>
            </a:r>
            <a:endParaRPr b="0" lang="en-US" sz="2200" spc="-1" strike="noStrike">
              <a:solidFill>
                <a:srgbClr val="000000"/>
              </a:solidFill>
              <a:latin typeface="Tahoma"/>
            </a:endParaRPr>
          </a:p>
        </p:txBody>
      </p:sp>
      <p:sp>
        <p:nvSpPr>
          <p:cNvPr id="49" name="TextBox 5"/>
          <p:cNvSpPr/>
          <p:nvPr/>
        </p:nvSpPr>
        <p:spPr>
          <a:xfrm>
            <a:off x="380880" y="2684520"/>
            <a:ext cx="8001000" cy="344808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player1 = new Sprite(20.0, 100.0);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player2 = new Sprite(10.0, 50.0);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ff0000"/>
                </a:solidFill>
                <a:latin typeface="Courier New"/>
              </a:rPr>
              <a:t>System.out.println(player1.center_x);</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player1.center_x = 10;</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50" name="TextBox 7"/>
          <p:cNvSpPr/>
          <p:nvPr/>
        </p:nvSpPr>
        <p:spPr>
          <a:xfrm>
            <a:off x="403560" y="2286000"/>
            <a:ext cx="11577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Main.java</a:t>
            </a:r>
            <a:endParaRPr b="0" lang="en-US" sz="1800" spc="-1" strike="noStrike">
              <a:solidFill>
                <a:srgbClr val="000000"/>
              </a:solidFill>
              <a:latin typeface="Arial"/>
            </a:endParaRPr>
          </a:p>
        </p:txBody>
      </p:sp>
      <p:sp>
        <p:nvSpPr>
          <p:cNvPr id="51" name="TextBox 5"/>
          <p:cNvSpPr/>
          <p:nvPr/>
        </p:nvSpPr>
        <p:spPr>
          <a:xfrm>
            <a:off x="7345440" y="4606920"/>
            <a:ext cx="1647720" cy="9169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Error! Can't access private variables!</a:t>
            </a:r>
            <a:endParaRPr b="0" lang="en-US" sz="1800" spc="-1" strike="noStrike">
              <a:solidFill>
                <a:srgbClr val="000000"/>
              </a:solidFill>
              <a:latin typeface="Arial"/>
            </a:endParaRPr>
          </a:p>
        </p:txBody>
      </p:sp>
      <p:cxnSp>
        <p:nvCxnSpPr>
          <p:cNvPr id="52" name="Straight Arrow Connector 25"/>
          <p:cNvCxnSpPr/>
          <p:nvPr/>
        </p:nvCxnSpPr>
        <p:spPr>
          <a:xfrm flipH="1" flipV="1">
            <a:off x="6705000" y="4571280"/>
            <a:ext cx="470520" cy="300600"/>
          </a:xfrm>
          <a:prstGeom prst="straightConnector1">
            <a:avLst/>
          </a:prstGeom>
          <a:ln w="38160">
            <a:solidFill>
              <a:srgbClr val="000000"/>
            </a:solidFill>
            <a:miter/>
            <a:tailEnd len="med" type="triangle" w="med"/>
          </a:ln>
        </p:spPr>
      </p:cxnSp>
      <p:cxnSp>
        <p:nvCxnSpPr>
          <p:cNvPr id="53" name="Straight Arrow Connector 32"/>
          <p:cNvCxnSpPr/>
          <p:nvPr/>
        </p:nvCxnSpPr>
        <p:spPr>
          <a:xfrm flipH="1" flipV="1">
            <a:off x="4952160" y="4795200"/>
            <a:ext cx="2210760" cy="229320"/>
          </a:xfrm>
          <a:prstGeom prst="straightConnector1">
            <a:avLst/>
          </a:prstGeom>
          <a:ln w="38160">
            <a:solidFill>
              <a:srgbClr val="000000"/>
            </a:solidFill>
            <a:miter/>
            <a:tailEnd len="med" type="triangle" w="med"/>
          </a:ln>
        </p:spPr>
      </p:cxnSp>
    </p:spTree>
  </p:cSld>
  <p:timing>
    <p:tnLst>
      <p:par>
        <p:cTn id="131" dur="indefinite" restart="never" nodeType="tmRoot">
          <p:childTnLst>
            <p:seq>
              <p:cTn id="132" dur="indefinite" nodeType="mainSeq">
                <p:childTnLst>
                  <p:par>
                    <p:cTn id="133" nodeType="clickEffect" fill="hold">
                      <p:stCondLst>
                        <p:cond delay="indefinite"/>
                      </p:stCondLst>
                      <p:childTnLst>
                        <p:par>
                          <p:cTn id="134" nodeType="withEffect" fill="hold">
                            <p:stCondLst>
                              <p:cond delay="0"/>
                            </p:stCondLst>
                            <p:childTnLst>
                              <p:par>
                                <p:cTn id="135" nodeType="clickEffect" fill="hold" presetClass="entr" presetID="1">
                                  <p:stCondLst>
                                    <p:cond delay="0"/>
                                  </p:stCondLst>
                                  <p:childTnLst>
                                    <p:set>
                                      <p:cBhvr>
                                        <p:cTn id="136" dur="1" fill="hold">
                                          <p:stCondLst>
                                            <p:cond delay="0"/>
                                          </p:stCondLst>
                                        </p:cTn>
                                        <p:tgtEl>
                                          <p:spTgt spid="48">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3692</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B Nguyen</cp:lastModifiedBy>
  <dcterms:modified xsi:type="dcterms:W3CDTF">2021-12-07T12:48:28Z</dcterms:modified>
  <cp:revision>277</cp:revision>
  <dc:subject/>
  <dc:title>CSE 142 Python Slides</dc:title>
</cp:coreProperties>
</file>