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
          <p:cNvSpPr/>
          <p:nvPr/>
        </p:nvSpPr>
        <p:spPr>
          <a:xfrm>
            <a:off x="0" y="0"/>
            <a:ext cx="6858000" cy="9144000"/>
          </a:xfrm>
          <a:prstGeom prst="rect">
            <a:avLst/>
          </a:prstGeom>
          <a:solidFill>
            <a:srgbClr val="ffffff"/>
          </a:solidFill>
          <a:ln w="0">
            <a:noFill/>
          </a:ln>
        </p:spPr>
        <p:txBody>
          <a:bodyPr lIns="90000" rIns="90000" tIns="45000" bIns="45000" anchor="ctr" anchorCtr="1">
            <a:noAutofit/>
          </a:bodyPr>
          <a:p>
            <a:endParaRPr b="0" lang="en-US" sz="1800" spc="-1" strike="noStrike">
              <a:solidFill>
                <a:srgbClr val="000000"/>
              </a:solidFill>
              <a:latin typeface="Arial"/>
            </a:endParaRPr>
          </a:p>
        </p:txBody>
      </p:sp>
      <p:sp>
        <p:nvSpPr>
          <p:cNvPr id="8"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9" name="PlaceHolder 2"/>
          <p:cNvSpPr>
            <a:spLocks noGrp="1"/>
          </p:cNvSpPr>
          <p:nvPr>
            <p:ph type="dt" idx="1"/>
          </p:nvPr>
        </p:nvSpPr>
        <p:spPr>
          <a:xfrm>
            <a:off x="388440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10"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move the slide</a:t>
            </a:r>
            <a:endParaRPr b="1" lang="en-US" sz="4400" spc="-1" strike="noStrike">
              <a:solidFill>
                <a:srgbClr val="ffffff"/>
              </a:solidFill>
              <a:latin typeface="Tahoma"/>
            </a:endParaRPr>
          </a:p>
        </p:txBody>
      </p:sp>
      <p:sp>
        <p:nvSpPr>
          <p:cNvPr id="11"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2" name="PlaceHolder 5"/>
          <p:cNvSpPr>
            <a:spLocks noGrp="1"/>
          </p:cNvSpPr>
          <p:nvPr>
            <p:ph type="ftr" idx="2"/>
          </p:nvPr>
        </p:nvSpPr>
        <p:spPr>
          <a:xfrm>
            <a:off x="-360" y="8685360"/>
            <a:ext cx="2971800" cy="457200"/>
          </a:xfrm>
          <a:prstGeom prst="rect">
            <a:avLst/>
          </a:prstGeom>
          <a:noFill/>
          <a:ln w="0">
            <a:noFill/>
          </a:ln>
        </p:spPr>
        <p:txBody>
          <a:bodyPr lIns="90000" rIns="90000" tIns="46800" bIns="46800" anchor="b">
            <a:noAutofit/>
          </a:bodyPr>
          <a:p>
            <a:pPr indent="0">
              <a:buNone/>
            </a:pPr>
            <a:endParaRPr b="0" lang="en-US" sz="2400" spc="-1" strike="noStrike">
              <a:solidFill>
                <a:srgbClr val="000000"/>
              </a:solidFill>
              <a:latin typeface="Times New Roman"/>
            </a:endParaRPr>
          </a:p>
        </p:txBody>
      </p:sp>
      <p:sp>
        <p:nvSpPr>
          <p:cNvPr id="13" name="PlaceHolder 6"/>
          <p:cNvSpPr>
            <a:spLocks noGrp="1"/>
          </p:cNvSpPr>
          <p:nvPr>
            <p:ph type="sldNum" idx="3"/>
          </p:nvPr>
        </p:nvSpPr>
        <p:spPr>
          <a:xfrm>
            <a:off x="3884400" y="8685360"/>
            <a:ext cx="2971800" cy="457200"/>
          </a:xfrm>
          <a:prstGeom prst="rect">
            <a:avLst/>
          </a:prstGeom>
          <a:noFill/>
          <a:ln w="0">
            <a:noFill/>
          </a:ln>
        </p:spPr>
        <p:txBody>
          <a:bodyPr lIns="90000" rIns="90000" tIns="46800" bIns="46800" anchor="b">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200" spc="-1" strike="noStrike">
                <a:solidFill>
                  <a:srgbClr val="000000"/>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1FC9E44D-78E4-49B4-BA6E-C8B6787AED77}"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B635AC61-2421-42FD-84C8-2A0FAB86B1E4}"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75" name="PlaceHolder 1"/>
          <p:cNvSpPr>
            <a:spLocks noGrp="1"/>
          </p:cNvSpPr>
          <p:nvPr>
            <p:ph type="sldImg"/>
          </p:nvPr>
        </p:nvSpPr>
        <p:spPr>
          <a:xfrm>
            <a:off x="1144440" y="685800"/>
            <a:ext cx="4572000" cy="3429000"/>
          </a:xfrm>
          <a:prstGeom prst="rect">
            <a:avLst/>
          </a:prstGeom>
          <a:ln w="0">
            <a:noFill/>
          </a:ln>
        </p:spPr>
      </p:sp>
      <p:sp>
        <p:nvSpPr>
          <p:cNvPr id="76"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D17D704B-5830-433B-A3F9-97A11B8807EB}"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78" name="PlaceHolder 1"/>
          <p:cNvSpPr>
            <a:spLocks noGrp="1"/>
          </p:cNvSpPr>
          <p:nvPr>
            <p:ph type="sldImg"/>
          </p:nvPr>
        </p:nvSpPr>
        <p:spPr>
          <a:xfrm>
            <a:off x="1144440" y="685800"/>
            <a:ext cx="4572000" cy="3429000"/>
          </a:xfrm>
          <a:prstGeom prst="rect">
            <a:avLst/>
          </a:prstGeom>
          <a:ln w="0">
            <a:noFill/>
          </a:ln>
        </p:spPr>
      </p:sp>
      <p:sp>
        <p:nvSpPr>
          <p:cNvPr id="79"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DDA8B50C-A57F-4BEA-9D98-230285463460}"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81" name="PlaceHolder 1"/>
          <p:cNvSpPr>
            <a:spLocks noGrp="1"/>
          </p:cNvSpPr>
          <p:nvPr>
            <p:ph type="sldImg"/>
          </p:nvPr>
        </p:nvSpPr>
        <p:spPr>
          <a:xfrm>
            <a:off x="1144440" y="685800"/>
            <a:ext cx="4572000" cy="3429000"/>
          </a:xfrm>
          <a:prstGeom prst="rect">
            <a:avLst/>
          </a:prstGeom>
          <a:ln w="0">
            <a:noFill/>
          </a:ln>
        </p:spPr>
      </p:sp>
      <p:sp>
        <p:nvSpPr>
          <p:cNvPr id="82"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346F8AF0-80E0-48C3-B14E-D1A5FC6CC251}"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84" name="PlaceHolder 1"/>
          <p:cNvSpPr>
            <a:spLocks noGrp="1"/>
          </p:cNvSpPr>
          <p:nvPr>
            <p:ph type="sldImg"/>
          </p:nvPr>
        </p:nvSpPr>
        <p:spPr>
          <a:xfrm>
            <a:off x="1144440" y="685800"/>
            <a:ext cx="4572000" cy="3429000"/>
          </a:xfrm>
          <a:prstGeom prst="rect">
            <a:avLst/>
          </a:prstGeom>
          <a:ln w="0">
            <a:noFill/>
          </a:ln>
        </p:spPr>
      </p:sp>
      <p:sp>
        <p:nvSpPr>
          <p:cNvPr id="85"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9D40184A-8F72-4B19-9A61-53D1BA0877B4}"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87" name="PlaceHolder 1"/>
          <p:cNvSpPr>
            <a:spLocks noGrp="1"/>
          </p:cNvSpPr>
          <p:nvPr>
            <p:ph type="sldImg"/>
          </p:nvPr>
        </p:nvSpPr>
        <p:spPr>
          <a:xfrm>
            <a:off x="1144440" y="685800"/>
            <a:ext cx="4572000" cy="3429000"/>
          </a:xfrm>
          <a:prstGeom prst="rect">
            <a:avLst/>
          </a:prstGeom>
          <a:ln w="0">
            <a:noFill/>
          </a:ln>
        </p:spPr>
      </p:sp>
      <p:sp>
        <p:nvSpPr>
          <p:cNvPr id="88"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7667F22A-3A48-40C2-9847-0FF0B70FF0C0}"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90" name="PlaceHolder 1"/>
          <p:cNvSpPr>
            <a:spLocks noGrp="1"/>
          </p:cNvSpPr>
          <p:nvPr>
            <p:ph type="sldImg"/>
          </p:nvPr>
        </p:nvSpPr>
        <p:spPr>
          <a:xfrm>
            <a:off x="1144440" y="685800"/>
            <a:ext cx="4572000" cy="3429000"/>
          </a:xfrm>
          <a:prstGeom prst="rect">
            <a:avLst/>
          </a:prstGeom>
          <a:ln w="0">
            <a:noFill/>
          </a:ln>
        </p:spPr>
      </p:sp>
      <p:sp>
        <p:nvSpPr>
          <p:cNvPr id="91"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0275D6D7-14FF-4410-B5D9-FBED19BBF7FD}"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93" name="PlaceHolder 1"/>
          <p:cNvSpPr>
            <a:spLocks noGrp="1"/>
          </p:cNvSpPr>
          <p:nvPr>
            <p:ph type="sldImg"/>
          </p:nvPr>
        </p:nvSpPr>
        <p:spPr>
          <a:xfrm>
            <a:off x="1144440" y="685800"/>
            <a:ext cx="4572000" cy="3429000"/>
          </a:xfrm>
          <a:prstGeom prst="rect">
            <a:avLst/>
          </a:prstGeom>
          <a:ln w="0">
            <a:noFill/>
          </a:ln>
        </p:spPr>
      </p:sp>
      <p:sp>
        <p:nvSpPr>
          <p:cNvPr id="94"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D4B1B3A0-BBD6-4367-8371-8DEFD78FB1B3}"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96" name="PlaceHolder 1"/>
          <p:cNvSpPr>
            <a:spLocks noGrp="1"/>
          </p:cNvSpPr>
          <p:nvPr>
            <p:ph type="sldImg"/>
          </p:nvPr>
        </p:nvSpPr>
        <p:spPr>
          <a:xfrm>
            <a:off x="1144440" y="685800"/>
            <a:ext cx="4572000" cy="3429000"/>
          </a:xfrm>
          <a:prstGeom prst="rect">
            <a:avLst/>
          </a:prstGeom>
          <a:ln w="0">
            <a:noFill/>
          </a:ln>
        </p:spPr>
      </p:sp>
      <p:sp>
        <p:nvSpPr>
          <p:cNvPr id="97"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6FD42888-278B-4FE8-9561-D4F3860D4BF2}"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99" name="PlaceHolder 1"/>
          <p:cNvSpPr>
            <a:spLocks noGrp="1"/>
          </p:cNvSpPr>
          <p:nvPr>
            <p:ph type="sldImg"/>
          </p:nvPr>
        </p:nvSpPr>
        <p:spPr>
          <a:xfrm>
            <a:off x="1144440" y="685800"/>
            <a:ext cx="4572000" cy="3429000"/>
          </a:xfrm>
          <a:prstGeom prst="rect">
            <a:avLst/>
          </a:prstGeom>
          <a:ln w="0">
            <a:noFill/>
          </a:ln>
        </p:spPr>
      </p:sp>
      <p:sp>
        <p:nvSpPr>
          <p:cNvPr id="100"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5A849B9-CE1E-4E33-B1C8-80238394858B}"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02" name="PlaceHolder 1"/>
          <p:cNvSpPr>
            <a:spLocks noGrp="1"/>
          </p:cNvSpPr>
          <p:nvPr>
            <p:ph type="sldImg"/>
          </p:nvPr>
        </p:nvSpPr>
        <p:spPr>
          <a:xfrm>
            <a:off x="1144440" y="685800"/>
            <a:ext cx="4572000" cy="3429000"/>
          </a:xfrm>
          <a:prstGeom prst="rect">
            <a:avLst/>
          </a:prstGeom>
          <a:ln w="0">
            <a:noFill/>
          </a:ln>
        </p:spPr>
      </p:sp>
      <p:sp>
        <p:nvSpPr>
          <p:cNvPr id="103"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75921E6-3E12-4CA7-A06B-C3E518B88819}"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59" name="PlaceHolder 1"/>
          <p:cNvSpPr>
            <a:spLocks noGrp="1"/>
          </p:cNvSpPr>
          <p:nvPr>
            <p:ph type="sldImg"/>
          </p:nvPr>
        </p:nvSpPr>
        <p:spPr>
          <a:xfrm>
            <a:off x="1143000" y="685800"/>
            <a:ext cx="4572000" cy="3429000"/>
          </a:xfrm>
          <a:prstGeom prst="rect">
            <a:avLst/>
          </a:prstGeom>
          <a:ln w="0">
            <a:noFill/>
          </a:ln>
        </p:spPr>
      </p:sp>
      <p:sp>
        <p:nvSpPr>
          <p:cNvPr id="60" name="PlaceHolder 2"/>
          <p:cNvSpPr>
            <a:spLocks noGrp="1"/>
          </p:cNvSpPr>
          <p:nvPr>
            <p:ph type="body"/>
          </p:nvPr>
        </p:nvSpPr>
        <p:spPr>
          <a:xfrm>
            <a:off x="914400" y="4343400"/>
            <a:ext cx="5029200" cy="4114800"/>
          </a:xfrm>
          <a:prstGeom prst="rect">
            <a:avLst/>
          </a:prstGeom>
          <a:noFill/>
          <a:ln w="0">
            <a:noFill/>
          </a:ln>
        </p:spPr>
        <p:txBody>
          <a:bodyPr lIns="91440" rIns="91440" tIns="45720" bIns="4572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How would we print a multiplication table?</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try printing each of the following inside the inner loop:</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System.out.print(j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j) + " ");</a:t>
            </a:r>
            <a:endParaRPr b="0" lang="en-US" sz="1200" spc="-1" strike="noStrike">
              <a:solidFill>
                <a:srgbClr val="000000"/>
              </a:solidFill>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73BECD7F-5197-487C-A7D9-406D916F33CD}"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62" name="Rectangle 7"/>
          <p:cNvSpPr/>
          <p:nvPr/>
        </p:nvSpPr>
        <p:spPr>
          <a:xfrm>
            <a:off x="3886200" y="8686800"/>
            <a:ext cx="2971800" cy="457200"/>
          </a:xfrm>
          <a:prstGeom prst="rect">
            <a:avLst/>
          </a:prstGeom>
          <a:noFill/>
          <a:ln w="0">
            <a:noFill/>
          </a:ln>
        </p:spPr>
        <p:style>
          <a:lnRef idx="0"/>
          <a:fillRef idx="0"/>
          <a:effectRef idx="0"/>
          <a:fontRef idx="minor"/>
        </p:style>
        <p:txBody>
          <a:bodyPr lIns="90000" rIns="90000" tIns="46800" bIns="46800" anchor="b">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C113936B-9C1A-4A88-84C3-E428735EA3A2}" type="slidenum">
              <a:rPr b="0" lang="en-US" sz="1200" spc="-1" strike="noStrike">
                <a:solidFill>
                  <a:srgbClr val="000000"/>
                </a:solidFill>
                <a:latin typeface="Times New Roman"/>
                <a:ea typeface="Times New Roman"/>
              </a:rPr>
              <a:t>&lt;number&gt;</a:t>
            </a:fld>
            <a:endParaRPr b="0" lang="en-US" sz="1200" spc="-1" strike="noStrike">
              <a:solidFill>
                <a:srgbClr val="000000"/>
              </a:solidFill>
              <a:latin typeface="Arial"/>
            </a:endParaRPr>
          </a:p>
        </p:txBody>
      </p:sp>
      <p:sp>
        <p:nvSpPr>
          <p:cNvPr id="63" name="PlaceHolder 1"/>
          <p:cNvSpPr>
            <a:spLocks noGrp="1"/>
          </p:cNvSpPr>
          <p:nvPr>
            <p:ph type="sldImg"/>
          </p:nvPr>
        </p:nvSpPr>
        <p:spPr>
          <a:xfrm>
            <a:off x="1143000" y="685800"/>
            <a:ext cx="4572000" cy="3429000"/>
          </a:xfrm>
          <a:prstGeom prst="rect">
            <a:avLst/>
          </a:prstGeom>
          <a:ln w="0">
            <a:noFill/>
          </a:ln>
        </p:spPr>
      </p:sp>
      <p:sp>
        <p:nvSpPr>
          <p:cNvPr id="64" name="PlaceHolder 2"/>
          <p:cNvSpPr>
            <a:spLocks noGrp="1"/>
          </p:cNvSpPr>
          <p:nvPr>
            <p:ph type="body"/>
          </p:nvPr>
        </p:nvSpPr>
        <p:spPr>
          <a:xfrm>
            <a:off x="914400" y="4343400"/>
            <a:ext cx="5029200" cy="4114800"/>
          </a:xfrm>
          <a:prstGeom prst="rect">
            <a:avLst/>
          </a:prstGeom>
          <a:noFill/>
          <a:ln w="0">
            <a:noFill/>
          </a:ln>
        </p:spPr>
        <p:txBody>
          <a:bodyPr lIns="91440" rIns="91440" tIns="45720" bIns="4572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Both cases produce infinite loops.</a:t>
            </a:r>
            <a:endParaRPr b="0" lang="en-US" sz="1200" spc="-1" strike="noStrike">
              <a:solidFill>
                <a:srgbClr val="000000"/>
              </a:solidFill>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19441D25-CC2A-4A69-8E7B-3BAAC22BC187}"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66" name="PlaceHolder 1"/>
          <p:cNvSpPr>
            <a:spLocks noGrp="1"/>
          </p:cNvSpPr>
          <p:nvPr>
            <p:ph type="sldImg"/>
          </p:nvPr>
        </p:nvSpPr>
        <p:spPr>
          <a:xfrm>
            <a:off x="1144440" y="685800"/>
            <a:ext cx="4572000" cy="3429000"/>
          </a:xfrm>
          <a:prstGeom prst="rect">
            <a:avLst/>
          </a:prstGeom>
          <a:ln w="0">
            <a:noFill/>
          </a:ln>
        </p:spPr>
      </p:sp>
      <p:sp>
        <p:nvSpPr>
          <p:cNvPr id="67"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676F70CD-C031-4E93-964C-6C72C8590BCD}"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69" name="PlaceHolder 1"/>
          <p:cNvSpPr>
            <a:spLocks noGrp="1"/>
          </p:cNvSpPr>
          <p:nvPr>
            <p:ph type="sldImg"/>
          </p:nvPr>
        </p:nvSpPr>
        <p:spPr>
          <a:xfrm>
            <a:off x="1144440" y="685800"/>
            <a:ext cx="4572000" cy="3429000"/>
          </a:xfrm>
          <a:prstGeom prst="rect">
            <a:avLst/>
          </a:prstGeom>
          <a:ln w="0">
            <a:noFill/>
          </a:ln>
        </p:spPr>
      </p:sp>
      <p:sp>
        <p:nvSpPr>
          <p:cNvPr id="70"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4384A422-DA86-488B-885F-279C7B1909B7}"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72" name="PlaceHolder 1"/>
          <p:cNvSpPr>
            <a:spLocks noGrp="1"/>
          </p:cNvSpPr>
          <p:nvPr>
            <p:ph type="sldImg"/>
          </p:nvPr>
        </p:nvSpPr>
        <p:spPr>
          <a:xfrm>
            <a:off x="1144440" y="685800"/>
            <a:ext cx="4572000" cy="3429000"/>
          </a:xfrm>
          <a:prstGeom prst="rect">
            <a:avLst/>
          </a:prstGeom>
          <a:ln w="0">
            <a:noFill/>
          </a:ln>
        </p:spPr>
      </p:sp>
      <p:sp>
        <p:nvSpPr>
          <p:cNvPr id="73"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82163C81-F538-4AB5-AE09-1F0DF80EDD2E}"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2: Selection and Iteration </a:t>
            </a:r>
            <a:br>
              <a:rPr sz="4400"/>
            </a:br>
            <a:r>
              <a:rPr b="1" lang="en-US" sz="3400" spc="-1" strike="noStrike">
                <a:solidFill>
                  <a:srgbClr val="000000"/>
                </a:solidFill>
                <a:latin typeface="Tahoma"/>
              </a:rPr>
              <a:t>Nested Loops</a:t>
            </a:r>
            <a:endParaRPr b="1" lang="en-US" sz="3400" spc="-1" strike="noStrike">
              <a:solidFill>
                <a:srgbClr val="ffffff"/>
              </a:solidFill>
              <a:latin typeface="Tahoma"/>
            </a:endParaRPr>
          </a:p>
        </p:txBody>
      </p:sp>
      <p:sp>
        <p:nvSpPr>
          <p:cNvPr id="15"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6"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https://longbaonguyen.github.io</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Some Examples</a:t>
            </a:r>
            <a:endParaRPr b="1" lang="en-US" sz="3000" spc="-1" strike="noStrike">
              <a:solidFill>
                <a:srgbClr val="ffffff"/>
              </a:solidFill>
              <a:latin typeface="Tahoma"/>
            </a:endParaRPr>
          </a:p>
        </p:txBody>
      </p:sp>
      <p:sp>
        <p:nvSpPr>
          <p:cNvPr id="34"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What’s the total number of x++ operations </a:t>
            </a:r>
            <a:r>
              <a:rPr b="1" lang="en-US" sz="2200" spc="-1" strike="noStrike">
                <a:solidFill>
                  <a:srgbClr val="000000"/>
                </a:solidFill>
                <a:latin typeface="Tahoma"/>
              </a:rPr>
              <a:t>in terms of n</a:t>
            </a:r>
            <a:r>
              <a:rPr b="0" lang="en-US" sz="2200" spc="-1" strike="noStrike">
                <a:solidFill>
                  <a:srgbClr val="000000"/>
                </a:solidFill>
                <a:latin typeface="Tahoma"/>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x = 0;</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 i &lt; n; i++){</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j = 1; j &lt;= n; j++){</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n + n = 2n (linear)</a:t>
            </a:r>
            <a:endParaRPr b="0" lang="en-US" sz="2200" spc="-1" strike="noStrike">
              <a:solidFill>
                <a:srgbClr val="000000"/>
              </a:solidFill>
              <a:latin typeface="Tahoma"/>
            </a:endParaRPr>
          </a:p>
        </p:txBody>
      </p:sp>
    </p:spTree>
  </p:cSld>
  <p:timing>
    <p:tnLst>
      <p:par>
        <p:cTn id="127" dur="indefinite" restart="never" nodeType="tmRoot">
          <p:childTnLst>
            <p:seq>
              <p:cTn id="128" dur="indefinite" nodeType="mainSeq">
                <p:childTnLst>
                  <p:par>
                    <p:cTn id="129" nodeType="clickEffect" fill="hold">
                      <p:stCondLst>
                        <p:cond delay="indefinite"/>
                      </p:stCondLst>
                      <p:childTnLst>
                        <p:par>
                          <p:cTn id="130" nodeType="withEffect" fill="hold">
                            <p:stCondLst>
                              <p:cond delay="0"/>
                            </p:stCondLst>
                            <p:childTnLst>
                              <p:par>
                                <p:cTn id="131" nodeType="clickEffect" fill="hold" presetClass="entr" presetID="1">
                                  <p:stCondLst>
                                    <p:cond delay="0"/>
                                  </p:stCondLst>
                                  <p:childTnLst>
                                    <p:set>
                                      <p:cBhvr>
                                        <p:cTn id="132" dur="1" fill="hold">
                                          <p:stCondLst>
                                            <p:cond delay="0"/>
                                          </p:stCondLst>
                                        </p:cTn>
                                        <p:tgtEl>
                                          <p:spTgt spid="34">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Some Examples</a:t>
            </a:r>
            <a:endParaRPr b="1" lang="en-US" sz="3000" spc="-1" strike="noStrike">
              <a:solidFill>
                <a:srgbClr val="ffffff"/>
              </a:solidFill>
              <a:latin typeface="Tahoma"/>
            </a:endParaRPr>
          </a:p>
        </p:txBody>
      </p:sp>
      <p:sp>
        <p:nvSpPr>
          <p:cNvPr id="36"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What’s the total number of x++ operations </a:t>
            </a:r>
            <a:r>
              <a:rPr b="1" lang="en-US" sz="2200" spc="-1" strike="noStrike">
                <a:solidFill>
                  <a:srgbClr val="000000"/>
                </a:solidFill>
                <a:latin typeface="Tahoma"/>
              </a:rPr>
              <a:t>in terms of n</a:t>
            </a:r>
            <a:r>
              <a:rPr b="0" lang="en-US" sz="2200" spc="-1" strike="noStrike">
                <a:solidFill>
                  <a:srgbClr val="000000"/>
                </a:solidFill>
                <a:latin typeface="Tahoma"/>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x = 0;</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 i &lt; n; i++){</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for(int j = 0; j &lt; n; j++){</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n * n = n^2 (quadratic)</a:t>
            </a:r>
            <a:endParaRPr b="0" lang="en-US" sz="2200" spc="-1" strike="noStrike">
              <a:solidFill>
                <a:srgbClr val="000000"/>
              </a:solidFill>
              <a:latin typeface="Tahoma"/>
            </a:endParaRPr>
          </a:p>
        </p:txBody>
      </p:sp>
    </p:spTree>
  </p:cSld>
  <p:timing>
    <p:tnLst>
      <p:par>
        <p:cTn id="133" dur="indefinite" restart="never" nodeType="tmRoot">
          <p:childTnLst>
            <p:seq>
              <p:cTn id="134" dur="indefinite" nodeType="mainSeq">
                <p:childTnLst>
                  <p:par>
                    <p:cTn id="135" nodeType="clickEffect" fill="hold">
                      <p:stCondLst>
                        <p:cond delay="indefinite"/>
                      </p:stCondLst>
                      <p:childTnLst>
                        <p:par>
                          <p:cTn id="136" nodeType="withEffect" fill="hold">
                            <p:stCondLst>
                              <p:cond delay="0"/>
                            </p:stCondLst>
                            <p:childTnLst>
                              <p:par>
                                <p:cTn id="137" nodeType="clickEffect" fill="hold" presetClass="entr" presetID="1">
                                  <p:stCondLst>
                                    <p:cond delay="0"/>
                                  </p:stCondLst>
                                  <p:childTnLst>
                                    <p:set>
                                      <p:cBhvr>
                                        <p:cTn id="138" dur="1" fill="hold">
                                          <p:stCondLst>
                                            <p:cond delay="0"/>
                                          </p:stCondLst>
                                        </p:cTn>
                                        <p:tgtEl>
                                          <p:spTgt spid="36">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Some Examples</a:t>
            </a:r>
            <a:endParaRPr b="1" lang="en-US" sz="3000" spc="-1" strike="noStrike">
              <a:solidFill>
                <a:srgbClr val="ffffff"/>
              </a:solidFill>
              <a:latin typeface="Tahoma"/>
            </a:endParaRPr>
          </a:p>
        </p:txBody>
      </p:sp>
      <p:sp>
        <p:nvSpPr>
          <p:cNvPr id="38"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What’s the total number of operations in </a:t>
            </a:r>
            <a:r>
              <a:rPr b="1" lang="en-US" sz="2200" spc="-1" strike="noStrike">
                <a:solidFill>
                  <a:srgbClr val="000000"/>
                </a:solidFill>
                <a:latin typeface="Tahoma"/>
              </a:rPr>
              <a:t>terms of n</a:t>
            </a:r>
            <a:r>
              <a:rPr b="0" lang="en-US" sz="2200" spc="-1" strike="noStrike">
                <a:solidFill>
                  <a:srgbClr val="000000"/>
                </a:solidFill>
                <a:latin typeface="Tahoma"/>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 i &lt; n; i++){</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for(int j = i; j &lt; n; j++)</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n + (n-1) + (n-2) + .. + 2 + 1 = n(n+1)/2 (quadratic)</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where the equality is obtained from using the summation equation for an arithmetic series.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(For example, 1+2+3+4+…+100=100*101/2)</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p:timing>
    <p:tnLst>
      <p:par>
        <p:cTn id="139" dur="indefinite" restart="never" nodeType="tmRoot">
          <p:childTnLst>
            <p:seq>
              <p:cTn id="140" dur="indefinite" nodeType="mainSeq">
                <p:childTnLst>
                  <p:par>
                    <p:cTn id="141" nodeType="clickEffect" fill="hold">
                      <p:stCondLst>
                        <p:cond delay="indefinite"/>
                      </p:stCondLst>
                      <p:childTnLst>
                        <p:par>
                          <p:cTn id="142" nodeType="withEffect" fill="hold">
                            <p:stCondLst>
                              <p:cond delay="0"/>
                            </p:stCondLst>
                            <p:childTnLst>
                              <p:par>
                                <p:cTn id="143" nodeType="clickEffect" fill="hold" presetClass="entr" presetID="1">
                                  <p:stCondLst>
                                    <p:cond delay="0"/>
                                  </p:stCondLst>
                                  <p:childTnLst>
                                    <p:set>
                                      <p:cBhvr>
                                        <p:cTn id="144"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145" nodeType="clickEffect" fill="hold">
                      <p:stCondLst>
                        <p:cond delay="indefinite"/>
                      </p:stCondLst>
                      <p:childTnLst>
                        <p:par>
                          <p:cTn id="146" nodeType="withEffect" fill="hold">
                            <p:stCondLst>
                              <p:cond delay="0"/>
                            </p:stCondLst>
                            <p:childTnLst>
                              <p:par>
                                <p:cTn id="147" nodeType="clickEffect" fill="hold" presetClass="entr" presetID="1">
                                  <p:stCondLst>
                                    <p:cond delay="0"/>
                                  </p:stCondLst>
                                  <p:childTnLst>
                                    <p:set>
                                      <p:cBhvr>
                                        <p:cTn id="148" dur="1" fill="hold">
                                          <p:stCondLst>
                                            <p:cond delay="0"/>
                                          </p:stCondLst>
                                        </p:cTn>
                                        <p:tgtEl>
                                          <p:spTgt spid="38">
                                            <p:txEl>
                                              <p:pRg st="3" end="3"/>
                                            </p:txEl>
                                          </p:spTgt>
                                        </p:tgtEl>
                                        <p:attrNameLst>
                                          <p:attrName>style.visibility</p:attrName>
                                        </p:attrNameLst>
                                      </p:cBhvr>
                                      <p:to>
                                        <p:strVal val="visible"/>
                                      </p:to>
                                    </p:set>
                                  </p:childTnLst>
                                </p:cTn>
                              </p:par>
                              <p:par>
                                <p:cTn id="149" nodeType="withEffect" fill="hold" presetClass="entr" presetID="1">
                                  <p:stCondLst>
                                    <p:cond delay="0"/>
                                  </p:stCondLst>
                                  <p:childTnLst>
                                    <p:set>
                                      <p:cBhvr>
                                        <p:cTn id="150" dur="1" fill="hold">
                                          <p:stCondLst>
                                            <p:cond delay="0"/>
                                          </p:stCondLst>
                                        </p:cTn>
                                        <p:tgtEl>
                                          <p:spTgt spid="38">
                                            <p:txEl>
                                              <p:pRg st="4" end="4"/>
                                            </p:txEl>
                                          </p:spTgt>
                                        </p:tgtEl>
                                        <p:attrNameLst>
                                          <p:attrName>style.visibility</p:attrName>
                                        </p:attrNameLst>
                                      </p:cBhvr>
                                      <p:to>
                                        <p:strVal val="visible"/>
                                      </p:to>
                                    </p:set>
                                  </p:childTnLst>
                                </p:cTn>
                              </p:par>
                              <p:par>
                                <p:cTn id="151" nodeType="withEffect" fill="hold" presetClass="entr" presetID="1">
                                  <p:stCondLst>
                                    <p:cond delay="0"/>
                                  </p:stCondLst>
                                  <p:childTnLst>
                                    <p:set>
                                      <p:cBhvr>
                                        <p:cTn id="152" dur="1" fill="hold">
                                          <p:stCondLst>
                                            <p:cond delay="0"/>
                                          </p:stCondLst>
                                        </p:cTn>
                                        <p:tgtEl>
                                          <p:spTgt spid="38">
                                            <p:txEl>
                                              <p:pRg st="5" end="5"/>
                                            </p:txEl>
                                          </p:spTgt>
                                        </p:tgtEl>
                                        <p:attrNameLst>
                                          <p:attrName>style.visibility</p:attrName>
                                        </p:attrNameLst>
                                      </p:cBhvr>
                                      <p:to>
                                        <p:strVal val="visible"/>
                                      </p:to>
                                    </p:set>
                                  </p:childTnLst>
                                </p:cTn>
                              </p:par>
                              <p:par>
                                <p:cTn id="153" nodeType="withEffect" fill="hold" presetClass="entr" presetID="1">
                                  <p:stCondLst>
                                    <p:cond delay="0"/>
                                  </p:stCondLst>
                                  <p:childTnLst>
                                    <p:set>
                                      <p:cBhvr>
                                        <p:cTn id="154" dur="1" fill="hold">
                                          <p:stCondLst>
                                            <p:cond delay="0"/>
                                          </p:stCondLst>
                                        </p:cTn>
                                        <p:tgtEl>
                                          <p:spTgt spid="38">
                                            <p:txEl>
                                              <p:pRg st="6" end="6"/>
                                            </p:txEl>
                                          </p:spTgt>
                                        </p:tgtEl>
                                        <p:attrNameLst>
                                          <p:attrName>style.visibility</p:attrName>
                                        </p:attrNameLst>
                                      </p:cBhvr>
                                      <p:to>
                                        <p:strVal val="visible"/>
                                      </p:to>
                                    </p:set>
                                  </p:childTnLst>
                                </p:cTn>
                              </p:par>
                            </p:childTnLst>
                          </p:cTn>
                        </p:par>
                      </p:childTnLst>
                    </p:cTn>
                  </p:par>
                  <p:par>
                    <p:cTn id="155" nodeType="clickEffect" fill="hold">
                      <p:stCondLst>
                        <p:cond delay="indefinite"/>
                      </p:stCondLst>
                      <p:childTnLst>
                        <p:par>
                          <p:cTn id="156" nodeType="withEffect" fill="hold">
                            <p:stCondLst>
                              <p:cond delay="0"/>
                            </p:stCondLst>
                            <p:childTnLst>
                              <p:par>
                                <p:cTn id="157" nodeType="clickEffect" fill="hold" presetClass="entr" presetID="1">
                                  <p:stCondLst>
                                    <p:cond delay="0"/>
                                  </p:stCondLst>
                                  <p:childTnLst>
                                    <p:set>
                                      <p:cBhvr>
                                        <p:cTn id="158" dur="1" fill="hold">
                                          <p:stCondLst>
                                            <p:cond delay="0"/>
                                          </p:stCondLst>
                                        </p:cTn>
                                        <p:tgtEl>
                                          <p:spTgt spid="38">
                                            <p:txEl>
                                              <p:pRg st="7" end="7"/>
                                            </p:txEl>
                                          </p:spTgt>
                                        </p:tgtEl>
                                        <p:attrNameLst>
                                          <p:attrName>style.visibility</p:attrName>
                                        </p:attrNameLst>
                                      </p:cBhvr>
                                      <p:to>
                                        <p:strVal val="visible"/>
                                      </p:to>
                                    </p:set>
                                  </p:childTnLst>
                                </p:cTn>
                              </p:par>
                            </p:childTnLst>
                          </p:cTn>
                        </p:par>
                      </p:childTnLst>
                    </p:cTn>
                  </p:par>
                  <p:par>
                    <p:cTn id="159" nodeType="clickEffect" fill="hold">
                      <p:stCondLst>
                        <p:cond delay="indefinite"/>
                      </p:stCondLst>
                      <p:childTnLst>
                        <p:par>
                          <p:cTn id="160" nodeType="withEffect" fill="hold">
                            <p:stCondLst>
                              <p:cond delay="0"/>
                            </p:stCondLst>
                            <p:childTnLst>
                              <p:par>
                                <p:cTn id="161" nodeType="clickEffect" fill="hold" presetClass="entr" presetID="1">
                                  <p:stCondLst>
                                    <p:cond delay="0"/>
                                  </p:stCondLst>
                                  <p:childTnLst>
                                    <p:set>
                                      <p:cBhvr>
                                        <p:cTn id="162" dur="1" fill="hold">
                                          <p:stCondLst>
                                            <p:cond delay="0"/>
                                          </p:stCondLst>
                                        </p:cTn>
                                        <p:tgtEl>
                                          <p:spTgt spid="38">
                                            <p:txEl>
                                              <p:pRg st="8" end="8"/>
                                            </p:txEl>
                                          </p:spTgt>
                                        </p:tgtEl>
                                        <p:attrNameLst>
                                          <p:attrName>style.visibility</p:attrName>
                                        </p:attrNameLst>
                                      </p:cBhvr>
                                      <p:to>
                                        <p:strVal val="visible"/>
                                      </p:to>
                                    </p:set>
                                  </p:childTnLst>
                                </p:cTn>
                              </p:par>
                            </p:childTnLst>
                          </p:cTn>
                        </p:par>
                      </p:childTnLst>
                    </p:cTn>
                  </p:par>
                  <p:par>
                    <p:cTn id="163" nodeType="clickEffect" fill="hold">
                      <p:stCondLst>
                        <p:cond delay="indefinite"/>
                      </p:stCondLst>
                      <p:childTnLst>
                        <p:par>
                          <p:cTn id="164" nodeType="withEffect" fill="hold">
                            <p:stCondLst>
                              <p:cond delay="0"/>
                            </p:stCondLst>
                            <p:childTnLst>
                              <p:par>
                                <p:cTn id="165" nodeType="clickEffect" fill="hold" presetClass="entr" presetID="1">
                                  <p:stCondLst>
                                    <p:cond delay="0"/>
                                  </p:stCondLst>
                                  <p:childTnLst>
                                    <p:set>
                                      <p:cBhvr>
                                        <p:cTn id="166" dur="1" fill="hold">
                                          <p:stCondLst>
                                            <p:cond delay="0"/>
                                          </p:stCondLst>
                                        </p:cTn>
                                        <p:tgtEl>
                                          <p:spTgt spid="38">
                                            <p:txEl>
                                              <p:pRg st="9" end="9"/>
                                            </p:txEl>
                                          </p:spTgt>
                                        </p:tgtEl>
                                        <p:attrNameLst>
                                          <p:attrName>style.visibility</p:attrName>
                                        </p:attrNameLst>
                                      </p:cBhvr>
                                      <p:to>
                                        <p:strVal val="visible"/>
                                      </p:to>
                                    </p:set>
                                  </p:childTnLst>
                                </p:cTn>
                              </p:par>
                            </p:childTnLst>
                          </p:cTn>
                        </p:par>
                      </p:childTnLst>
                    </p:cTn>
                  </p:par>
                  <p:par>
                    <p:cTn id="167" nodeType="clickEffect" fill="hold">
                      <p:stCondLst>
                        <p:cond delay="indefinite"/>
                      </p:stCondLst>
                      <p:childTnLst>
                        <p:par>
                          <p:cTn id="168" nodeType="withEffect" fill="hold">
                            <p:stCondLst>
                              <p:cond delay="0"/>
                            </p:stCondLst>
                            <p:childTnLst>
                              <p:par>
                                <p:cTn id="169" nodeType="clickEffect" fill="hold" presetClass="entr" presetID="1">
                                  <p:stCondLst>
                                    <p:cond delay="0"/>
                                  </p:stCondLst>
                                  <p:childTnLst>
                                    <p:set>
                                      <p:cBhvr>
                                        <p:cTn id="170" dur="1" fill="hold">
                                          <p:stCondLst>
                                            <p:cond delay="0"/>
                                          </p:stCondLst>
                                        </p:cTn>
                                        <p:tgtEl>
                                          <p:spTgt spid="38">
                                            <p:txEl>
                                              <p:pRg st="10" end="10"/>
                                            </p:txEl>
                                          </p:spTgt>
                                        </p:tgtEl>
                                        <p:attrNameLst>
                                          <p:attrName>style.visibility</p:attrName>
                                        </p:attrNameLst>
                                      </p:cBhvr>
                                      <p:to>
                                        <p:strVal val="visible"/>
                                      </p:to>
                                    </p:set>
                                  </p:childTnLst>
                                </p:cTn>
                              </p:par>
                            </p:childTnLst>
                          </p:cTn>
                        </p:par>
                      </p:childTnLst>
                    </p:cTn>
                  </p:par>
                  <p:par>
                    <p:cTn id="171" nodeType="clickEffect" fill="hold">
                      <p:stCondLst>
                        <p:cond delay="indefinite"/>
                      </p:stCondLst>
                      <p:childTnLst>
                        <p:par>
                          <p:cTn id="172" nodeType="withEffect" fill="hold">
                            <p:stCondLst>
                              <p:cond delay="0"/>
                            </p:stCondLst>
                            <p:childTnLst>
                              <p:par>
                                <p:cTn id="173" nodeType="clickEffect" fill="hold" presetClass="entr" presetID="1">
                                  <p:stCondLst>
                                    <p:cond delay="0"/>
                                  </p:stCondLst>
                                  <p:childTnLst>
                                    <p:set>
                                      <p:cBhvr>
                                        <p:cTn id="174" dur="1" fill="hold">
                                          <p:stCondLst>
                                            <p:cond delay="0"/>
                                          </p:stCondLst>
                                        </p:cTn>
                                        <p:tgtEl>
                                          <p:spTgt spid="38">
                                            <p:txEl>
                                              <p:pRg st="8" end="8"/>
                                            </p:txEl>
                                          </p:spTgt>
                                        </p:tgtEl>
                                        <p:attrNameLst>
                                          <p:attrName>style.visibility</p:attrName>
                                        </p:attrNameLst>
                                      </p:cBhvr>
                                      <p:to>
                                        <p:strVal val="visible"/>
                                      </p:to>
                                    </p:set>
                                  </p:childTnLst>
                                </p:cTn>
                              </p:par>
                              <p:par>
                                <p:cTn id="175" nodeType="withEffect" fill="hold" presetClass="entr" presetID="1">
                                  <p:stCondLst>
                                    <p:cond delay="0"/>
                                  </p:stCondLst>
                                  <p:childTnLst>
                                    <p:set>
                                      <p:cBhvr>
                                        <p:cTn id="176" dur="1" fill="hold">
                                          <p:stCondLst>
                                            <p:cond delay="0"/>
                                          </p:stCondLst>
                                        </p:cTn>
                                        <p:tgtEl>
                                          <p:spTgt spid="38">
                                            <p:txEl>
                                              <p:pRg st="9" end="9"/>
                                            </p:txEl>
                                          </p:spTgt>
                                        </p:tgtEl>
                                        <p:attrNameLst>
                                          <p:attrName>style.visibility</p:attrName>
                                        </p:attrNameLst>
                                      </p:cBhvr>
                                      <p:to>
                                        <p:strVal val="visible"/>
                                      </p:to>
                                    </p:set>
                                  </p:childTnLst>
                                </p:cTn>
                              </p:par>
                              <p:par>
                                <p:cTn id="177" nodeType="withEffect" fill="hold" presetClass="entr" presetID="1">
                                  <p:stCondLst>
                                    <p:cond delay="0"/>
                                  </p:stCondLst>
                                  <p:childTnLst>
                                    <p:set>
                                      <p:cBhvr>
                                        <p:cTn id="178" dur="1" fill="hold">
                                          <p:stCondLst>
                                            <p:cond delay="0"/>
                                          </p:stCondLst>
                                        </p:cTn>
                                        <p:tgtEl>
                                          <p:spTgt spid="38">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Computational Complexity</a:t>
            </a:r>
            <a:endParaRPr b="1" lang="en-US" sz="3000" spc="-1" strike="noStrike">
              <a:solidFill>
                <a:srgbClr val="ffffff"/>
              </a:solidFill>
              <a:latin typeface="Tahoma"/>
            </a:endParaRPr>
          </a:p>
        </p:txBody>
      </p:sp>
      <p:sp>
        <p:nvSpPr>
          <p:cNvPr id="40"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next four slides are optional and won't be covered on the AP exam but they give context to the current material. </a:t>
            </a:r>
            <a:endParaRPr b="0" lang="en-US" sz="2400" spc="-1" strike="noStrike">
              <a:solidFill>
                <a:srgbClr val="000000"/>
              </a:solidFill>
              <a:latin typeface="Tahoma"/>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Exponential Complexity Problems</a:t>
            </a:r>
            <a:endParaRPr b="1" lang="en-US" sz="3000" spc="-1" strike="noStrike">
              <a:solidFill>
                <a:srgbClr val="ffffff"/>
              </a:solidFill>
              <a:latin typeface="Tahoma"/>
            </a:endParaRPr>
          </a:p>
        </p:txBody>
      </p:sp>
      <p:pic>
        <p:nvPicPr>
          <p:cNvPr id="42" name="Picture 1" descr=""/>
          <p:cNvPicPr/>
          <p:nvPr/>
        </p:nvPicPr>
        <p:blipFill>
          <a:blip r:embed="rId1"/>
          <a:stretch/>
        </p:blipFill>
        <p:spPr>
          <a:xfrm>
            <a:off x="0" y="1255680"/>
            <a:ext cx="9144000" cy="1697040"/>
          </a:xfrm>
          <a:prstGeom prst="rect">
            <a:avLst/>
          </a:prstGeom>
          <a:ln w="0">
            <a:noFill/>
          </a:ln>
        </p:spPr>
      </p:pic>
      <p:pic>
        <p:nvPicPr>
          <p:cNvPr id="43" name="Picture 2" descr=""/>
          <p:cNvPicPr/>
          <p:nvPr/>
        </p:nvPicPr>
        <p:blipFill>
          <a:blip r:embed="rId2"/>
          <a:stretch/>
        </p:blipFill>
        <p:spPr>
          <a:xfrm>
            <a:off x="0" y="3065400"/>
            <a:ext cx="9144000" cy="852480"/>
          </a:xfrm>
          <a:prstGeom prst="rect">
            <a:avLst/>
          </a:prstGeom>
          <a:ln w="0">
            <a:noFill/>
          </a:ln>
        </p:spPr>
      </p:pic>
      <p:pic>
        <p:nvPicPr>
          <p:cNvPr id="44" name="Picture 3" descr=""/>
          <p:cNvPicPr/>
          <p:nvPr/>
        </p:nvPicPr>
        <p:blipFill>
          <a:blip r:embed="rId3"/>
          <a:stretch/>
        </p:blipFill>
        <p:spPr>
          <a:xfrm>
            <a:off x="0" y="4114800"/>
            <a:ext cx="9144000" cy="1941480"/>
          </a:xfrm>
          <a:prstGeom prst="rect">
            <a:avLst/>
          </a:prstGeom>
          <a:ln w="0">
            <a:noFill/>
          </a:ln>
        </p:spPr>
      </p:pic>
    </p:spTree>
  </p:cSld>
  <p:timing>
    <p:tnLst>
      <p:par>
        <p:cTn id="179" dur="indefinite" restart="never" nodeType="tmRoot">
          <p:childTnLst>
            <p:seq>
              <p:cTn id="180" dur="indefinite" nodeType="mainSeq">
                <p:childTnLst>
                  <p:par>
                    <p:cTn id="181" fill="hold">
                      <p:stCondLst>
                        <p:cond delay="indefinite"/>
                      </p:stCondLst>
                      <p:childTnLst>
                        <p:par>
                          <p:cTn id="182" fill="hold">
                            <p:stCondLst>
                              <p:cond delay="0"/>
                            </p:stCondLst>
                            <p:childTnLst>
                              <p:par>
                                <p:cTn id="183" nodeType="clickEffect" fill="hold" presetClass="entr" presetID="1">
                                  <p:stCondLst>
                                    <p:cond delay="0"/>
                                  </p:stCondLst>
                                  <p:childTnLst>
                                    <p:set>
                                      <p:cBhvr>
                                        <p:cTn id="184" dur="1" fill="hold">
                                          <p:stCondLst>
                                            <p:cond delay="0"/>
                                          </p:stCondLst>
                                        </p:cTn>
                                        <p:tgtEl>
                                          <p:spTgt spid="43"/>
                                        </p:tgtEl>
                                        <p:attrNameLst>
                                          <p:attrName>style.visibility</p:attrName>
                                        </p:attrNameLst>
                                      </p:cBhvr>
                                      <p:to>
                                        <p:strVal val="visible"/>
                                      </p:to>
                                    </p:set>
                                  </p:childTnLst>
                                </p:cTn>
                              </p:par>
                            </p:childTnLst>
                          </p:cTn>
                        </p:par>
                      </p:childTnLst>
                    </p:cTn>
                  </p:par>
                  <p:par>
                    <p:cTn id="185" fill="hold">
                      <p:stCondLst>
                        <p:cond delay="indefinite"/>
                      </p:stCondLst>
                      <p:childTnLst>
                        <p:par>
                          <p:cTn id="186" fill="hold">
                            <p:stCondLst>
                              <p:cond delay="0"/>
                            </p:stCondLst>
                            <p:childTnLst>
                              <p:par>
                                <p:cTn id="187" nodeType="clickEffect" fill="hold" presetClass="entr" presetID="1">
                                  <p:stCondLst>
                                    <p:cond delay="0"/>
                                  </p:stCondLst>
                                  <p:childTnLst>
                                    <p:set>
                                      <p:cBhvr>
                                        <p:cTn id="18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Travelling Salesman(TSP)</a:t>
            </a:r>
            <a:endParaRPr b="1" lang="en-US" sz="3000" spc="-1" strike="noStrike">
              <a:solidFill>
                <a:srgbClr val="ffffff"/>
              </a:solidFill>
              <a:latin typeface="Tahoma"/>
            </a:endParaRPr>
          </a:p>
        </p:txBody>
      </p:sp>
      <p:sp>
        <p:nvSpPr>
          <p:cNvPr id="46"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Given a set of cities and paths connecting them, find the shortest path that visit each of them exactly once. This famous problem is known as the travelling salesman problem(TSP).</a:t>
            </a:r>
            <a:endParaRPr b="0" lang="en-US" sz="2400" spc="-1" strike="noStrike">
              <a:solidFill>
                <a:srgbClr val="000000"/>
              </a:solidFill>
              <a:latin typeface="Tahoma"/>
            </a:endParaRPr>
          </a:p>
          <a:p>
            <a:pPr indent="0">
              <a:spcBef>
                <a:spcPts val="6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There is no known polynomial time algorithm that solves TSP. Solving TSP can, for example, lead to better transportation and bus routes.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TSP belongs to a class of related problems called NP(Non-deterministic Polynomial Time). None of these problems has a polynomial time solution. But if one does, then so do the rest.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p:timing>
    <p:tnLst>
      <p:par>
        <p:cTn id="189" dur="indefinite" restart="never" nodeType="tmRoot">
          <p:childTnLst>
            <p:seq>
              <p:cTn id="190" dur="indefinite" nodeType="mainSeq">
                <p:childTnLst>
                  <p:par>
                    <p:cTn id="191" nodeType="clickEffect" fill="hold">
                      <p:stCondLst>
                        <p:cond delay="indefinite"/>
                      </p:stCondLst>
                      <p:childTnLst>
                        <p:par>
                          <p:cTn id="192" nodeType="withEffect" fill="hold">
                            <p:stCondLst>
                              <p:cond delay="0"/>
                            </p:stCondLst>
                            <p:childTnLst>
                              <p:par>
                                <p:cTn id="193" nodeType="clickEffect" fill="hold" presetClass="entr" presetID="1">
                                  <p:stCondLst>
                                    <p:cond delay="0"/>
                                  </p:stCondLst>
                                  <p:childTnLst>
                                    <p:set>
                                      <p:cBhvr>
                                        <p:cTn id="194" dur="1" fill="hold">
                                          <p:stCondLst>
                                            <p:cond delay="0"/>
                                          </p:stCondLst>
                                        </p:cTn>
                                        <p:tgtEl>
                                          <p:spTgt spid="46">
                                            <p:txEl>
                                              <p:pRg st="2" end="2"/>
                                            </p:txEl>
                                          </p:spTgt>
                                        </p:tgtEl>
                                        <p:attrNameLst>
                                          <p:attrName>style.visibility</p:attrName>
                                        </p:attrNameLst>
                                      </p:cBhvr>
                                      <p:to>
                                        <p:strVal val="visible"/>
                                      </p:to>
                                    </p:set>
                                  </p:childTnLst>
                                </p:cTn>
                              </p:par>
                            </p:childTnLst>
                          </p:cTn>
                        </p:par>
                      </p:childTnLst>
                    </p:cTn>
                  </p:par>
                  <p:par>
                    <p:cTn id="195" nodeType="clickEffect" fill="hold">
                      <p:stCondLst>
                        <p:cond delay="indefinite"/>
                      </p:stCondLst>
                      <p:childTnLst>
                        <p:par>
                          <p:cTn id="196" nodeType="withEffect" fill="hold">
                            <p:stCondLst>
                              <p:cond delay="0"/>
                            </p:stCondLst>
                            <p:childTnLst>
                              <p:par>
                                <p:cTn id="197" nodeType="clickEffect" fill="hold" presetClass="entr" presetID="1">
                                  <p:stCondLst>
                                    <p:cond delay="0"/>
                                  </p:stCondLst>
                                  <p:childTnLst>
                                    <p:set>
                                      <p:cBhvr>
                                        <p:cTn id="198" dur="1" fill="hold">
                                          <p:stCondLst>
                                            <p:cond delay="0"/>
                                          </p:stCondLst>
                                        </p:cTn>
                                        <p:tgtEl>
                                          <p:spTgt spid="46">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Is P=NP?</a:t>
            </a:r>
            <a:endParaRPr b="1" lang="en-US" sz="3000" spc="-1" strike="noStrike">
              <a:solidFill>
                <a:srgbClr val="ffffff"/>
              </a:solidFill>
              <a:latin typeface="Tahoma"/>
            </a:endParaRPr>
          </a:p>
        </p:txBody>
      </p:sp>
      <p:sp>
        <p:nvSpPr>
          <p:cNvPr id="48"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fontScale="90381"/>
          </a:bodyPr>
          <a:p>
            <a:pPr marL="23184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Is P=NP? In other words, can Travelling salesman and the other NP-complete problems be solved in polynomial time? Mathematicians believe that P is not equal to NP. No proof is known.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This is one of 7 Millenium Problems. The Clay Mathematics Institute has offered a million dollar prize for solving any of them. </a:t>
            </a:r>
            <a:endParaRPr b="0" lang="en-US" sz="2200" spc="-1" strike="noStrike">
              <a:solidFill>
                <a:srgbClr val="000000"/>
              </a:solidFill>
              <a:latin typeface="Tahoma"/>
            </a:endParaRPr>
          </a:p>
          <a:p>
            <a:pPr marL="23184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Grigori Perelman solved one of the Millenium Problems, the Poincare Conjecture. He declined the million dollar prize as well as the Fields Medal, the equivalent of the Nobel Prize for Mathematics. </a:t>
            </a:r>
            <a:endParaRPr b="0" lang="en-US" sz="2200" spc="-1" strike="noStrike">
              <a:solidFill>
                <a:srgbClr val="000000"/>
              </a:solidFill>
              <a:latin typeface="Tahoma"/>
            </a:endParaRPr>
          </a:p>
          <a:p>
            <a:pPr marL="231840" indent="-23184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https://medium.com/@phacks/how-grigori-perelman-solved-one-of-maths-greatest-mystery-89426275cb7</a:t>
            </a:r>
            <a:endParaRPr b="0" lang="en-US" sz="2200" spc="-1" strike="noStrike">
              <a:solidFill>
                <a:srgbClr val="000000"/>
              </a:solidFill>
              <a:latin typeface="Tahoma"/>
            </a:endParaRPr>
          </a:p>
          <a:p>
            <a:pPr marL="23184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p:timing>
    <p:tnLst>
      <p:par>
        <p:cTn id="199" dur="indefinite" restart="never" nodeType="tmRoot">
          <p:childTnLst>
            <p:seq>
              <p:cTn id="200" dur="indefinite" nodeType="mainSeq">
                <p:childTnLst>
                  <p:par>
                    <p:cTn id="201" nodeType="clickEffect" fill="hold">
                      <p:stCondLst>
                        <p:cond delay="indefinite"/>
                      </p:stCondLst>
                      <p:childTnLst>
                        <p:par>
                          <p:cTn id="202" nodeType="withEffect" fill="hold">
                            <p:stCondLst>
                              <p:cond delay="0"/>
                            </p:stCondLst>
                            <p:childTnLst>
                              <p:par>
                                <p:cTn id="203" nodeType="clickEffect" fill="hold" presetClass="entr" presetID="1">
                                  <p:stCondLst>
                                    <p:cond delay="0"/>
                                  </p:stCondLst>
                                  <p:childTnLst>
                                    <p:set>
                                      <p:cBhvr>
                                        <p:cTn id="204" dur="1" fill="hold">
                                          <p:stCondLst>
                                            <p:cond delay="0"/>
                                          </p:stCondLst>
                                        </p:cTn>
                                        <p:tgtEl>
                                          <p:spTgt spid="48">
                                            <p:txEl>
                                              <p:pRg st="3" end="3"/>
                                            </p:txEl>
                                          </p:spTgt>
                                        </p:tgtEl>
                                        <p:attrNameLst>
                                          <p:attrName>style.visibility</p:attrName>
                                        </p:attrNameLst>
                                      </p:cBhvr>
                                      <p:to>
                                        <p:strVal val="visible"/>
                                      </p:to>
                                    </p:set>
                                  </p:childTnLst>
                                </p:cTn>
                              </p:par>
                            </p:childTnLst>
                          </p:cTn>
                        </p:par>
                      </p:childTnLst>
                    </p:cTn>
                  </p:par>
                  <p:par>
                    <p:cTn id="205" nodeType="clickEffect" fill="hold">
                      <p:stCondLst>
                        <p:cond delay="indefinite"/>
                      </p:stCondLst>
                      <p:childTnLst>
                        <p:par>
                          <p:cTn id="206" nodeType="withEffect" fill="hold">
                            <p:stCondLst>
                              <p:cond delay="0"/>
                            </p:stCondLst>
                            <p:childTnLst>
                              <p:par>
                                <p:cTn id="207" nodeType="clickEffect" fill="hold" presetClass="entr" presetID="1">
                                  <p:stCondLst>
                                    <p:cond delay="0"/>
                                  </p:stCondLst>
                                  <p:childTnLst>
                                    <p:set>
                                      <p:cBhvr>
                                        <p:cTn id="208" dur="1" fill="hold">
                                          <p:stCondLst>
                                            <p:cond delay="0"/>
                                          </p:stCondLst>
                                        </p:cTn>
                                        <p:tgtEl>
                                          <p:spTgt spid="48">
                                            <p:txEl>
                                              <p:pRg st="5" end="5"/>
                                            </p:txEl>
                                          </p:spTgt>
                                        </p:tgtEl>
                                        <p:attrNameLst>
                                          <p:attrName>style.visibility</p:attrName>
                                        </p:attrNameLst>
                                      </p:cBhvr>
                                      <p:to>
                                        <p:strVal val="visible"/>
                                      </p:to>
                                    </p:set>
                                  </p:childTnLst>
                                </p:cTn>
                              </p:par>
                            </p:childTnLst>
                          </p:cTn>
                        </p:par>
                      </p:childTnLst>
                    </p:cTn>
                  </p:par>
                  <p:par>
                    <p:cTn id="209" nodeType="clickEffect" fill="hold">
                      <p:stCondLst>
                        <p:cond delay="indefinite"/>
                      </p:stCondLst>
                      <p:childTnLst>
                        <p:par>
                          <p:cTn id="210" nodeType="withEffect" fill="hold">
                            <p:stCondLst>
                              <p:cond delay="0"/>
                            </p:stCondLst>
                            <p:childTnLst>
                              <p:par>
                                <p:cTn id="211" nodeType="clickEffect" fill="hold" presetClass="entr" presetID="1">
                                  <p:stCondLst>
                                    <p:cond delay="0"/>
                                  </p:stCondLst>
                                  <p:childTnLst>
                                    <p:set>
                                      <p:cBhvr>
                                        <p:cTn id="212" dur="1" fill="hold">
                                          <p:stCondLst>
                                            <p:cond delay="0"/>
                                          </p:stCondLst>
                                        </p:cTn>
                                        <p:tgtEl>
                                          <p:spTgt spid="48">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What if P=NP?</a:t>
            </a:r>
            <a:endParaRPr b="1" lang="en-US" sz="3000" spc="-1" strike="noStrike">
              <a:solidFill>
                <a:srgbClr val="ffffff"/>
              </a:solidFill>
              <a:latin typeface="Tahoma"/>
            </a:endParaRPr>
          </a:p>
        </p:txBody>
      </p:sp>
      <p:sp>
        <p:nvSpPr>
          <p:cNvPr id="50"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 if P=NP? Many very important problems in math, physics and engineering are currently intractable, i.e., solutions take exponential time. If P=NP, then there are efficient algorithms for solving them. This can lead to many advances in science. </a:t>
            </a:r>
            <a:endParaRPr b="0" lang="en-US" sz="2200" spc="-1" strike="noStrike">
              <a:solidFill>
                <a:srgbClr val="000000"/>
              </a:solidFill>
              <a:latin typeface="Tahoma"/>
            </a:endParaRPr>
          </a:p>
          <a:p>
            <a:pPr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But P=NP can have negative consequences. </a:t>
            </a:r>
            <a:br>
              <a:rPr sz="2200"/>
            </a:b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For example, cryptography relies on certain problems being difficult. Public-key cryptography, a foundation for security applications including financial transactions over the internet, would be vulnerable if one can prove P=NP constructively.</a:t>
            </a:r>
            <a:endParaRPr b="0" lang="en-US" sz="2200" spc="-1" strike="noStrike">
              <a:solidFill>
                <a:srgbClr val="000000"/>
              </a:solidFill>
              <a:latin typeface="Tahoma"/>
            </a:endParaRPr>
          </a:p>
          <a:p>
            <a:pPr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Most mathematicians believe that P is not equal to NP.</a:t>
            </a:r>
            <a:endParaRPr b="0" lang="en-US" sz="2200" spc="-1" strike="noStrike">
              <a:solidFill>
                <a:srgbClr val="000000"/>
              </a:solidFill>
              <a:latin typeface="Tahoma"/>
            </a:endParaRPr>
          </a:p>
        </p:txBody>
      </p:sp>
    </p:spTree>
  </p:cSld>
  <p:timing>
    <p:tnLst>
      <p:par>
        <p:cTn id="213" dur="indefinite" restart="never" nodeType="tmRoot">
          <p:childTnLst>
            <p:seq>
              <p:cTn id="214" dur="indefinite" nodeType="mainSeq">
                <p:childTnLst>
                  <p:par>
                    <p:cTn id="215" nodeType="clickEffect" fill="hold">
                      <p:stCondLst>
                        <p:cond delay="indefinite"/>
                      </p:stCondLst>
                      <p:childTnLst>
                        <p:par>
                          <p:cTn id="216" nodeType="withEffect" fill="hold">
                            <p:stCondLst>
                              <p:cond delay="0"/>
                            </p:stCondLst>
                            <p:childTnLst>
                              <p:par>
                                <p:cTn id="217" nodeType="clickEffect" fill="hold" presetClass="entr" presetID="1">
                                  <p:stCondLst>
                                    <p:cond delay="0"/>
                                  </p:stCondLst>
                                  <p:childTnLst>
                                    <p:set>
                                      <p:cBhvr>
                                        <p:cTn id="218" dur="1" fill="hold">
                                          <p:stCondLst>
                                            <p:cond delay="0"/>
                                          </p:stCondLst>
                                        </p:cTn>
                                        <p:tgtEl>
                                          <p:spTgt spid="50">
                                            <p:txEl>
                                              <p:pRg st="2" end="2"/>
                                            </p:txEl>
                                          </p:spTgt>
                                        </p:tgtEl>
                                        <p:attrNameLst>
                                          <p:attrName>style.visibility</p:attrName>
                                        </p:attrNameLst>
                                      </p:cBhvr>
                                      <p:to>
                                        <p:strVal val="visible"/>
                                      </p:to>
                                    </p:set>
                                  </p:childTnLst>
                                </p:cTn>
                              </p:par>
                            </p:childTnLst>
                          </p:cTn>
                        </p:par>
                      </p:childTnLst>
                    </p:cTn>
                  </p:par>
                  <p:par>
                    <p:cTn id="219" nodeType="clickEffect" fill="hold">
                      <p:stCondLst>
                        <p:cond delay="indefinite"/>
                      </p:stCondLst>
                      <p:childTnLst>
                        <p:par>
                          <p:cTn id="220" nodeType="withEffect" fill="hold">
                            <p:stCondLst>
                              <p:cond delay="0"/>
                            </p:stCondLst>
                            <p:childTnLst>
                              <p:par>
                                <p:cTn id="221" nodeType="clickEffect" fill="hold" presetClass="entr" presetID="1">
                                  <p:stCondLst>
                                    <p:cond delay="0"/>
                                  </p:stCondLst>
                                  <p:childTnLst>
                                    <p:set>
                                      <p:cBhvr>
                                        <p:cTn id="222" dur="1" fill="hold">
                                          <p:stCondLst>
                                            <p:cond delay="0"/>
                                          </p:stCondLst>
                                        </p:cTn>
                                        <p:tgtEl>
                                          <p:spTgt spid="50">
                                            <p:txEl>
                                              <p:pRg st="3" end="3"/>
                                            </p:txEl>
                                          </p:spTgt>
                                        </p:tgtEl>
                                        <p:attrNameLst>
                                          <p:attrName>style.visibility</p:attrName>
                                        </p:attrNameLst>
                                      </p:cBhvr>
                                      <p:to>
                                        <p:strVal val="visible"/>
                                      </p:to>
                                    </p:set>
                                  </p:childTnLst>
                                </p:cTn>
                              </p:par>
                            </p:childTnLst>
                          </p:cTn>
                        </p:par>
                      </p:childTnLst>
                    </p:cTn>
                  </p:par>
                  <p:par>
                    <p:cTn id="223" nodeType="clickEffect" fill="hold">
                      <p:stCondLst>
                        <p:cond delay="indefinite"/>
                      </p:stCondLst>
                      <p:childTnLst>
                        <p:par>
                          <p:cTn id="224" nodeType="withEffect" fill="hold">
                            <p:stCondLst>
                              <p:cond delay="0"/>
                            </p:stCondLst>
                            <p:childTnLst>
                              <p:par>
                                <p:cTn id="225" nodeType="clickEffect" fill="hold" presetClass="entr" presetID="1">
                                  <p:stCondLst>
                                    <p:cond delay="0"/>
                                  </p:stCondLst>
                                  <p:childTnLst>
                                    <p:set>
                                      <p:cBhvr>
                                        <p:cTn id="226" dur="1" fill="hold">
                                          <p:stCondLst>
                                            <p:cond delay="0"/>
                                          </p:stCondLst>
                                        </p:cTn>
                                        <p:tgtEl>
                                          <p:spTgt spid="50">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Lab 1</a:t>
            </a:r>
            <a:endParaRPr b="1" lang="en-US" sz="3000" spc="-1" strike="noStrike">
              <a:solidFill>
                <a:srgbClr val="ffffff"/>
              </a:solidFill>
              <a:latin typeface="Tahoma"/>
            </a:endParaRPr>
          </a:p>
        </p:txBody>
      </p:sp>
      <p:sp>
        <p:nvSpPr>
          <p:cNvPr id="52"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Create a new repl on repl.it.</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Implement a static void method called </a:t>
            </a:r>
            <a:r>
              <a:rPr b="0" lang="en-US" sz="2200" spc="-1" strike="noStrike">
                <a:solidFill>
                  <a:srgbClr val="000000"/>
                </a:solidFill>
                <a:latin typeface="Courier New"/>
              </a:rPr>
              <a:t>printLadder</a:t>
            </a:r>
            <a:r>
              <a:rPr b="0" lang="en-US" sz="2200" spc="-1" strike="noStrike">
                <a:solidFill>
                  <a:srgbClr val="000000"/>
                </a:solidFill>
                <a:latin typeface="Tahoma"/>
              </a:rPr>
              <a:t> which accepts a nonnegative integer n and print a ladder shape of 1's consisting of n steps. For example:</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printLadder(1);</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printLadder(4);</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11</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111</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1111</a:t>
            </a:r>
            <a:endParaRPr b="0" lang="en-US" sz="2200" spc="-1" strike="noStrike">
              <a:solidFill>
                <a:srgbClr val="000000"/>
              </a:solidFill>
              <a:latin typeface="Tahoma"/>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Lab 1</a:t>
            </a:r>
            <a:endParaRPr b="1" lang="en-US" sz="3000" spc="-1" strike="noStrike">
              <a:solidFill>
                <a:srgbClr val="ffffff"/>
              </a:solidFill>
              <a:latin typeface="Tahoma"/>
            </a:endParaRPr>
          </a:p>
        </p:txBody>
      </p:sp>
      <p:sp>
        <p:nvSpPr>
          <p:cNvPr id="54"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Implement a static void method called </a:t>
            </a:r>
            <a:r>
              <a:rPr b="0" lang="en-US" sz="2200" spc="-1" strike="noStrike">
                <a:solidFill>
                  <a:srgbClr val="000000"/>
                </a:solidFill>
                <a:latin typeface="Courier New"/>
              </a:rPr>
              <a:t>multiplicationTable</a:t>
            </a:r>
            <a:r>
              <a:rPr b="0" lang="en-US" sz="2200" spc="-1" strike="noStrike">
                <a:solidFill>
                  <a:srgbClr val="000000"/>
                </a:solidFill>
                <a:latin typeface="Tahoma"/>
              </a:rPr>
              <a:t> which accepts a positive integer n and print the multiplication table starting at 1 up to and including n.(use tab to separate values "\t")</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multiplicationTable(2);</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 </a:t>
            </a:r>
            <a:r>
              <a:rPr b="0" lang="en-US" sz="2200" spc="-1" strike="noStrike">
                <a:solidFill>
                  <a:srgbClr val="000000"/>
                </a:solidFill>
                <a:latin typeface="Tahoma"/>
              </a:rPr>
              <a:t>	</a:t>
            </a:r>
            <a:r>
              <a:rPr b="0" lang="en-US" sz="2200" spc="-1" strike="noStrike">
                <a:solidFill>
                  <a:srgbClr val="000000"/>
                </a:solidFill>
                <a:latin typeface="Tahoma"/>
              </a:rPr>
              <a:t>2 </a:t>
            </a:r>
            <a:r>
              <a:rPr b="0" lang="en-US" sz="2200" spc="-1" strike="noStrike">
                <a:solidFill>
                  <a:srgbClr val="000000"/>
                </a:solidFill>
                <a:latin typeface="Tahoma"/>
              </a:rPr>
              <a:t>	</a:t>
            </a:r>
            <a:r>
              <a:rPr b="0" lang="en-US" sz="2200" spc="-1" strike="noStrike">
                <a:solidFill>
                  <a:srgbClr val="000000"/>
                </a:solidFill>
                <a:latin typeface="Tahoma"/>
              </a:rPr>
              <a:t>3 </a:t>
            </a:r>
            <a:r>
              <a:rPr b="0" lang="en-US" sz="2200" spc="-1" strike="noStrike">
                <a:solidFill>
                  <a:srgbClr val="000000"/>
                </a:solidFill>
                <a:latin typeface="Tahoma"/>
              </a:rPr>
              <a:t>	</a:t>
            </a:r>
            <a:r>
              <a:rPr b="0" lang="en-US" sz="2200" spc="-1" strike="noStrike">
                <a:solidFill>
                  <a:srgbClr val="000000"/>
                </a:solidFill>
                <a:latin typeface="Tahoma"/>
              </a:rPr>
              <a:t>4 </a:t>
            </a:r>
            <a:r>
              <a:rPr b="0" lang="en-US" sz="2200" spc="-1" strike="noStrike">
                <a:solidFill>
                  <a:srgbClr val="000000"/>
                </a:solidFill>
                <a:latin typeface="Tahoma"/>
              </a:rPr>
              <a:t>	</a:t>
            </a:r>
            <a:r>
              <a:rPr b="0" lang="en-US" sz="2200" spc="-1" strike="noStrike">
                <a:solidFill>
                  <a:srgbClr val="000000"/>
                </a:solidFill>
                <a:latin typeface="Tahoma"/>
              </a:rPr>
              <a:t>5 </a:t>
            </a:r>
            <a:r>
              <a:rPr b="0" lang="en-US" sz="2200" spc="-1" strike="noStrike">
                <a:solidFill>
                  <a:srgbClr val="000000"/>
                </a:solidFill>
                <a:latin typeface="Tahoma"/>
              </a:rPr>
              <a:t>	</a:t>
            </a:r>
            <a:r>
              <a:rPr b="0" lang="en-US" sz="2200" spc="-1" strike="noStrike">
                <a:solidFill>
                  <a:srgbClr val="000000"/>
                </a:solidFill>
                <a:latin typeface="Tahoma"/>
              </a:rPr>
              <a:t>6 </a:t>
            </a:r>
            <a:r>
              <a:rPr b="0" lang="en-US" sz="2200" spc="-1" strike="noStrike">
                <a:solidFill>
                  <a:srgbClr val="000000"/>
                </a:solidFill>
                <a:latin typeface="Tahoma"/>
              </a:rPr>
              <a:t>	</a:t>
            </a:r>
            <a:r>
              <a:rPr b="0" lang="en-US" sz="2200" spc="-1" strike="noStrike">
                <a:solidFill>
                  <a:srgbClr val="000000"/>
                </a:solidFill>
                <a:latin typeface="Tahoma"/>
              </a:rPr>
              <a:t>7 </a:t>
            </a:r>
            <a:r>
              <a:rPr b="0" lang="en-US" sz="2200" spc="-1" strike="noStrike">
                <a:solidFill>
                  <a:srgbClr val="000000"/>
                </a:solidFill>
                <a:latin typeface="Tahoma"/>
              </a:rPr>
              <a:t>	</a:t>
            </a:r>
            <a:r>
              <a:rPr b="0" lang="en-US" sz="2200" spc="-1" strike="noStrike">
                <a:solidFill>
                  <a:srgbClr val="000000"/>
                </a:solidFill>
                <a:latin typeface="Tahoma"/>
              </a:rPr>
              <a:t>8 </a:t>
            </a:r>
            <a:r>
              <a:rPr b="0" lang="en-US" sz="2200" spc="-1" strike="noStrike">
                <a:solidFill>
                  <a:srgbClr val="000000"/>
                </a:solidFill>
                <a:latin typeface="Tahoma"/>
              </a:rPr>
              <a:t>	</a:t>
            </a:r>
            <a:r>
              <a:rPr b="0" lang="en-US" sz="2200" spc="-1" strike="noStrike">
                <a:solidFill>
                  <a:srgbClr val="000000"/>
                </a:solidFill>
                <a:latin typeface="Tahoma"/>
              </a:rPr>
              <a:t>9 </a:t>
            </a:r>
            <a:r>
              <a:rPr b="0" lang="en-US" sz="2200" spc="-1" strike="noStrike">
                <a:solidFill>
                  <a:srgbClr val="000000"/>
                </a:solidFill>
                <a:latin typeface="Tahoma"/>
              </a:rPr>
              <a:t>	</a:t>
            </a:r>
            <a:r>
              <a:rPr b="0" lang="en-US" sz="2200" spc="-1" strike="noStrike">
                <a:solidFill>
                  <a:srgbClr val="000000"/>
                </a:solidFill>
                <a:latin typeface="Tahoma"/>
              </a:rPr>
              <a:t>10</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2 </a:t>
            </a:r>
            <a:r>
              <a:rPr b="0" lang="en-US" sz="2200" spc="-1" strike="noStrike">
                <a:solidFill>
                  <a:srgbClr val="000000"/>
                </a:solidFill>
                <a:latin typeface="Tahoma"/>
              </a:rPr>
              <a:t>	</a:t>
            </a:r>
            <a:r>
              <a:rPr b="0" lang="en-US" sz="2200" spc="-1" strike="noStrike">
                <a:solidFill>
                  <a:srgbClr val="000000"/>
                </a:solidFill>
                <a:latin typeface="Tahoma"/>
              </a:rPr>
              <a:t>4 </a:t>
            </a:r>
            <a:r>
              <a:rPr b="0" lang="en-US" sz="2200" spc="-1" strike="noStrike">
                <a:solidFill>
                  <a:srgbClr val="000000"/>
                </a:solidFill>
                <a:latin typeface="Tahoma"/>
              </a:rPr>
              <a:t>	</a:t>
            </a:r>
            <a:r>
              <a:rPr b="0" lang="en-US" sz="2200" spc="-1" strike="noStrike">
                <a:solidFill>
                  <a:srgbClr val="000000"/>
                </a:solidFill>
                <a:latin typeface="Tahoma"/>
              </a:rPr>
              <a:t>6 </a:t>
            </a:r>
            <a:r>
              <a:rPr b="0" lang="en-US" sz="2200" spc="-1" strike="noStrike">
                <a:solidFill>
                  <a:srgbClr val="000000"/>
                </a:solidFill>
                <a:latin typeface="Tahoma"/>
              </a:rPr>
              <a:t>	</a:t>
            </a:r>
            <a:r>
              <a:rPr b="0" lang="en-US" sz="2200" spc="-1" strike="noStrike">
                <a:solidFill>
                  <a:srgbClr val="000000"/>
                </a:solidFill>
                <a:latin typeface="Tahoma"/>
              </a:rPr>
              <a:t>8 </a:t>
            </a:r>
            <a:r>
              <a:rPr b="0" lang="en-US" sz="2200" spc="-1" strike="noStrike">
                <a:solidFill>
                  <a:srgbClr val="000000"/>
                </a:solidFill>
                <a:latin typeface="Tahoma"/>
              </a:rPr>
              <a:t>	</a:t>
            </a:r>
            <a:r>
              <a:rPr b="0" lang="en-US" sz="2200" spc="-1" strike="noStrike">
                <a:solidFill>
                  <a:srgbClr val="000000"/>
                </a:solidFill>
                <a:latin typeface="Tahoma"/>
              </a:rPr>
              <a:t>10 </a:t>
            </a:r>
            <a:r>
              <a:rPr b="0" lang="en-US" sz="2200" spc="-1" strike="noStrike">
                <a:solidFill>
                  <a:srgbClr val="000000"/>
                </a:solidFill>
                <a:latin typeface="Tahoma"/>
              </a:rPr>
              <a:t>	</a:t>
            </a:r>
            <a:r>
              <a:rPr b="0" lang="en-US" sz="2200" spc="-1" strike="noStrike">
                <a:solidFill>
                  <a:srgbClr val="000000"/>
                </a:solidFill>
                <a:latin typeface="Tahoma"/>
              </a:rPr>
              <a:t>12 </a:t>
            </a:r>
            <a:r>
              <a:rPr b="0" lang="en-US" sz="2200" spc="-1" strike="noStrike">
                <a:solidFill>
                  <a:srgbClr val="000000"/>
                </a:solidFill>
                <a:latin typeface="Tahoma"/>
              </a:rPr>
              <a:t>	</a:t>
            </a:r>
            <a:r>
              <a:rPr b="0" lang="en-US" sz="2200" spc="-1" strike="noStrike">
                <a:solidFill>
                  <a:srgbClr val="000000"/>
                </a:solidFill>
                <a:latin typeface="Tahoma"/>
              </a:rPr>
              <a:t>14 </a:t>
            </a:r>
            <a:r>
              <a:rPr b="0" lang="en-US" sz="2200" spc="-1" strike="noStrike">
                <a:solidFill>
                  <a:srgbClr val="000000"/>
                </a:solidFill>
                <a:latin typeface="Tahoma"/>
              </a:rPr>
              <a:t>	</a:t>
            </a:r>
            <a:r>
              <a:rPr b="0" lang="en-US" sz="2200" spc="-1" strike="noStrike">
                <a:solidFill>
                  <a:srgbClr val="000000"/>
                </a:solidFill>
                <a:latin typeface="Tahoma"/>
              </a:rPr>
              <a:t>16 </a:t>
            </a:r>
            <a:r>
              <a:rPr b="0" lang="en-US" sz="2200" spc="-1" strike="noStrike">
                <a:solidFill>
                  <a:srgbClr val="000000"/>
                </a:solidFill>
                <a:latin typeface="Tahoma"/>
              </a:rPr>
              <a:t>	</a:t>
            </a:r>
            <a:r>
              <a:rPr b="0" lang="en-US" sz="2200" spc="-1" strike="noStrike">
                <a:solidFill>
                  <a:srgbClr val="000000"/>
                </a:solidFill>
                <a:latin typeface="Tahoma"/>
              </a:rPr>
              <a:t>18 </a:t>
            </a:r>
            <a:r>
              <a:rPr b="0" lang="en-US" sz="2200" spc="-1" strike="noStrike">
                <a:solidFill>
                  <a:srgbClr val="000000"/>
                </a:solidFill>
                <a:latin typeface="Tahoma"/>
              </a:rPr>
              <a:t>	</a:t>
            </a:r>
            <a:r>
              <a:rPr b="0" lang="en-US" sz="2200" spc="-1" strike="noStrike">
                <a:solidFill>
                  <a:srgbClr val="000000"/>
                </a:solidFill>
                <a:latin typeface="Tahoma"/>
              </a:rPr>
              <a:t>20</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multiplicationTable(3);</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 </a:t>
            </a:r>
            <a:r>
              <a:rPr b="0" lang="en-US" sz="2200" spc="-1" strike="noStrike">
                <a:solidFill>
                  <a:srgbClr val="000000"/>
                </a:solidFill>
                <a:latin typeface="Tahoma"/>
              </a:rPr>
              <a:t>	</a:t>
            </a:r>
            <a:r>
              <a:rPr b="0" lang="en-US" sz="2200" spc="-1" strike="noStrike">
                <a:solidFill>
                  <a:srgbClr val="000000"/>
                </a:solidFill>
                <a:latin typeface="Tahoma"/>
              </a:rPr>
              <a:t>2 </a:t>
            </a:r>
            <a:r>
              <a:rPr b="0" lang="en-US" sz="2200" spc="-1" strike="noStrike">
                <a:solidFill>
                  <a:srgbClr val="000000"/>
                </a:solidFill>
                <a:latin typeface="Tahoma"/>
              </a:rPr>
              <a:t>	</a:t>
            </a:r>
            <a:r>
              <a:rPr b="0" lang="en-US" sz="2200" spc="-1" strike="noStrike">
                <a:solidFill>
                  <a:srgbClr val="000000"/>
                </a:solidFill>
                <a:latin typeface="Tahoma"/>
              </a:rPr>
              <a:t>3 </a:t>
            </a:r>
            <a:r>
              <a:rPr b="0" lang="en-US" sz="2200" spc="-1" strike="noStrike">
                <a:solidFill>
                  <a:srgbClr val="000000"/>
                </a:solidFill>
                <a:latin typeface="Tahoma"/>
              </a:rPr>
              <a:t>	</a:t>
            </a:r>
            <a:r>
              <a:rPr b="0" lang="en-US" sz="2200" spc="-1" strike="noStrike">
                <a:solidFill>
                  <a:srgbClr val="000000"/>
                </a:solidFill>
                <a:latin typeface="Tahoma"/>
              </a:rPr>
              <a:t>4 </a:t>
            </a:r>
            <a:r>
              <a:rPr b="0" lang="en-US" sz="2200" spc="-1" strike="noStrike">
                <a:solidFill>
                  <a:srgbClr val="000000"/>
                </a:solidFill>
                <a:latin typeface="Tahoma"/>
              </a:rPr>
              <a:t>	</a:t>
            </a:r>
            <a:r>
              <a:rPr b="0" lang="en-US" sz="2200" spc="-1" strike="noStrike">
                <a:solidFill>
                  <a:srgbClr val="000000"/>
                </a:solidFill>
                <a:latin typeface="Tahoma"/>
              </a:rPr>
              <a:t>5 </a:t>
            </a:r>
            <a:r>
              <a:rPr b="0" lang="en-US" sz="2200" spc="-1" strike="noStrike">
                <a:solidFill>
                  <a:srgbClr val="000000"/>
                </a:solidFill>
                <a:latin typeface="Tahoma"/>
              </a:rPr>
              <a:t>	</a:t>
            </a:r>
            <a:r>
              <a:rPr b="0" lang="en-US" sz="2200" spc="-1" strike="noStrike">
                <a:solidFill>
                  <a:srgbClr val="000000"/>
                </a:solidFill>
                <a:latin typeface="Tahoma"/>
              </a:rPr>
              <a:t>6 </a:t>
            </a:r>
            <a:r>
              <a:rPr b="0" lang="en-US" sz="2200" spc="-1" strike="noStrike">
                <a:solidFill>
                  <a:srgbClr val="000000"/>
                </a:solidFill>
                <a:latin typeface="Tahoma"/>
              </a:rPr>
              <a:t>	</a:t>
            </a:r>
            <a:r>
              <a:rPr b="0" lang="en-US" sz="2200" spc="-1" strike="noStrike">
                <a:solidFill>
                  <a:srgbClr val="000000"/>
                </a:solidFill>
                <a:latin typeface="Tahoma"/>
              </a:rPr>
              <a:t>7 </a:t>
            </a:r>
            <a:r>
              <a:rPr b="0" lang="en-US" sz="2200" spc="-1" strike="noStrike">
                <a:solidFill>
                  <a:srgbClr val="000000"/>
                </a:solidFill>
                <a:latin typeface="Tahoma"/>
              </a:rPr>
              <a:t>	</a:t>
            </a:r>
            <a:r>
              <a:rPr b="0" lang="en-US" sz="2200" spc="-1" strike="noStrike">
                <a:solidFill>
                  <a:srgbClr val="000000"/>
                </a:solidFill>
                <a:latin typeface="Tahoma"/>
              </a:rPr>
              <a:t>8 </a:t>
            </a:r>
            <a:r>
              <a:rPr b="0" lang="en-US" sz="2200" spc="-1" strike="noStrike">
                <a:solidFill>
                  <a:srgbClr val="000000"/>
                </a:solidFill>
                <a:latin typeface="Tahoma"/>
              </a:rPr>
              <a:t>	</a:t>
            </a:r>
            <a:r>
              <a:rPr b="0" lang="en-US" sz="2200" spc="-1" strike="noStrike">
                <a:solidFill>
                  <a:srgbClr val="000000"/>
                </a:solidFill>
                <a:latin typeface="Tahoma"/>
              </a:rPr>
              <a:t>9 </a:t>
            </a:r>
            <a:r>
              <a:rPr b="0" lang="en-US" sz="2200" spc="-1" strike="noStrike">
                <a:solidFill>
                  <a:srgbClr val="000000"/>
                </a:solidFill>
                <a:latin typeface="Tahoma"/>
              </a:rPr>
              <a:t>	</a:t>
            </a:r>
            <a:r>
              <a:rPr b="0" lang="en-US" sz="2200" spc="-1" strike="noStrike">
                <a:solidFill>
                  <a:srgbClr val="000000"/>
                </a:solidFill>
                <a:latin typeface="Tahoma"/>
              </a:rPr>
              <a:t>10</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2 </a:t>
            </a:r>
            <a:r>
              <a:rPr b="0" lang="en-US" sz="2200" spc="-1" strike="noStrike">
                <a:solidFill>
                  <a:srgbClr val="000000"/>
                </a:solidFill>
                <a:latin typeface="Tahoma"/>
              </a:rPr>
              <a:t>	</a:t>
            </a:r>
            <a:r>
              <a:rPr b="0" lang="en-US" sz="2200" spc="-1" strike="noStrike">
                <a:solidFill>
                  <a:srgbClr val="000000"/>
                </a:solidFill>
                <a:latin typeface="Tahoma"/>
              </a:rPr>
              <a:t>4 </a:t>
            </a:r>
            <a:r>
              <a:rPr b="0" lang="en-US" sz="2200" spc="-1" strike="noStrike">
                <a:solidFill>
                  <a:srgbClr val="000000"/>
                </a:solidFill>
                <a:latin typeface="Tahoma"/>
              </a:rPr>
              <a:t>	</a:t>
            </a:r>
            <a:r>
              <a:rPr b="0" lang="en-US" sz="2200" spc="-1" strike="noStrike">
                <a:solidFill>
                  <a:srgbClr val="000000"/>
                </a:solidFill>
                <a:latin typeface="Tahoma"/>
              </a:rPr>
              <a:t>6 </a:t>
            </a:r>
            <a:r>
              <a:rPr b="0" lang="en-US" sz="2200" spc="-1" strike="noStrike">
                <a:solidFill>
                  <a:srgbClr val="000000"/>
                </a:solidFill>
                <a:latin typeface="Tahoma"/>
              </a:rPr>
              <a:t>	</a:t>
            </a:r>
            <a:r>
              <a:rPr b="0" lang="en-US" sz="2200" spc="-1" strike="noStrike">
                <a:solidFill>
                  <a:srgbClr val="000000"/>
                </a:solidFill>
                <a:latin typeface="Tahoma"/>
              </a:rPr>
              <a:t>8 </a:t>
            </a:r>
            <a:r>
              <a:rPr b="0" lang="en-US" sz="2200" spc="-1" strike="noStrike">
                <a:solidFill>
                  <a:srgbClr val="000000"/>
                </a:solidFill>
                <a:latin typeface="Tahoma"/>
              </a:rPr>
              <a:t>	</a:t>
            </a:r>
            <a:r>
              <a:rPr b="0" lang="en-US" sz="2200" spc="-1" strike="noStrike">
                <a:solidFill>
                  <a:srgbClr val="000000"/>
                </a:solidFill>
                <a:latin typeface="Tahoma"/>
              </a:rPr>
              <a:t>10 </a:t>
            </a:r>
            <a:r>
              <a:rPr b="0" lang="en-US" sz="2200" spc="-1" strike="noStrike">
                <a:solidFill>
                  <a:srgbClr val="000000"/>
                </a:solidFill>
                <a:latin typeface="Tahoma"/>
              </a:rPr>
              <a:t>	</a:t>
            </a:r>
            <a:r>
              <a:rPr b="0" lang="en-US" sz="2200" spc="-1" strike="noStrike">
                <a:solidFill>
                  <a:srgbClr val="000000"/>
                </a:solidFill>
                <a:latin typeface="Tahoma"/>
              </a:rPr>
              <a:t>12 </a:t>
            </a:r>
            <a:r>
              <a:rPr b="0" lang="en-US" sz="2200" spc="-1" strike="noStrike">
                <a:solidFill>
                  <a:srgbClr val="000000"/>
                </a:solidFill>
                <a:latin typeface="Tahoma"/>
              </a:rPr>
              <a:t>	</a:t>
            </a:r>
            <a:r>
              <a:rPr b="0" lang="en-US" sz="2200" spc="-1" strike="noStrike">
                <a:solidFill>
                  <a:srgbClr val="000000"/>
                </a:solidFill>
                <a:latin typeface="Tahoma"/>
              </a:rPr>
              <a:t>14 </a:t>
            </a:r>
            <a:r>
              <a:rPr b="0" lang="en-US" sz="2200" spc="-1" strike="noStrike">
                <a:solidFill>
                  <a:srgbClr val="000000"/>
                </a:solidFill>
                <a:latin typeface="Tahoma"/>
              </a:rPr>
              <a:t>	</a:t>
            </a:r>
            <a:r>
              <a:rPr b="0" lang="en-US" sz="2200" spc="-1" strike="noStrike">
                <a:solidFill>
                  <a:srgbClr val="000000"/>
                </a:solidFill>
                <a:latin typeface="Tahoma"/>
              </a:rPr>
              <a:t>16 </a:t>
            </a:r>
            <a:r>
              <a:rPr b="0" lang="en-US" sz="2200" spc="-1" strike="noStrike">
                <a:solidFill>
                  <a:srgbClr val="000000"/>
                </a:solidFill>
                <a:latin typeface="Tahoma"/>
              </a:rPr>
              <a:t>	</a:t>
            </a:r>
            <a:r>
              <a:rPr b="0" lang="en-US" sz="2200" spc="-1" strike="noStrike">
                <a:solidFill>
                  <a:srgbClr val="000000"/>
                </a:solidFill>
                <a:latin typeface="Tahoma"/>
              </a:rPr>
              <a:t>18 </a:t>
            </a:r>
            <a:r>
              <a:rPr b="0" lang="en-US" sz="2200" spc="-1" strike="noStrike">
                <a:solidFill>
                  <a:srgbClr val="000000"/>
                </a:solidFill>
                <a:latin typeface="Tahoma"/>
              </a:rPr>
              <a:t>	</a:t>
            </a:r>
            <a:r>
              <a:rPr b="0" lang="en-US" sz="2200" spc="-1" strike="noStrike">
                <a:solidFill>
                  <a:srgbClr val="000000"/>
                </a:solidFill>
                <a:latin typeface="Tahoma"/>
              </a:rPr>
              <a:t>20</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3</a:t>
            </a:r>
            <a:r>
              <a:rPr b="0" lang="en-US" sz="2200" spc="-1" strike="noStrike">
                <a:solidFill>
                  <a:srgbClr val="000000"/>
                </a:solidFill>
                <a:latin typeface="Tahoma"/>
              </a:rPr>
              <a:t>	</a:t>
            </a:r>
            <a:r>
              <a:rPr b="0" lang="en-US" sz="2200" spc="-1" strike="noStrike">
                <a:solidFill>
                  <a:srgbClr val="000000"/>
                </a:solidFill>
                <a:latin typeface="Tahoma"/>
              </a:rPr>
              <a:t>6</a:t>
            </a:r>
            <a:r>
              <a:rPr b="0" lang="en-US" sz="2200" spc="-1" strike="noStrike">
                <a:solidFill>
                  <a:srgbClr val="000000"/>
                </a:solidFill>
                <a:latin typeface="Tahoma"/>
              </a:rPr>
              <a:t>	</a:t>
            </a:r>
            <a:r>
              <a:rPr b="0" lang="en-US" sz="2200" spc="-1" strike="noStrike">
                <a:solidFill>
                  <a:srgbClr val="000000"/>
                </a:solidFill>
                <a:latin typeface="Tahoma"/>
              </a:rPr>
              <a:t>9</a:t>
            </a:r>
            <a:r>
              <a:rPr b="0" lang="en-US" sz="2200" spc="-1" strike="noStrike">
                <a:solidFill>
                  <a:srgbClr val="000000"/>
                </a:solidFill>
                <a:latin typeface="Tahoma"/>
              </a:rPr>
              <a:t>	</a:t>
            </a:r>
            <a:r>
              <a:rPr b="0" lang="en-US" sz="2200" spc="-1" strike="noStrike">
                <a:solidFill>
                  <a:srgbClr val="000000"/>
                </a:solidFill>
                <a:latin typeface="Tahoma"/>
              </a:rPr>
              <a:t>12</a:t>
            </a:r>
            <a:r>
              <a:rPr b="0" lang="en-US" sz="2200" spc="-1" strike="noStrike">
                <a:solidFill>
                  <a:srgbClr val="000000"/>
                </a:solidFill>
                <a:latin typeface="Tahoma"/>
              </a:rPr>
              <a:t>	</a:t>
            </a:r>
            <a:r>
              <a:rPr b="0" lang="en-US" sz="2200" spc="-1" strike="noStrike">
                <a:solidFill>
                  <a:srgbClr val="000000"/>
                </a:solidFill>
                <a:latin typeface="Tahoma"/>
              </a:rPr>
              <a:t>15</a:t>
            </a:r>
            <a:r>
              <a:rPr b="0" lang="en-US" sz="2200" spc="-1" strike="noStrike">
                <a:solidFill>
                  <a:srgbClr val="000000"/>
                </a:solidFill>
                <a:latin typeface="Tahoma"/>
              </a:rPr>
              <a:t>	</a:t>
            </a:r>
            <a:r>
              <a:rPr b="0" lang="en-US" sz="2200" spc="-1" strike="noStrike">
                <a:solidFill>
                  <a:srgbClr val="000000"/>
                </a:solidFill>
                <a:latin typeface="Tahoma"/>
              </a:rPr>
              <a:t>18</a:t>
            </a:r>
            <a:r>
              <a:rPr b="0" lang="en-US" sz="2200" spc="-1" strike="noStrike">
                <a:solidFill>
                  <a:srgbClr val="000000"/>
                </a:solidFill>
                <a:latin typeface="Tahoma"/>
              </a:rPr>
              <a:t>	</a:t>
            </a:r>
            <a:r>
              <a:rPr b="0" lang="en-US" sz="2200" spc="-1" strike="noStrike">
                <a:solidFill>
                  <a:srgbClr val="000000"/>
                </a:solidFill>
                <a:latin typeface="Tahoma"/>
              </a:rPr>
              <a:t>21</a:t>
            </a:r>
            <a:r>
              <a:rPr b="0" lang="en-US" sz="2200" spc="-1" strike="noStrike">
                <a:solidFill>
                  <a:srgbClr val="000000"/>
                </a:solidFill>
                <a:latin typeface="Tahoma"/>
              </a:rPr>
              <a:t>	</a:t>
            </a:r>
            <a:r>
              <a:rPr b="0" lang="en-US" sz="2200" spc="-1" strike="noStrike">
                <a:solidFill>
                  <a:srgbClr val="000000"/>
                </a:solidFill>
                <a:latin typeface="Tahoma"/>
              </a:rPr>
              <a:t>24</a:t>
            </a:r>
            <a:r>
              <a:rPr b="0" lang="en-US" sz="2200" spc="-1" strike="noStrike">
                <a:solidFill>
                  <a:srgbClr val="000000"/>
                </a:solidFill>
                <a:latin typeface="Tahoma"/>
              </a:rPr>
              <a:t>	</a:t>
            </a:r>
            <a:r>
              <a:rPr b="0" lang="en-US" sz="2200" spc="-1" strike="noStrike">
                <a:solidFill>
                  <a:srgbClr val="000000"/>
                </a:solidFill>
                <a:latin typeface="Tahoma"/>
              </a:rPr>
              <a:t>27</a:t>
            </a:r>
            <a:r>
              <a:rPr b="0" lang="en-US" sz="2200" spc="-1" strike="noStrike">
                <a:solidFill>
                  <a:srgbClr val="000000"/>
                </a:solidFill>
                <a:latin typeface="Tahoma"/>
              </a:rPr>
              <a:t>	</a:t>
            </a:r>
            <a:r>
              <a:rPr b="0" lang="en-US" sz="2200" spc="-1" strike="noStrike">
                <a:solidFill>
                  <a:srgbClr val="000000"/>
                </a:solidFill>
                <a:latin typeface="Tahoma"/>
              </a:rPr>
              <a:t>30</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Nested loops</a:t>
            </a:r>
            <a:endParaRPr b="1" lang="en-US" sz="4400" spc="-1" strike="noStrike">
              <a:solidFill>
                <a:srgbClr val="ffffff"/>
              </a:solidFill>
              <a:latin typeface="Tahoma"/>
            </a:endParaRPr>
          </a:p>
        </p:txBody>
      </p:sp>
      <p:sp>
        <p:nvSpPr>
          <p:cNvPr id="18" name=""/>
          <p:cNvSpPr txBox="1"/>
          <p:nvPr/>
        </p:nvSpPr>
        <p:spPr>
          <a:xfrm>
            <a:off x="151920" y="1295280"/>
            <a:ext cx="8991720" cy="5181840"/>
          </a:xfrm>
          <a:prstGeom prst="rect">
            <a:avLst/>
          </a:prstGeom>
          <a:noFill/>
          <a:ln w="0">
            <a:noFill/>
          </a:ln>
        </p:spPr>
        <p:txBody>
          <a:bodyPr anchor="t">
            <a:normAutofit/>
          </a:bodyPr>
          <a:p>
            <a:pPr marL="272880" indent="-272880">
              <a:lnSpc>
                <a:spcPct val="9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nested loop</a:t>
            </a:r>
            <a:r>
              <a:rPr b="0" lang="en-US" sz="2400" spc="-1" strike="noStrike">
                <a:solidFill>
                  <a:srgbClr val="000000"/>
                </a:solidFill>
                <a:latin typeface="Tahoma"/>
              </a:rPr>
              <a:t>: A loop placed inside another loop.</a:t>
            </a:r>
            <a:endParaRPr b="0" lang="en-US" sz="2400" spc="-1" strike="noStrike">
              <a:solidFill>
                <a:srgbClr val="000000"/>
              </a:solidFill>
              <a:latin typeface="Tahoma"/>
            </a:endParaRPr>
          </a:p>
          <a:p>
            <a:pPr lvl="1" marL="639720" indent="-245880">
              <a:lnSpc>
                <a:spcPct val="80000"/>
              </a:lnSpc>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i = 1; i &lt;= 5; i++) {</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a:t>
            </a:r>
            <a:r>
              <a:rPr b="1" lang="en-US" sz="2000" spc="-1" strike="noStrike">
                <a:solidFill>
                  <a:srgbClr val="000000"/>
                </a:solidFill>
                <a:latin typeface="Courier New"/>
              </a:rPr>
              <a:t>for (int j = 1; j &lt;= 10; j++) {</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a:t>
            </a:r>
            <a:r>
              <a:rPr b="1" lang="en-US" sz="2000" spc="-1" strike="noStrike">
                <a:solidFill>
                  <a:srgbClr val="000000"/>
                </a:solidFill>
                <a:latin typeface="Courier New"/>
              </a:rPr>
              <a:t>System.out.print("*");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a:t>
            </a:r>
            <a:r>
              <a:rPr b="1"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   </a:t>
            </a:r>
            <a:r>
              <a:rPr b="1" lang="en-US" sz="2000" spc="-1" strike="noStrike">
                <a:solidFill>
                  <a:srgbClr val="008080"/>
                </a:solidFill>
                <a:latin typeface="Courier New"/>
              </a:rPr>
              <a:t>// to end the line</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Output:</a:t>
            </a:r>
            <a:endParaRPr b="0" lang="en-US" sz="2400" spc="-1" strike="noStrike">
              <a:solidFill>
                <a:srgbClr val="000000"/>
              </a:solidFill>
              <a:latin typeface="Tahoma"/>
            </a:endParaRPr>
          </a:p>
          <a:p>
            <a:pPr lvl="1" marL="639720" indent="-245880">
              <a:lnSpc>
                <a:spcPct val="70000"/>
              </a:lnSpc>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900" spc="-1" strike="noStrike">
                <a:solidFill>
                  <a:srgbClr val="000000"/>
                </a:solidFill>
                <a:latin typeface="Courier New"/>
                <a:ea typeface="Courier New"/>
              </a:rPr>
              <a:t>	</a:t>
            </a:r>
            <a:endParaRPr b="0" lang="en-US" sz="900" spc="-1" strike="noStrike">
              <a:solidFill>
                <a:srgbClr val="000000"/>
              </a:solidFill>
              <a:latin typeface="Tahoma"/>
            </a:endParaRPr>
          </a:p>
          <a:p>
            <a:pPr lvl="1" marL="639720" indent="-245880">
              <a:lnSpc>
                <a:spcPct val="6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lvl="1" marL="639720" indent="-245880">
              <a:lnSpc>
                <a:spcPct val="6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lvl="1" marL="639720" indent="-245880">
              <a:lnSpc>
                <a:spcPct val="6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lvl="1" marL="639720" indent="-245880">
              <a:lnSpc>
                <a:spcPct val="6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lvl="1" marL="639720" indent="-245880">
              <a:lnSpc>
                <a:spcPct val="6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Courier New"/>
              </a:rPr>
              <a:t>	</a:t>
            </a:r>
            <a:r>
              <a:rPr b="0" lang="en-US" sz="2000" spc="-1" strike="noStrike">
                <a:solidFill>
                  <a:srgbClr val="000000"/>
                </a:solidFill>
                <a:latin typeface="Courier New"/>
                <a:ea typeface="Courier New"/>
              </a:rPr>
              <a:t>**********</a:t>
            </a:r>
            <a:endParaRPr b="0" lang="en-US" sz="2000" spc="-1" strike="noStrike">
              <a:solidFill>
                <a:srgbClr val="000000"/>
              </a:solidFill>
              <a:latin typeface="Tahoma"/>
            </a:endParaRPr>
          </a:p>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outer loop repeats 5 times; the inner one 10 times.</a:t>
            </a:r>
            <a:endParaRPr b="0" lang="en-US" sz="2400" spc="-1" strike="noStrike">
              <a:solidFill>
                <a:srgbClr val="000000"/>
              </a:solidFill>
              <a:latin typeface="Tahoma"/>
            </a:endParaRPr>
          </a:p>
          <a:p>
            <a:pPr lvl="1" marL="639720" indent="-24588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"sets and reps" exercise analogy</a:t>
            </a:r>
            <a:endParaRPr b="0" lang="en-US" sz="20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8">
                                            <p:txEl>
                                              <p:pRg st="8" end="8"/>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8">
                                            <p:txEl>
                                              <p:pRg st="9" end="9"/>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8">
                                            <p:txEl>
                                              <p:pRg st="10" end="10"/>
                                            </p:txEl>
                                          </p:spTgt>
                                        </p:tgtEl>
                                        <p:attrNameLst>
                                          <p:attrName>style.visibility</p:attrName>
                                        </p:attrNameLst>
                                      </p:cBhvr>
                                      <p:to>
                                        <p:strVal val="visible"/>
                                      </p:to>
                                    </p:set>
                                  </p:childTnLst>
                                </p:cTn>
                              </p:par>
                              <p:par>
                                <p:cTn id="11" nodeType="withEffect" fill="hold" presetClass="entr" presetID="1">
                                  <p:stCondLst>
                                    <p:cond delay="0"/>
                                  </p:stCondLst>
                                  <p:childTnLst>
                                    <p:set>
                                      <p:cBhvr>
                                        <p:cTn id="12" dur="1" fill="hold">
                                          <p:stCondLst>
                                            <p:cond delay="0"/>
                                          </p:stCondLst>
                                        </p:cTn>
                                        <p:tgtEl>
                                          <p:spTgt spid="18">
                                            <p:txEl>
                                              <p:pRg st="11" end="11"/>
                                            </p:txEl>
                                          </p:spTgt>
                                        </p:tgtEl>
                                        <p:attrNameLst>
                                          <p:attrName>style.visibility</p:attrName>
                                        </p:attrNameLst>
                                      </p:cBhvr>
                                      <p:to>
                                        <p:strVal val="visible"/>
                                      </p:to>
                                    </p:set>
                                  </p:childTnLst>
                                </p:cTn>
                              </p:par>
                              <p:par>
                                <p:cTn id="13" nodeType="withEffect" fill="hold" presetClass="entr" presetID="1">
                                  <p:stCondLst>
                                    <p:cond delay="0"/>
                                  </p:stCondLst>
                                  <p:childTnLst>
                                    <p:set>
                                      <p:cBhvr>
                                        <p:cTn id="14" dur="1" fill="hold">
                                          <p:stCondLst>
                                            <p:cond delay="0"/>
                                          </p:stCondLst>
                                        </p:cTn>
                                        <p:tgtEl>
                                          <p:spTgt spid="18">
                                            <p:txEl>
                                              <p:pRg st="12" end="12"/>
                                            </p:txEl>
                                          </p:spTgt>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18">
                                            <p:txEl>
                                              <p:pRg st="13" end="13"/>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8">
                                            <p:txEl>
                                              <p:pRg st="14" end="14"/>
                                            </p:txEl>
                                          </p:spTgt>
                                        </p:tgtEl>
                                        <p:attrNameLst>
                                          <p:attrName>style.visibility</p:attrName>
                                        </p:attrNameLst>
                                      </p:cBhvr>
                                      <p:to>
                                        <p:strVal val="visible"/>
                                      </p:to>
                                    </p:set>
                                  </p:childTnLst>
                                </p:cTn>
                              </p:par>
                            </p:childTnLst>
                          </p:cTn>
                        </p:par>
                      </p:childTnLst>
                    </p:cTn>
                  </p:par>
                  <p:par>
                    <p:cTn id="19" nodeType="clickEffect" fill="hold">
                      <p:stCondLst>
                        <p:cond delay="indefinite"/>
                      </p:stCondLst>
                      <p:childTnLst>
                        <p:par>
                          <p:cTn id="20" nodeType="withEffect" fill="hold">
                            <p:stCondLst>
                              <p:cond delay="0"/>
                            </p:stCondLst>
                            <p:childTnLst>
                              <p:par>
                                <p:cTn id="21" nodeType="clickEffect" fill="hold" presetClass="entr" presetID="1">
                                  <p:stCondLst>
                                    <p:cond delay="0"/>
                                  </p:stCondLst>
                                  <p:childTnLst>
                                    <p:set>
                                      <p:cBhvr>
                                        <p:cTn id="22" dur="1" fill="hold">
                                          <p:stCondLst>
                                            <p:cond delay="0"/>
                                          </p:stCondLst>
                                        </p:cTn>
                                        <p:tgtEl>
                                          <p:spTgt spid="18">
                                            <p:txEl>
                                              <p:pRg st="15" end="15"/>
                                            </p:txEl>
                                          </p:spTgt>
                                        </p:tgtEl>
                                        <p:attrNameLst>
                                          <p:attrName>style.visibility</p:attrName>
                                        </p:attrNameLst>
                                      </p:cBhvr>
                                      <p:to>
                                        <p:strVal val="visible"/>
                                      </p:to>
                                    </p:set>
                                  </p:childTnLst>
                                </p:cTn>
                              </p:par>
                              <p:par>
                                <p:cTn id="23" nodeType="withEffect" fill="hold" presetClass="entr" presetID="1">
                                  <p:stCondLst>
                                    <p:cond delay="0"/>
                                  </p:stCondLst>
                                  <p:childTnLst>
                                    <p:set>
                                      <p:cBhvr>
                                        <p:cTn id="24" dur="1" fill="hold">
                                          <p:stCondLst>
                                            <p:cond delay="0"/>
                                          </p:stCondLst>
                                        </p:cTn>
                                        <p:tgtEl>
                                          <p:spTgt spid="18">
                                            <p:txEl>
                                              <p:pRg st="16" end="1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References</a:t>
            </a:r>
            <a:endParaRPr b="1" lang="en-US" sz="4400" spc="-1" strike="noStrike">
              <a:solidFill>
                <a:srgbClr val="ffffff"/>
              </a:solidFill>
              <a:latin typeface="Tahoma"/>
            </a:endParaRPr>
          </a:p>
        </p:txBody>
      </p:sp>
      <p:sp>
        <p:nvSpPr>
          <p:cNvPr id="56"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For more tutorials/lecture notes in Java, Python, game programming, artificial intelligence with neural networks: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https://longbaonguyen.github.io</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57" name="Rectangle 1"/>
          <p:cNvSpPr/>
          <p:nvPr/>
        </p:nvSpPr>
        <p:spPr>
          <a:xfrm>
            <a:off x="228600" y="1447920"/>
            <a:ext cx="8458200" cy="1465560"/>
          </a:xfrm>
          <a:prstGeom prst="rect">
            <a:avLst/>
          </a:prstGeom>
          <a:noFill/>
          <a:ln w="0">
            <a:noFill/>
          </a:ln>
        </p:spPr>
        <p:style>
          <a:lnRef idx="0"/>
          <a:fillRef idx="0"/>
          <a:effectRef idx="0"/>
          <a:fontRef idx="minor"/>
        </p:style>
        <p:txBody>
          <a:bodyPr lIns="90000" rIns="90000" tIns="46800" bIns="46800" anchor="t">
            <a:spAutoFit/>
          </a:bodyPr>
          <a:p>
            <a:pPr marL="343080" indent="-343080">
              <a:buClr>
                <a:srgbClr val="000000"/>
              </a:buClr>
              <a:buFont typeface="Arial"/>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Building Java Programs: A Back to Basics Approach by Stuart Reges and Marty Stepp</a:t>
            </a: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2) Runestone CSAwesome Curriculum: https://runestone.academy/runestone/books/published/csawesome/index.html</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Nested </a:t>
            </a:r>
            <a:r>
              <a:rPr b="1" lang="en-US" sz="4400" spc="-1" strike="noStrike">
                <a:solidFill>
                  <a:srgbClr val="ffffff"/>
                </a:solidFill>
                <a:latin typeface="Courier New"/>
              </a:rPr>
              <a:t>for</a:t>
            </a:r>
            <a:r>
              <a:rPr b="1" lang="en-US" sz="4400" spc="-1" strike="noStrike">
                <a:solidFill>
                  <a:srgbClr val="ffffff"/>
                </a:solidFill>
                <a:latin typeface="Tahoma"/>
              </a:rPr>
              <a:t> loop exercise</a:t>
            </a:r>
            <a:endParaRPr b="1" lang="en-US" sz="4400" spc="-1" strike="noStrike">
              <a:solidFill>
                <a:srgbClr val="ffffff"/>
              </a:solidFill>
              <a:latin typeface="Tahoma"/>
            </a:endParaRPr>
          </a:p>
        </p:txBody>
      </p:sp>
      <p:sp>
        <p:nvSpPr>
          <p:cNvPr id="20" name=""/>
          <p:cNvSpPr txBox="1"/>
          <p:nvPr/>
        </p:nvSpPr>
        <p:spPr>
          <a:xfrm>
            <a:off x="151920" y="1295280"/>
            <a:ext cx="8991720" cy="5181840"/>
          </a:xfrm>
          <a:prstGeom prst="rect">
            <a:avLst/>
          </a:prstGeom>
          <a:noFill/>
          <a:ln w="0">
            <a:noFill/>
          </a:ln>
        </p:spPr>
        <p:txBody>
          <a:bodyPr anchor="t">
            <a:normAutofit/>
          </a:bodyPr>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What is the output of the following nested </a:t>
            </a:r>
            <a:r>
              <a:rPr b="0" lang="en-US" sz="2400" spc="-1" strike="noStrike">
                <a:solidFill>
                  <a:srgbClr val="000000"/>
                </a:solidFill>
                <a:latin typeface="Courier New"/>
              </a:rPr>
              <a:t>for</a:t>
            </a:r>
            <a:r>
              <a:rPr b="0" lang="en-US" sz="2400" spc="-1" strike="noStrike">
                <a:solidFill>
                  <a:srgbClr val="000000"/>
                </a:solidFill>
                <a:latin typeface="Tahoma"/>
              </a:rPr>
              <a:t> loops?</a:t>
            </a:r>
            <a:endParaRPr b="0" lang="en-US" sz="24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i = 1; i &lt;= 5; i++) {</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for (int j = 1; j &lt;= i; j++) {</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Output:</a:t>
            </a:r>
            <a:endParaRPr b="0" lang="en-US" sz="2400" spc="-1" strike="noStrike">
              <a:solidFill>
                <a:srgbClr val="000000"/>
              </a:solidFill>
              <a:latin typeface="Tahoma"/>
            </a:endParaRPr>
          </a:p>
          <a:p>
            <a:pPr lvl="1" marL="639720" indent="-245880">
              <a:lnSpc>
                <a:spcPct val="70000"/>
              </a:lnSpc>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p:txBody>
      </p:sp>
    </p:spTree>
  </p:cSld>
  <p:timing>
    <p:tnLst>
      <p:par>
        <p:cTn id="25" dur="indefinite" restart="never" nodeType="tmRoot">
          <p:childTnLst>
            <p:seq>
              <p:cTn id="26" dur="indefinite" nodeType="mainSeq">
                <p:childTnLst>
                  <p:par>
                    <p:cTn id="27" nodeType="clickEffect" fill="hold">
                      <p:stCondLst>
                        <p:cond delay="indefinite"/>
                      </p:stCondLst>
                      <p:childTnLst>
                        <p:par>
                          <p:cTn id="28" nodeType="withEffect" fill="hold">
                            <p:stCondLst>
                              <p:cond delay="0"/>
                            </p:stCondLst>
                            <p:childTnLst>
                              <p:par>
                                <p:cTn id="29" nodeType="clickEffect" fill="hold" presetClass="entr" presetID="10">
                                  <p:stCondLst>
                                    <p:cond delay="0"/>
                                  </p:stCondLst>
                                  <p:childTnLst>
                                    <p:set>
                                      <p:cBhvr>
                                        <p:cTn id="30" dur="1" fill="hold">
                                          <p:stCondLst>
                                            <p:cond delay="0"/>
                                          </p:stCondLst>
                                        </p:cTn>
                                        <p:tgtEl>
                                          <p:spTgt spid="20">
                                            <p:txEl>
                                              <p:pRg st="9" end="9"/>
                                            </p:txEl>
                                          </p:spTgt>
                                        </p:tgtEl>
                                        <p:attrNameLst>
                                          <p:attrName>style.visibility</p:attrName>
                                        </p:attrNameLst>
                                      </p:cBhvr>
                                      <p:to>
                                        <p:strVal val="visible"/>
                                      </p:to>
                                    </p:set>
                                    <p:animEffect filter="fade" transition="in">
                                      <p:cBhvr additive="repl">
                                        <p:cTn id="31" dur="1000"/>
                                        <p:tgtEl>
                                          <p:spTgt spid="20">
                                            <p:txEl>
                                              <p:pRg st="9" end="9"/>
                                            </p:txEl>
                                          </p:spTgt>
                                        </p:tgtEl>
                                      </p:cBhvr>
                                    </p:animEffect>
                                  </p:childTnLst>
                                </p:cTn>
                              </p:par>
                              <p:par>
                                <p:cTn id="32" nodeType="withEffect" fill="hold" presetClass="entr" presetID="10">
                                  <p:stCondLst>
                                    <p:cond delay="0"/>
                                  </p:stCondLst>
                                  <p:childTnLst>
                                    <p:set>
                                      <p:cBhvr>
                                        <p:cTn id="33" dur="1" fill="hold">
                                          <p:stCondLst>
                                            <p:cond delay="0"/>
                                          </p:stCondLst>
                                        </p:cTn>
                                        <p:tgtEl>
                                          <p:spTgt spid="20">
                                            <p:txEl>
                                              <p:pRg st="11" end="11"/>
                                            </p:txEl>
                                          </p:spTgt>
                                        </p:tgtEl>
                                        <p:attrNameLst>
                                          <p:attrName>style.visibility</p:attrName>
                                        </p:attrNameLst>
                                      </p:cBhvr>
                                      <p:to>
                                        <p:strVal val="visible"/>
                                      </p:to>
                                    </p:set>
                                    <p:animEffect filter="fade" transition="in">
                                      <p:cBhvr additive="repl">
                                        <p:cTn id="34" dur="1000"/>
                                        <p:tgtEl>
                                          <p:spTgt spid="20">
                                            <p:txEl>
                                              <p:pRg st="11" end="11"/>
                                            </p:txEl>
                                          </p:spTgt>
                                        </p:tgtEl>
                                      </p:cBhvr>
                                    </p:animEffect>
                                  </p:childTnLst>
                                </p:cTn>
                              </p:par>
                              <p:par>
                                <p:cTn id="35" nodeType="withEffect" fill="hold" presetClass="entr" presetID="10">
                                  <p:stCondLst>
                                    <p:cond delay="0"/>
                                  </p:stCondLst>
                                  <p:childTnLst>
                                    <p:set>
                                      <p:cBhvr>
                                        <p:cTn id="36" dur="1" fill="hold">
                                          <p:stCondLst>
                                            <p:cond delay="0"/>
                                          </p:stCondLst>
                                        </p:cTn>
                                        <p:tgtEl>
                                          <p:spTgt spid="20">
                                            <p:txEl>
                                              <p:pRg st="12" end="12"/>
                                            </p:txEl>
                                          </p:spTgt>
                                        </p:tgtEl>
                                        <p:attrNameLst>
                                          <p:attrName>style.visibility</p:attrName>
                                        </p:attrNameLst>
                                      </p:cBhvr>
                                      <p:to>
                                        <p:strVal val="visible"/>
                                      </p:to>
                                    </p:set>
                                    <p:animEffect filter="fade" transition="in">
                                      <p:cBhvr additive="repl">
                                        <p:cTn id="37" dur="1000"/>
                                        <p:tgtEl>
                                          <p:spTgt spid="20">
                                            <p:txEl>
                                              <p:pRg st="12" end="12"/>
                                            </p:txEl>
                                          </p:spTgt>
                                        </p:tgtEl>
                                      </p:cBhvr>
                                    </p:animEffect>
                                  </p:childTnLst>
                                </p:cTn>
                              </p:par>
                              <p:par>
                                <p:cTn id="38" nodeType="withEffect" fill="hold" presetClass="entr" presetID="10">
                                  <p:stCondLst>
                                    <p:cond delay="0"/>
                                  </p:stCondLst>
                                  <p:childTnLst>
                                    <p:set>
                                      <p:cBhvr>
                                        <p:cTn id="39" dur="1" fill="hold">
                                          <p:stCondLst>
                                            <p:cond delay="0"/>
                                          </p:stCondLst>
                                        </p:cTn>
                                        <p:tgtEl>
                                          <p:spTgt spid="20">
                                            <p:txEl>
                                              <p:pRg st="13" end="13"/>
                                            </p:txEl>
                                          </p:spTgt>
                                        </p:tgtEl>
                                        <p:attrNameLst>
                                          <p:attrName>style.visibility</p:attrName>
                                        </p:attrNameLst>
                                      </p:cBhvr>
                                      <p:to>
                                        <p:strVal val="visible"/>
                                      </p:to>
                                    </p:set>
                                    <p:animEffect filter="fade" transition="in">
                                      <p:cBhvr additive="repl">
                                        <p:cTn id="40" dur="1000"/>
                                        <p:tgtEl>
                                          <p:spTgt spid="20">
                                            <p:txEl>
                                              <p:pRg st="13" end="13"/>
                                            </p:txEl>
                                          </p:spTgt>
                                        </p:tgtEl>
                                      </p:cBhvr>
                                    </p:animEffect>
                                  </p:childTnLst>
                                </p:cTn>
                              </p:par>
                              <p:par>
                                <p:cTn id="41" nodeType="withEffect" fill="hold" presetClass="entr" presetID="10">
                                  <p:stCondLst>
                                    <p:cond delay="0"/>
                                  </p:stCondLst>
                                  <p:childTnLst>
                                    <p:set>
                                      <p:cBhvr>
                                        <p:cTn id="42" dur="1" fill="hold">
                                          <p:stCondLst>
                                            <p:cond delay="0"/>
                                          </p:stCondLst>
                                        </p:cTn>
                                        <p:tgtEl>
                                          <p:spTgt spid="20">
                                            <p:txEl>
                                              <p:pRg st="14" end="14"/>
                                            </p:txEl>
                                          </p:spTgt>
                                        </p:tgtEl>
                                        <p:attrNameLst>
                                          <p:attrName>style.visibility</p:attrName>
                                        </p:attrNameLst>
                                      </p:cBhvr>
                                      <p:to>
                                        <p:strVal val="visible"/>
                                      </p:to>
                                    </p:set>
                                    <p:animEffect filter="fade" transition="in">
                                      <p:cBhvr additive="repl">
                                        <p:cTn id="43" dur="1000"/>
                                        <p:tgtEl>
                                          <p:spTgt spid="20">
                                            <p:txEl>
                                              <p:pRg st="14" end="14"/>
                                            </p:txEl>
                                          </p:spTgt>
                                        </p:tgtEl>
                                      </p:cBhvr>
                                    </p:animEffect>
                                  </p:childTnLst>
                                </p:cTn>
                              </p:par>
                              <p:par>
                                <p:cTn id="44" nodeType="withEffect" fill="hold" presetClass="entr" presetID="10">
                                  <p:stCondLst>
                                    <p:cond delay="0"/>
                                  </p:stCondLst>
                                  <p:childTnLst>
                                    <p:set>
                                      <p:cBhvr>
                                        <p:cTn id="45" dur="1" fill="hold">
                                          <p:stCondLst>
                                            <p:cond delay="0"/>
                                          </p:stCondLst>
                                        </p:cTn>
                                        <p:tgtEl>
                                          <p:spTgt spid="20">
                                            <p:txEl>
                                              <p:pRg st="15" end="15"/>
                                            </p:txEl>
                                          </p:spTgt>
                                        </p:tgtEl>
                                        <p:attrNameLst>
                                          <p:attrName>style.visibility</p:attrName>
                                        </p:attrNameLst>
                                      </p:cBhvr>
                                      <p:to>
                                        <p:strVal val="visible"/>
                                      </p:to>
                                    </p:set>
                                    <p:animEffect filter="fade" transition="in">
                                      <p:cBhvr additive="repl">
                                        <p:cTn id="46" dur="1000"/>
                                        <p:tgtEl>
                                          <p:spTgt spid="20">
                                            <p:txEl>
                                              <p:pRg st="15" end="1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Nested </a:t>
            </a:r>
            <a:r>
              <a:rPr b="1" lang="en-US" sz="4400" spc="-1" strike="noStrike">
                <a:solidFill>
                  <a:srgbClr val="ffffff"/>
                </a:solidFill>
                <a:latin typeface="Courier New"/>
              </a:rPr>
              <a:t>for</a:t>
            </a:r>
            <a:r>
              <a:rPr b="1" lang="en-US" sz="4400" spc="-1" strike="noStrike">
                <a:solidFill>
                  <a:srgbClr val="ffffff"/>
                </a:solidFill>
                <a:latin typeface="Tahoma"/>
              </a:rPr>
              <a:t> loop exercise</a:t>
            </a:r>
            <a:endParaRPr b="1" lang="en-US" sz="4400" spc="-1" strike="noStrike">
              <a:solidFill>
                <a:srgbClr val="ffffff"/>
              </a:solidFill>
              <a:latin typeface="Tahoma"/>
            </a:endParaRPr>
          </a:p>
        </p:txBody>
      </p:sp>
      <p:sp>
        <p:nvSpPr>
          <p:cNvPr id="22" name=""/>
          <p:cNvSpPr txBox="1"/>
          <p:nvPr/>
        </p:nvSpPr>
        <p:spPr>
          <a:xfrm>
            <a:off x="151920" y="1295280"/>
            <a:ext cx="8991720" cy="5181840"/>
          </a:xfrm>
          <a:prstGeom prst="rect">
            <a:avLst/>
          </a:prstGeom>
          <a:noFill/>
          <a:ln w="0">
            <a:noFill/>
          </a:ln>
        </p:spPr>
        <p:txBody>
          <a:bodyPr anchor="t">
            <a:normAutofit/>
          </a:bodyPr>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What is the output of the following nested </a:t>
            </a:r>
            <a:r>
              <a:rPr b="0" lang="en-US" sz="2400" spc="-1" strike="noStrike">
                <a:solidFill>
                  <a:srgbClr val="000000"/>
                </a:solidFill>
                <a:latin typeface="Courier New"/>
              </a:rPr>
              <a:t>for</a:t>
            </a:r>
            <a:r>
              <a:rPr b="0" lang="en-US" sz="2400" spc="-1" strike="noStrike">
                <a:solidFill>
                  <a:srgbClr val="000000"/>
                </a:solidFill>
                <a:latin typeface="Tahoma"/>
              </a:rPr>
              <a:t> loops?</a:t>
            </a:r>
            <a:endParaRPr b="0" lang="en-US" sz="24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i = 1; i &lt;= 5; i++) {</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for (int j = 1; j &lt;= </a:t>
            </a:r>
            <a:r>
              <a:rPr b="1" lang="en-US" sz="2000" spc="-1" strike="noStrike">
                <a:solidFill>
                  <a:srgbClr val="000000"/>
                </a:solidFill>
                <a:latin typeface="Courier New"/>
              </a:rPr>
              <a:t>i</a:t>
            </a:r>
            <a:r>
              <a:rPr b="0" lang="en-US" sz="2000" spc="-1" strike="noStrike">
                <a:solidFill>
                  <a:srgbClr val="000000"/>
                </a:solidFill>
                <a:latin typeface="Courier New"/>
              </a:rPr>
              <a:t>; j++) {</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a:t>
            </a:r>
            <a:r>
              <a:rPr b="1" lang="en-US" sz="2000" spc="-1" strike="noStrike">
                <a:solidFill>
                  <a:srgbClr val="000000"/>
                </a:solidFill>
                <a:latin typeface="Courier New"/>
              </a:rPr>
              <a:t>i</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Output:</a:t>
            </a:r>
            <a:endParaRPr b="0" lang="en-US" sz="2400" spc="-1" strike="noStrike">
              <a:solidFill>
                <a:srgbClr val="000000"/>
              </a:solidFill>
              <a:latin typeface="Tahoma"/>
            </a:endParaRPr>
          </a:p>
          <a:p>
            <a:pPr lvl="1" marL="639720" indent="-245880">
              <a:lnSpc>
                <a:spcPct val="70000"/>
              </a:lnSpc>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1</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22</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333</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4444</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55555</a:t>
            </a:r>
            <a:endParaRPr b="0" lang="en-US" sz="2000" spc="-1" strike="noStrike">
              <a:solidFill>
                <a:srgbClr val="000000"/>
              </a:solidFill>
              <a:latin typeface="Tahoma"/>
            </a:endParaRPr>
          </a:p>
        </p:txBody>
      </p:sp>
    </p:spTree>
  </p:cSld>
  <p:timing>
    <p:tnLst>
      <p:par>
        <p:cTn id="47" dur="indefinite" restart="never" nodeType="tmRoot">
          <p:childTnLst>
            <p:seq>
              <p:cTn id="48" dur="indefinite" nodeType="mainSeq">
                <p:childTnLst>
                  <p:par>
                    <p:cTn id="49" nodeType="clickEffect" fill="hold">
                      <p:stCondLst>
                        <p:cond delay="indefinite"/>
                      </p:stCondLst>
                      <p:childTnLst>
                        <p:par>
                          <p:cTn id="50" nodeType="withEffect" fill="hold">
                            <p:stCondLst>
                              <p:cond delay="0"/>
                            </p:stCondLst>
                            <p:childTnLst>
                              <p:par>
                                <p:cTn id="51" nodeType="clickEffect" fill="hold" presetClass="entr" presetID="10">
                                  <p:stCondLst>
                                    <p:cond delay="0"/>
                                  </p:stCondLst>
                                  <p:childTnLst>
                                    <p:set>
                                      <p:cBhvr>
                                        <p:cTn id="52" dur="1" fill="hold">
                                          <p:stCondLst>
                                            <p:cond delay="0"/>
                                          </p:stCondLst>
                                        </p:cTn>
                                        <p:tgtEl>
                                          <p:spTgt spid="22">
                                            <p:txEl>
                                              <p:pRg st="9" end="9"/>
                                            </p:txEl>
                                          </p:spTgt>
                                        </p:tgtEl>
                                        <p:attrNameLst>
                                          <p:attrName>style.visibility</p:attrName>
                                        </p:attrNameLst>
                                      </p:cBhvr>
                                      <p:to>
                                        <p:strVal val="visible"/>
                                      </p:to>
                                    </p:set>
                                    <p:animEffect filter="fade" transition="in">
                                      <p:cBhvr additive="repl">
                                        <p:cTn id="53" dur="1000"/>
                                        <p:tgtEl>
                                          <p:spTgt spid="22">
                                            <p:txEl>
                                              <p:pRg st="9" end="9"/>
                                            </p:txEl>
                                          </p:spTgt>
                                        </p:tgtEl>
                                      </p:cBhvr>
                                    </p:animEffect>
                                  </p:childTnLst>
                                </p:cTn>
                              </p:par>
                              <p:par>
                                <p:cTn id="54" nodeType="withEffect" fill="hold" presetClass="entr" presetID="10">
                                  <p:stCondLst>
                                    <p:cond delay="0"/>
                                  </p:stCondLst>
                                  <p:childTnLst>
                                    <p:set>
                                      <p:cBhvr>
                                        <p:cTn id="55" dur="1" fill="hold">
                                          <p:stCondLst>
                                            <p:cond delay="0"/>
                                          </p:stCondLst>
                                        </p:cTn>
                                        <p:tgtEl>
                                          <p:spTgt spid="22">
                                            <p:txEl>
                                              <p:pRg st="11" end="11"/>
                                            </p:txEl>
                                          </p:spTgt>
                                        </p:tgtEl>
                                        <p:attrNameLst>
                                          <p:attrName>style.visibility</p:attrName>
                                        </p:attrNameLst>
                                      </p:cBhvr>
                                      <p:to>
                                        <p:strVal val="visible"/>
                                      </p:to>
                                    </p:set>
                                    <p:animEffect filter="fade" transition="in">
                                      <p:cBhvr additive="repl">
                                        <p:cTn id="56" dur="1000"/>
                                        <p:tgtEl>
                                          <p:spTgt spid="22">
                                            <p:txEl>
                                              <p:pRg st="11" end="11"/>
                                            </p:txEl>
                                          </p:spTgt>
                                        </p:tgtEl>
                                      </p:cBhvr>
                                    </p:animEffect>
                                  </p:childTnLst>
                                </p:cTn>
                              </p:par>
                              <p:par>
                                <p:cTn id="57" nodeType="withEffect" fill="hold" presetClass="entr" presetID="10">
                                  <p:stCondLst>
                                    <p:cond delay="0"/>
                                  </p:stCondLst>
                                  <p:childTnLst>
                                    <p:set>
                                      <p:cBhvr>
                                        <p:cTn id="58" dur="1" fill="hold">
                                          <p:stCondLst>
                                            <p:cond delay="0"/>
                                          </p:stCondLst>
                                        </p:cTn>
                                        <p:tgtEl>
                                          <p:spTgt spid="22">
                                            <p:txEl>
                                              <p:pRg st="12" end="12"/>
                                            </p:txEl>
                                          </p:spTgt>
                                        </p:tgtEl>
                                        <p:attrNameLst>
                                          <p:attrName>style.visibility</p:attrName>
                                        </p:attrNameLst>
                                      </p:cBhvr>
                                      <p:to>
                                        <p:strVal val="visible"/>
                                      </p:to>
                                    </p:set>
                                    <p:animEffect filter="fade" transition="in">
                                      <p:cBhvr additive="repl">
                                        <p:cTn id="59" dur="1000"/>
                                        <p:tgtEl>
                                          <p:spTgt spid="22">
                                            <p:txEl>
                                              <p:pRg st="12" end="12"/>
                                            </p:txEl>
                                          </p:spTgt>
                                        </p:tgtEl>
                                      </p:cBhvr>
                                    </p:animEffect>
                                  </p:childTnLst>
                                </p:cTn>
                              </p:par>
                              <p:par>
                                <p:cTn id="60" nodeType="withEffect" fill="hold" presetClass="entr" presetID="10">
                                  <p:stCondLst>
                                    <p:cond delay="0"/>
                                  </p:stCondLst>
                                  <p:childTnLst>
                                    <p:set>
                                      <p:cBhvr>
                                        <p:cTn id="61" dur="1" fill="hold">
                                          <p:stCondLst>
                                            <p:cond delay="0"/>
                                          </p:stCondLst>
                                        </p:cTn>
                                        <p:tgtEl>
                                          <p:spTgt spid="22">
                                            <p:txEl>
                                              <p:pRg st="13" end="13"/>
                                            </p:txEl>
                                          </p:spTgt>
                                        </p:tgtEl>
                                        <p:attrNameLst>
                                          <p:attrName>style.visibility</p:attrName>
                                        </p:attrNameLst>
                                      </p:cBhvr>
                                      <p:to>
                                        <p:strVal val="visible"/>
                                      </p:to>
                                    </p:set>
                                    <p:animEffect filter="fade" transition="in">
                                      <p:cBhvr additive="repl">
                                        <p:cTn id="62" dur="1000"/>
                                        <p:tgtEl>
                                          <p:spTgt spid="22">
                                            <p:txEl>
                                              <p:pRg st="13" end="13"/>
                                            </p:txEl>
                                          </p:spTgt>
                                        </p:tgtEl>
                                      </p:cBhvr>
                                    </p:animEffect>
                                  </p:childTnLst>
                                </p:cTn>
                              </p:par>
                              <p:par>
                                <p:cTn id="63" nodeType="withEffect" fill="hold" presetClass="entr" presetID="10">
                                  <p:stCondLst>
                                    <p:cond delay="0"/>
                                  </p:stCondLst>
                                  <p:childTnLst>
                                    <p:set>
                                      <p:cBhvr>
                                        <p:cTn id="64" dur="1" fill="hold">
                                          <p:stCondLst>
                                            <p:cond delay="0"/>
                                          </p:stCondLst>
                                        </p:cTn>
                                        <p:tgtEl>
                                          <p:spTgt spid="22">
                                            <p:txEl>
                                              <p:pRg st="14" end="14"/>
                                            </p:txEl>
                                          </p:spTgt>
                                        </p:tgtEl>
                                        <p:attrNameLst>
                                          <p:attrName>style.visibility</p:attrName>
                                        </p:attrNameLst>
                                      </p:cBhvr>
                                      <p:to>
                                        <p:strVal val="visible"/>
                                      </p:to>
                                    </p:set>
                                    <p:animEffect filter="fade" transition="in">
                                      <p:cBhvr additive="repl">
                                        <p:cTn id="65" dur="1000"/>
                                        <p:tgtEl>
                                          <p:spTgt spid="22">
                                            <p:txEl>
                                              <p:pRg st="14" end="14"/>
                                            </p:txEl>
                                          </p:spTgt>
                                        </p:tgtEl>
                                      </p:cBhvr>
                                    </p:animEffect>
                                  </p:childTnLst>
                                </p:cTn>
                              </p:par>
                              <p:par>
                                <p:cTn id="66" nodeType="withEffect" fill="hold" presetClass="entr" presetID="10">
                                  <p:stCondLst>
                                    <p:cond delay="0"/>
                                  </p:stCondLst>
                                  <p:childTnLst>
                                    <p:set>
                                      <p:cBhvr>
                                        <p:cTn id="67" dur="1" fill="hold">
                                          <p:stCondLst>
                                            <p:cond delay="0"/>
                                          </p:stCondLst>
                                        </p:cTn>
                                        <p:tgtEl>
                                          <p:spTgt spid="22">
                                            <p:txEl>
                                              <p:pRg st="15" end="15"/>
                                            </p:txEl>
                                          </p:spTgt>
                                        </p:tgtEl>
                                        <p:attrNameLst>
                                          <p:attrName>style.visibility</p:attrName>
                                        </p:attrNameLst>
                                      </p:cBhvr>
                                      <p:to>
                                        <p:strVal val="visible"/>
                                      </p:to>
                                    </p:set>
                                    <p:animEffect filter="fade" transition="in">
                                      <p:cBhvr additive="repl">
                                        <p:cTn id="68" dur="1000"/>
                                        <p:tgtEl>
                                          <p:spTgt spid="22">
                                            <p:txEl>
                                              <p:pRg st="15" end="1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Nested </a:t>
            </a:r>
            <a:r>
              <a:rPr b="1" lang="en-US" sz="4400" spc="-1" strike="noStrike">
                <a:solidFill>
                  <a:srgbClr val="ffffff"/>
                </a:solidFill>
                <a:latin typeface="Courier New"/>
              </a:rPr>
              <a:t>for</a:t>
            </a:r>
            <a:r>
              <a:rPr b="1" lang="en-US" sz="4400" spc="-1" strike="noStrike">
                <a:solidFill>
                  <a:srgbClr val="ffffff"/>
                </a:solidFill>
                <a:latin typeface="Tahoma"/>
              </a:rPr>
              <a:t> loop exercise</a:t>
            </a:r>
            <a:endParaRPr b="1" lang="en-US" sz="4400" spc="-1" strike="noStrike">
              <a:solidFill>
                <a:srgbClr val="ffffff"/>
              </a:solidFill>
              <a:latin typeface="Tahoma"/>
            </a:endParaRPr>
          </a:p>
        </p:txBody>
      </p:sp>
      <p:sp>
        <p:nvSpPr>
          <p:cNvPr id="24" name=""/>
          <p:cNvSpPr txBox="1"/>
          <p:nvPr/>
        </p:nvSpPr>
        <p:spPr>
          <a:xfrm>
            <a:off x="151920" y="1295280"/>
            <a:ext cx="8991720" cy="5181840"/>
          </a:xfrm>
          <a:prstGeom prst="rect">
            <a:avLst/>
          </a:prstGeom>
          <a:noFill/>
          <a:ln w="0">
            <a:noFill/>
          </a:ln>
        </p:spPr>
        <p:txBody>
          <a:bodyPr anchor="t">
            <a:normAutofit/>
          </a:bodyPr>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What is the output of the following nested </a:t>
            </a:r>
            <a:r>
              <a:rPr b="0" lang="en-US" sz="2400" spc="-1" strike="noStrike">
                <a:solidFill>
                  <a:srgbClr val="000000"/>
                </a:solidFill>
                <a:latin typeface="Courier New"/>
              </a:rPr>
              <a:t>for</a:t>
            </a:r>
            <a:r>
              <a:rPr b="0" lang="en-US" sz="2400" spc="-1" strike="noStrike">
                <a:solidFill>
                  <a:srgbClr val="000000"/>
                </a:solidFill>
                <a:latin typeface="Tahoma"/>
              </a:rPr>
              <a:t> loops?</a:t>
            </a:r>
            <a:endParaRPr b="0" lang="en-US" sz="24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i = 1; i &lt;= 5; i++) {</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for (int j = </a:t>
            </a:r>
            <a:r>
              <a:rPr b="1" lang="en-US" sz="2000" spc="-1" strike="noStrike">
                <a:solidFill>
                  <a:srgbClr val="000000"/>
                </a:solidFill>
                <a:latin typeface="Courier New"/>
              </a:rPr>
              <a:t>i</a:t>
            </a:r>
            <a:r>
              <a:rPr b="0" lang="en-US" sz="2000" spc="-1" strike="noStrike">
                <a:solidFill>
                  <a:srgbClr val="000000"/>
                </a:solidFill>
                <a:latin typeface="Courier New"/>
              </a:rPr>
              <a:t>; j &lt;= </a:t>
            </a:r>
            <a:r>
              <a:rPr b="1" lang="en-US" sz="2000" spc="-1" strike="noStrike">
                <a:solidFill>
                  <a:srgbClr val="000000"/>
                </a:solidFill>
                <a:latin typeface="Courier New"/>
              </a:rPr>
              <a:t>5</a:t>
            </a:r>
            <a:r>
              <a:rPr b="0" lang="en-US" sz="2000" spc="-1" strike="noStrike">
                <a:solidFill>
                  <a:srgbClr val="000000"/>
                </a:solidFill>
                <a:latin typeface="Courier New"/>
              </a:rPr>
              <a:t>; j++) {</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System.out.print(i);</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72880" indent="-2728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Output:</a:t>
            </a:r>
            <a:endParaRPr b="0" lang="en-US" sz="2400" spc="-1" strike="noStrike">
              <a:solidFill>
                <a:srgbClr val="000000"/>
              </a:solidFill>
              <a:latin typeface="Tahoma"/>
            </a:endParaRPr>
          </a:p>
          <a:p>
            <a:pPr lvl="1" marL="639720" indent="-245880">
              <a:lnSpc>
                <a:spcPct val="70000"/>
              </a:lnSpc>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11111</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2222</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333</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44</a:t>
            </a:r>
            <a:endParaRPr b="0" lang="en-US" sz="2000" spc="-1" strike="noStrike">
              <a:solidFill>
                <a:srgbClr val="000000"/>
              </a:solidFill>
              <a:latin typeface="Tahoma"/>
            </a:endParaRPr>
          </a:p>
          <a:p>
            <a:pPr lvl="1" marL="639720" indent="-245880">
              <a:lnSpc>
                <a:spcPct val="7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5</a:t>
            </a:r>
            <a:endParaRPr b="0" lang="en-US" sz="2000" spc="-1" strike="noStrike">
              <a:solidFill>
                <a:srgbClr val="000000"/>
              </a:solidFill>
              <a:latin typeface="Tahoma"/>
            </a:endParaRPr>
          </a:p>
        </p:txBody>
      </p:sp>
    </p:spTree>
  </p:cSld>
  <p:timing>
    <p:tnLst>
      <p:par>
        <p:cTn id="69" dur="indefinite" restart="never" nodeType="tmRoot">
          <p:childTnLst>
            <p:seq>
              <p:cTn id="70" dur="indefinite" nodeType="mainSeq">
                <p:childTnLst>
                  <p:par>
                    <p:cTn id="71" nodeType="clickEffect" fill="hold">
                      <p:stCondLst>
                        <p:cond delay="indefinite"/>
                      </p:stCondLst>
                      <p:childTnLst>
                        <p:par>
                          <p:cTn id="72" nodeType="withEffect" fill="hold">
                            <p:stCondLst>
                              <p:cond delay="0"/>
                            </p:stCondLst>
                            <p:childTnLst>
                              <p:par>
                                <p:cTn id="73" nodeType="clickEffect" fill="hold" presetClass="entr" presetID="10">
                                  <p:stCondLst>
                                    <p:cond delay="0"/>
                                  </p:stCondLst>
                                  <p:childTnLst>
                                    <p:set>
                                      <p:cBhvr>
                                        <p:cTn id="74" dur="1" fill="hold">
                                          <p:stCondLst>
                                            <p:cond delay="0"/>
                                          </p:stCondLst>
                                        </p:cTn>
                                        <p:tgtEl>
                                          <p:spTgt spid="24">
                                            <p:txEl>
                                              <p:pRg st="9" end="9"/>
                                            </p:txEl>
                                          </p:spTgt>
                                        </p:tgtEl>
                                        <p:attrNameLst>
                                          <p:attrName>style.visibility</p:attrName>
                                        </p:attrNameLst>
                                      </p:cBhvr>
                                      <p:to>
                                        <p:strVal val="visible"/>
                                      </p:to>
                                    </p:set>
                                    <p:animEffect filter="fade" transition="in">
                                      <p:cBhvr additive="repl">
                                        <p:cTn id="75" dur="1000"/>
                                        <p:tgtEl>
                                          <p:spTgt spid="24">
                                            <p:txEl>
                                              <p:pRg st="9" end="9"/>
                                            </p:txEl>
                                          </p:spTgt>
                                        </p:tgtEl>
                                      </p:cBhvr>
                                    </p:animEffect>
                                  </p:childTnLst>
                                </p:cTn>
                              </p:par>
                              <p:par>
                                <p:cTn id="76" nodeType="withEffect" fill="hold" presetClass="entr" presetID="10">
                                  <p:stCondLst>
                                    <p:cond delay="0"/>
                                  </p:stCondLst>
                                  <p:childTnLst>
                                    <p:set>
                                      <p:cBhvr>
                                        <p:cTn id="77" dur="1" fill="hold">
                                          <p:stCondLst>
                                            <p:cond delay="0"/>
                                          </p:stCondLst>
                                        </p:cTn>
                                        <p:tgtEl>
                                          <p:spTgt spid="24">
                                            <p:txEl>
                                              <p:pRg st="11" end="11"/>
                                            </p:txEl>
                                          </p:spTgt>
                                        </p:tgtEl>
                                        <p:attrNameLst>
                                          <p:attrName>style.visibility</p:attrName>
                                        </p:attrNameLst>
                                      </p:cBhvr>
                                      <p:to>
                                        <p:strVal val="visible"/>
                                      </p:to>
                                    </p:set>
                                    <p:animEffect filter="fade" transition="in">
                                      <p:cBhvr additive="repl">
                                        <p:cTn id="78" dur="1000"/>
                                        <p:tgtEl>
                                          <p:spTgt spid="24">
                                            <p:txEl>
                                              <p:pRg st="11" end="11"/>
                                            </p:txEl>
                                          </p:spTgt>
                                        </p:tgtEl>
                                      </p:cBhvr>
                                    </p:animEffect>
                                  </p:childTnLst>
                                </p:cTn>
                              </p:par>
                              <p:par>
                                <p:cTn id="79" nodeType="withEffect" fill="hold" presetClass="entr" presetID="10">
                                  <p:stCondLst>
                                    <p:cond delay="0"/>
                                  </p:stCondLst>
                                  <p:childTnLst>
                                    <p:set>
                                      <p:cBhvr>
                                        <p:cTn id="80" dur="1" fill="hold">
                                          <p:stCondLst>
                                            <p:cond delay="0"/>
                                          </p:stCondLst>
                                        </p:cTn>
                                        <p:tgtEl>
                                          <p:spTgt spid="24">
                                            <p:txEl>
                                              <p:pRg st="12" end="12"/>
                                            </p:txEl>
                                          </p:spTgt>
                                        </p:tgtEl>
                                        <p:attrNameLst>
                                          <p:attrName>style.visibility</p:attrName>
                                        </p:attrNameLst>
                                      </p:cBhvr>
                                      <p:to>
                                        <p:strVal val="visible"/>
                                      </p:to>
                                    </p:set>
                                    <p:animEffect filter="fade" transition="in">
                                      <p:cBhvr additive="repl">
                                        <p:cTn id="81" dur="1000"/>
                                        <p:tgtEl>
                                          <p:spTgt spid="24">
                                            <p:txEl>
                                              <p:pRg st="12" end="12"/>
                                            </p:txEl>
                                          </p:spTgt>
                                        </p:tgtEl>
                                      </p:cBhvr>
                                    </p:animEffect>
                                  </p:childTnLst>
                                </p:cTn>
                              </p:par>
                              <p:par>
                                <p:cTn id="82" nodeType="withEffect" fill="hold" presetClass="entr" presetID="10">
                                  <p:stCondLst>
                                    <p:cond delay="0"/>
                                  </p:stCondLst>
                                  <p:childTnLst>
                                    <p:set>
                                      <p:cBhvr>
                                        <p:cTn id="83" dur="1" fill="hold">
                                          <p:stCondLst>
                                            <p:cond delay="0"/>
                                          </p:stCondLst>
                                        </p:cTn>
                                        <p:tgtEl>
                                          <p:spTgt spid="24">
                                            <p:txEl>
                                              <p:pRg st="13" end="13"/>
                                            </p:txEl>
                                          </p:spTgt>
                                        </p:tgtEl>
                                        <p:attrNameLst>
                                          <p:attrName>style.visibility</p:attrName>
                                        </p:attrNameLst>
                                      </p:cBhvr>
                                      <p:to>
                                        <p:strVal val="visible"/>
                                      </p:to>
                                    </p:set>
                                    <p:animEffect filter="fade" transition="in">
                                      <p:cBhvr additive="repl">
                                        <p:cTn id="84" dur="1000"/>
                                        <p:tgtEl>
                                          <p:spTgt spid="24">
                                            <p:txEl>
                                              <p:pRg st="13" end="13"/>
                                            </p:txEl>
                                          </p:spTgt>
                                        </p:tgtEl>
                                      </p:cBhvr>
                                    </p:animEffect>
                                  </p:childTnLst>
                                </p:cTn>
                              </p:par>
                              <p:par>
                                <p:cTn id="85" nodeType="withEffect" fill="hold" presetClass="entr" presetID="10">
                                  <p:stCondLst>
                                    <p:cond delay="0"/>
                                  </p:stCondLst>
                                  <p:childTnLst>
                                    <p:set>
                                      <p:cBhvr>
                                        <p:cTn id="86" dur="1" fill="hold">
                                          <p:stCondLst>
                                            <p:cond delay="0"/>
                                          </p:stCondLst>
                                        </p:cTn>
                                        <p:tgtEl>
                                          <p:spTgt spid="24">
                                            <p:txEl>
                                              <p:pRg st="14" end="14"/>
                                            </p:txEl>
                                          </p:spTgt>
                                        </p:tgtEl>
                                        <p:attrNameLst>
                                          <p:attrName>style.visibility</p:attrName>
                                        </p:attrNameLst>
                                      </p:cBhvr>
                                      <p:to>
                                        <p:strVal val="visible"/>
                                      </p:to>
                                    </p:set>
                                    <p:animEffect filter="fade" transition="in">
                                      <p:cBhvr additive="repl">
                                        <p:cTn id="87" dur="1000"/>
                                        <p:tgtEl>
                                          <p:spTgt spid="24">
                                            <p:txEl>
                                              <p:pRg st="14" end="14"/>
                                            </p:txEl>
                                          </p:spTgt>
                                        </p:tgtEl>
                                      </p:cBhvr>
                                    </p:animEffect>
                                  </p:childTnLst>
                                </p:cTn>
                              </p:par>
                              <p:par>
                                <p:cTn id="88" nodeType="withEffect" fill="hold" presetClass="entr" presetID="10">
                                  <p:stCondLst>
                                    <p:cond delay="0"/>
                                  </p:stCondLst>
                                  <p:childTnLst>
                                    <p:set>
                                      <p:cBhvr>
                                        <p:cTn id="89" dur="1" fill="hold">
                                          <p:stCondLst>
                                            <p:cond delay="0"/>
                                          </p:stCondLst>
                                        </p:cTn>
                                        <p:tgtEl>
                                          <p:spTgt spid="24">
                                            <p:txEl>
                                              <p:pRg st="15" end="15"/>
                                            </p:txEl>
                                          </p:spTgt>
                                        </p:tgtEl>
                                        <p:attrNameLst>
                                          <p:attrName>style.visibility</p:attrName>
                                        </p:attrNameLst>
                                      </p:cBhvr>
                                      <p:to>
                                        <p:strVal val="visible"/>
                                      </p:to>
                                    </p:set>
                                    <p:animEffect filter="fade" transition="in">
                                      <p:cBhvr additive="repl">
                                        <p:cTn id="90" dur="1000"/>
                                        <p:tgtEl>
                                          <p:spTgt spid="24">
                                            <p:txEl>
                                              <p:pRg st="15" end="1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Common errors</a:t>
            </a:r>
            <a:endParaRPr b="1" lang="en-US" sz="4400" spc="-1" strike="noStrike">
              <a:solidFill>
                <a:srgbClr val="ffffff"/>
              </a:solidFill>
              <a:latin typeface="Tahoma"/>
            </a:endParaRPr>
          </a:p>
        </p:txBody>
      </p:sp>
      <p:sp>
        <p:nvSpPr>
          <p:cNvPr id="26" name=""/>
          <p:cNvSpPr txBox="1"/>
          <p:nvPr/>
        </p:nvSpPr>
        <p:spPr>
          <a:xfrm>
            <a:off x="151920" y="1295280"/>
            <a:ext cx="8991720" cy="5181840"/>
          </a:xfrm>
          <a:prstGeom prst="rect">
            <a:avLst/>
          </a:prstGeom>
          <a:noFill/>
          <a:ln w="0">
            <a:noFill/>
          </a:ln>
        </p:spPr>
        <p:txBody>
          <a:bodyPr anchor="t">
            <a:normAutofit/>
          </a:bodyPr>
          <a:p>
            <a:pPr lvl="1" marL="639720" indent="-245880">
              <a:lnSpc>
                <a:spcPct val="10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i = 1; i &lt;= 5; i++) {</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for (int j = 1; </a:t>
            </a:r>
            <a:r>
              <a:rPr b="1" lang="en-US" sz="2000" spc="-1" strike="noStrike">
                <a:solidFill>
                  <a:srgbClr val="a50021"/>
                </a:solidFill>
                <a:latin typeface="Courier New"/>
              </a:rPr>
              <a:t>i &lt;= 10</a:t>
            </a:r>
            <a:r>
              <a:rPr b="0" lang="en-US" sz="2000" spc="-1" strike="noStrike">
                <a:solidFill>
                  <a:srgbClr val="000000"/>
                </a:solidFill>
                <a:latin typeface="Courier New"/>
              </a:rPr>
              <a:t>; j++) {</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en-US" sz="2000" spc="-1" strike="noStrike">
                <a:solidFill>
                  <a:srgbClr val="000000"/>
                </a:solidFill>
                <a:latin typeface="Tahoma"/>
              </a:rPr>
              <a:t>Infinite loops</a:t>
            </a:r>
            <a:r>
              <a:rPr b="1" lang="en-US" sz="2000" spc="-1" strike="noStrike">
                <a:solidFill>
                  <a:srgbClr val="000000"/>
                </a:solidFill>
                <a:latin typeface="Tahoma"/>
              </a:rPr>
              <a:t>!</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39720" indent="-245880">
              <a:lnSpc>
                <a:spcPct val="8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i = 1; i &lt;= 5; i++) {</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for (int j = 1; j &lt;= 10; </a:t>
            </a:r>
            <a:r>
              <a:rPr b="1" lang="en-US" sz="2000" spc="-1" strike="noStrike">
                <a:solidFill>
                  <a:srgbClr val="a50021"/>
                </a:solidFill>
                <a:latin typeface="Courier New"/>
              </a:rPr>
              <a:t>i++</a:t>
            </a:r>
            <a:r>
              <a:rPr b="0" lang="en-US" sz="2000" spc="-1" strike="noStrike">
                <a:solidFill>
                  <a:srgbClr val="000000"/>
                </a:solidFill>
                <a:latin typeface="Courier New"/>
              </a:rPr>
              <a:t>) {</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i="1" lang="en-US" sz="2000" spc="-1" strike="noStrike">
                <a:solidFill>
                  <a:srgbClr val="000000"/>
                </a:solidFill>
                <a:latin typeface="Tahoma"/>
              </a:rPr>
              <a:t>Infinite loops</a:t>
            </a:r>
            <a:r>
              <a:rPr b="1" lang="en-US" sz="2000" spc="-1" strike="noStrike">
                <a:solidFill>
                  <a:srgbClr val="000000"/>
                </a:solidFill>
                <a:latin typeface="Tahoma"/>
              </a:rPr>
              <a:t>!</a:t>
            </a:r>
            <a:endParaRPr b="0" lang="en-US" sz="2000" spc="-1" strike="noStrike">
              <a:solidFill>
                <a:srgbClr val="000000"/>
              </a:solidFill>
              <a:latin typeface="Tahoma"/>
            </a:endParaRPr>
          </a:p>
          <a:p>
            <a:pPr lvl="1" marL="639720" indent="-245880">
              <a:lnSpc>
                <a:spcPct val="80000"/>
              </a:lnSpc>
              <a:spcBef>
                <a:spcPts val="2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timing>
    <p:tnLst>
      <p:par>
        <p:cTn id="91" dur="indefinite" restart="never" nodeType="tmRoot">
          <p:childTnLst>
            <p:seq>
              <p:cTn id="92" dur="indefinite" nodeType="mainSeq">
                <p:childTnLst>
                  <p:par>
                    <p:cTn id="93" nodeType="clickEffect" fill="hold">
                      <p:stCondLst>
                        <p:cond delay="indefinite"/>
                      </p:stCondLst>
                      <p:childTnLst>
                        <p:par>
                          <p:cTn id="94" nodeType="withEffect" fill="hold">
                            <p:stCondLst>
                              <p:cond delay="0"/>
                            </p:stCondLst>
                            <p:childTnLst>
                              <p:par>
                                <p:cTn id="95" nodeType="clickEffect" fill="hold" presetClass="entr" presetID="1">
                                  <p:stCondLst>
                                    <p:cond delay="0"/>
                                  </p:stCondLst>
                                  <p:childTnLst>
                                    <p:set>
                                      <p:cBhvr>
                                        <p:cTn id="96" dur="1" fill="hold">
                                          <p:stCondLst>
                                            <p:cond delay="0"/>
                                          </p:stCondLst>
                                        </p:cTn>
                                        <p:tgtEl>
                                          <p:spTgt spid="26">
                                            <p:txEl>
                                              <p:pRg st="8" end="8"/>
                                            </p:txEl>
                                          </p:spTgt>
                                        </p:tgtEl>
                                        <p:attrNameLst>
                                          <p:attrName>style.visibility</p:attrName>
                                        </p:attrNameLst>
                                      </p:cBhvr>
                                      <p:to>
                                        <p:strVal val="visible"/>
                                      </p:to>
                                    </p:set>
                                  </p:childTnLst>
                                </p:cTn>
                              </p:par>
                            </p:childTnLst>
                          </p:cTn>
                        </p:par>
                      </p:childTnLst>
                    </p:cTn>
                  </p:par>
                  <p:par>
                    <p:cTn id="97" nodeType="clickEffect" fill="hold">
                      <p:stCondLst>
                        <p:cond delay="indefinite"/>
                      </p:stCondLst>
                      <p:childTnLst>
                        <p:par>
                          <p:cTn id="98" nodeType="withEffect" fill="hold">
                            <p:stCondLst>
                              <p:cond delay="0"/>
                            </p:stCondLst>
                            <p:childTnLst>
                              <p:par>
                                <p:cTn id="99" nodeType="clickEffect" fill="hold" presetClass="entr" presetID="1">
                                  <p:stCondLst>
                                    <p:cond delay="0"/>
                                  </p:stCondLst>
                                  <p:childTnLst>
                                    <p:set>
                                      <p:cBhvr>
                                        <p:cTn id="100" dur="1" fill="hold">
                                          <p:stCondLst>
                                            <p:cond delay="0"/>
                                          </p:stCondLst>
                                        </p:cTn>
                                        <p:tgtEl>
                                          <p:spTgt spid="26">
                                            <p:txEl>
                                              <p:pRg st="11" end="11"/>
                                            </p:txEl>
                                          </p:spTgt>
                                        </p:tgtEl>
                                        <p:attrNameLst>
                                          <p:attrName>style.visibility</p:attrName>
                                        </p:attrNameLst>
                                      </p:cBhvr>
                                      <p:to>
                                        <p:strVal val="visible"/>
                                      </p:to>
                                    </p:set>
                                  </p:childTnLst>
                                </p:cTn>
                              </p:par>
                              <p:par>
                                <p:cTn id="101" nodeType="withEffect" fill="hold" presetClass="entr" presetID="1">
                                  <p:stCondLst>
                                    <p:cond delay="0"/>
                                  </p:stCondLst>
                                  <p:childTnLst>
                                    <p:set>
                                      <p:cBhvr>
                                        <p:cTn id="102" dur="1" fill="hold">
                                          <p:stCondLst>
                                            <p:cond delay="0"/>
                                          </p:stCondLst>
                                        </p:cTn>
                                        <p:tgtEl>
                                          <p:spTgt spid="26">
                                            <p:txEl>
                                              <p:pRg st="12" end="12"/>
                                            </p:txEl>
                                          </p:spTgt>
                                        </p:tgtEl>
                                        <p:attrNameLst>
                                          <p:attrName>style.visibility</p:attrName>
                                        </p:attrNameLst>
                                      </p:cBhvr>
                                      <p:to>
                                        <p:strVal val="visible"/>
                                      </p:to>
                                    </p:set>
                                  </p:childTnLst>
                                </p:cTn>
                              </p:par>
                              <p:par>
                                <p:cTn id="103" nodeType="withEffect" fill="hold" presetClass="entr" presetID="1">
                                  <p:stCondLst>
                                    <p:cond delay="0"/>
                                  </p:stCondLst>
                                  <p:childTnLst>
                                    <p:set>
                                      <p:cBhvr>
                                        <p:cTn id="104" dur="1" fill="hold">
                                          <p:stCondLst>
                                            <p:cond delay="0"/>
                                          </p:stCondLst>
                                        </p:cTn>
                                        <p:tgtEl>
                                          <p:spTgt spid="26">
                                            <p:txEl>
                                              <p:pRg st="13" end="13"/>
                                            </p:txEl>
                                          </p:spTgt>
                                        </p:tgtEl>
                                        <p:attrNameLst>
                                          <p:attrName>style.visibility</p:attrName>
                                        </p:attrNameLst>
                                      </p:cBhvr>
                                      <p:to>
                                        <p:strVal val="visible"/>
                                      </p:to>
                                    </p:set>
                                  </p:childTnLst>
                                </p:cTn>
                              </p:par>
                              <p:par>
                                <p:cTn id="105" nodeType="withEffect" fill="hold" presetClass="entr" presetID="1">
                                  <p:stCondLst>
                                    <p:cond delay="0"/>
                                  </p:stCondLst>
                                  <p:childTnLst>
                                    <p:set>
                                      <p:cBhvr>
                                        <p:cTn id="106" dur="1" fill="hold">
                                          <p:stCondLst>
                                            <p:cond delay="0"/>
                                          </p:stCondLst>
                                        </p:cTn>
                                        <p:tgtEl>
                                          <p:spTgt spid="26">
                                            <p:txEl>
                                              <p:pRg st="14" end="14"/>
                                            </p:txEl>
                                          </p:spTgt>
                                        </p:tgtEl>
                                        <p:attrNameLst>
                                          <p:attrName>style.visibility</p:attrName>
                                        </p:attrNameLst>
                                      </p:cBhvr>
                                      <p:to>
                                        <p:strVal val="visible"/>
                                      </p:to>
                                    </p:set>
                                  </p:childTnLst>
                                </p:cTn>
                              </p:par>
                              <p:par>
                                <p:cTn id="107" nodeType="withEffect" fill="hold" presetClass="entr" presetID="1">
                                  <p:stCondLst>
                                    <p:cond delay="0"/>
                                  </p:stCondLst>
                                  <p:childTnLst>
                                    <p:set>
                                      <p:cBhvr>
                                        <p:cTn id="108" dur="1" fill="hold">
                                          <p:stCondLst>
                                            <p:cond delay="0"/>
                                          </p:stCondLst>
                                        </p:cTn>
                                        <p:tgtEl>
                                          <p:spTgt spid="26">
                                            <p:txEl>
                                              <p:pRg st="15" end="15"/>
                                            </p:txEl>
                                          </p:spTgt>
                                        </p:tgtEl>
                                        <p:attrNameLst>
                                          <p:attrName>style.visibility</p:attrName>
                                        </p:attrNameLst>
                                      </p:cBhvr>
                                      <p:to>
                                        <p:strVal val="visible"/>
                                      </p:to>
                                    </p:set>
                                  </p:childTnLst>
                                </p:cTn>
                              </p:par>
                              <p:par>
                                <p:cTn id="109" nodeType="withEffect" fill="hold" presetClass="entr" presetID="1">
                                  <p:stCondLst>
                                    <p:cond delay="0"/>
                                  </p:stCondLst>
                                  <p:childTnLst>
                                    <p:set>
                                      <p:cBhvr>
                                        <p:cTn id="110" dur="1" fill="hold">
                                          <p:stCondLst>
                                            <p:cond delay="0"/>
                                          </p:stCondLst>
                                        </p:cTn>
                                        <p:tgtEl>
                                          <p:spTgt spid="26">
                                            <p:txEl>
                                              <p:pRg st="16" end="16"/>
                                            </p:txEl>
                                          </p:spTgt>
                                        </p:tgtEl>
                                        <p:attrNameLst>
                                          <p:attrName>style.visibility</p:attrName>
                                        </p:attrNameLst>
                                      </p:cBhvr>
                                      <p:to>
                                        <p:strVal val="visible"/>
                                      </p:to>
                                    </p:set>
                                  </p:childTnLst>
                                </p:cTn>
                              </p:par>
                            </p:childTnLst>
                          </p:cTn>
                        </p:par>
                      </p:childTnLst>
                    </p:cTn>
                  </p:par>
                  <p:par>
                    <p:cTn id="111" nodeType="clickEffect" fill="hold">
                      <p:stCondLst>
                        <p:cond delay="indefinite"/>
                      </p:stCondLst>
                      <p:childTnLst>
                        <p:par>
                          <p:cTn id="112" nodeType="withEffect" fill="hold">
                            <p:stCondLst>
                              <p:cond delay="0"/>
                            </p:stCondLst>
                            <p:childTnLst>
                              <p:par>
                                <p:cTn id="113" nodeType="clickEffect" fill="hold" presetClass="entr" presetID="1">
                                  <p:stCondLst>
                                    <p:cond delay="0"/>
                                  </p:stCondLst>
                                  <p:childTnLst>
                                    <p:set>
                                      <p:cBhvr>
                                        <p:cTn id="114" dur="1" fill="hold">
                                          <p:stCondLst>
                                            <p:cond delay="0"/>
                                          </p:stCondLst>
                                        </p:cTn>
                                        <p:tgtEl>
                                          <p:spTgt spid="26">
                                            <p:txEl>
                                              <p:pRg st="18" end="1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Computational Complexity</a:t>
            </a:r>
            <a:endParaRPr b="1" lang="en-US" sz="3000" spc="-1" strike="noStrike">
              <a:solidFill>
                <a:srgbClr val="ffffff"/>
              </a:solidFill>
              <a:latin typeface="Tahoma"/>
            </a:endParaRPr>
          </a:p>
        </p:txBody>
      </p:sp>
      <p:sp>
        <p:nvSpPr>
          <p:cNvPr id="28"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marL="231840" indent="0">
              <a:spcBef>
                <a:spcPts val="64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600" spc="-1" strike="noStrike">
              <a:solidFill>
                <a:srgbClr val="000000"/>
              </a:solidFill>
              <a:latin typeface="Tahoma"/>
            </a:endParaRPr>
          </a:p>
          <a:p>
            <a:pPr marL="231840" indent="-231840">
              <a:spcBef>
                <a:spcPts val="64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600" spc="-1" strike="noStrike">
              <a:solidFill>
                <a:srgbClr val="000000"/>
              </a:solidFill>
              <a:latin typeface="Tahoma"/>
            </a:endParaRPr>
          </a:p>
          <a:p>
            <a:pPr marL="231840" indent="-231840">
              <a:spcBef>
                <a:spcPts val="64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600" spc="-1" strike="noStrike">
                <a:solidFill>
                  <a:srgbClr val="000000"/>
                </a:solidFill>
                <a:latin typeface="Tahoma"/>
              </a:rPr>
              <a:t>Computational complexity of an algorithm is the amount of computational resources(e.g. math operations) needed to perform the algorithm. </a:t>
            </a:r>
            <a:endParaRPr b="0" lang="en-US" sz="2600" spc="-1" strike="noStrike">
              <a:solidFill>
                <a:srgbClr val="000000"/>
              </a:solidFill>
              <a:latin typeface="Tahoma"/>
            </a:endParaRPr>
          </a:p>
          <a:p>
            <a:pPr marL="231840" indent="-231840">
              <a:spcBef>
                <a:spcPts val="64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600" spc="-1" strike="noStrike">
              <a:solidFill>
                <a:srgbClr val="000000"/>
              </a:solidFill>
              <a:latin typeface="Tahoma"/>
            </a:endParaRPr>
          </a:p>
          <a:p>
            <a:pPr marL="231840" indent="-231840">
              <a:spcBef>
                <a:spcPts val="64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600" spc="-1" strike="noStrike">
              <a:solidFill>
                <a:srgbClr val="000000"/>
              </a:solidFill>
              <a:latin typeface="Tahoma"/>
            </a:endParaRPr>
          </a:p>
          <a:p>
            <a:pPr marL="231840" indent="-231840">
              <a:spcBef>
                <a:spcPts val="64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600" spc="-1" strike="noStrike">
                <a:solidFill>
                  <a:srgbClr val="000000"/>
                </a:solidFill>
                <a:latin typeface="Tahoma"/>
              </a:rPr>
              <a:t>For example, how many iterations does a for loop execute?</a:t>
            </a:r>
            <a:endParaRPr b="0" lang="en-US" sz="26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a:t>
            </a:r>
            <a:endParaRPr b="0" lang="en-US" sz="2200" spc="-1" strike="noStrike">
              <a:solidFill>
                <a:srgbClr val="000000"/>
              </a:solidFill>
              <a:latin typeface="Tahoma"/>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Some Examples</a:t>
            </a:r>
            <a:endParaRPr b="1" lang="en-US" sz="3000" spc="-1" strike="noStrike">
              <a:solidFill>
                <a:srgbClr val="ffffff"/>
              </a:solidFill>
              <a:latin typeface="Tahoma"/>
            </a:endParaRPr>
          </a:p>
        </p:txBody>
      </p:sp>
      <p:sp>
        <p:nvSpPr>
          <p:cNvPr id="30"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What’s the total number of x++ operations?</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x = 0;</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 i &lt; 10; i++){</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j = 1; j &lt;= 15; j++){</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10 + 15 = 25 </a:t>
            </a:r>
            <a:endParaRPr b="0" lang="en-US" sz="2200" spc="-1" strike="noStrike">
              <a:solidFill>
                <a:srgbClr val="000000"/>
              </a:solidFill>
              <a:latin typeface="Tahoma"/>
            </a:endParaRPr>
          </a:p>
        </p:txBody>
      </p:sp>
    </p:spTree>
  </p:cSld>
  <p:timing>
    <p:tnLst>
      <p:par>
        <p:cTn id="115" dur="indefinite" restart="never" nodeType="tmRoot">
          <p:childTnLst>
            <p:seq>
              <p:cTn id="116" dur="indefinite" nodeType="mainSeq">
                <p:childTnLst>
                  <p:par>
                    <p:cTn id="117" nodeType="clickEffect" fill="hold">
                      <p:stCondLst>
                        <p:cond delay="indefinite"/>
                      </p:stCondLst>
                      <p:childTnLst>
                        <p:par>
                          <p:cTn id="118" nodeType="withEffect" fill="hold">
                            <p:stCondLst>
                              <p:cond delay="0"/>
                            </p:stCondLst>
                            <p:childTnLst>
                              <p:par>
                                <p:cTn id="119" nodeType="clickEffect" fill="hold" presetClass="entr" presetID="1">
                                  <p:stCondLst>
                                    <p:cond delay="0"/>
                                  </p:stCondLst>
                                  <p:childTnLst>
                                    <p:set>
                                      <p:cBhvr>
                                        <p:cTn id="120" dur="1" fill="hold">
                                          <p:stCondLst>
                                            <p:cond delay="0"/>
                                          </p:stCondLst>
                                        </p:cTn>
                                        <p:tgtEl>
                                          <p:spTgt spid="30">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000" spc="-1" strike="noStrike">
                <a:solidFill>
                  <a:srgbClr val="ffffff"/>
                </a:solidFill>
                <a:latin typeface="Tahoma"/>
              </a:rPr>
              <a:t>Some Examples</a:t>
            </a:r>
            <a:endParaRPr b="1" lang="en-US" sz="3000" spc="-1" strike="noStrike">
              <a:solidFill>
                <a:srgbClr val="ffffff"/>
              </a:solidFill>
              <a:latin typeface="Tahoma"/>
            </a:endParaRPr>
          </a:p>
        </p:txBody>
      </p:sp>
      <p:sp>
        <p:nvSpPr>
          <p:cNvPr id="32"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What’s the total number of x++ operations?</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x = 0;</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 i &lt; 10; i++){</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for(int j = 0; j &lt; 15; j++)</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10 * 15 = 150</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p:timing>
    <p:tnLst>
      <p:par>
        <p:cTn id="121" dur="indefinite" restart="never" nodeType="tmRoot">
          <p:childTnLst>
            <p:seq>
              <p:cTn id="122" dur="indefinite" nodeType="mainSeq">
                <p:childTnLst>
                  <p:par>
                    <p:cTn id="123" nodeType="clickEffect" fill="hold">
                      <p:stCondLst>
                        <p:cond delay="indefinite"/>
                      </p:stCondLst>
                      <p:childTnLst>
                        <p:par>
                          <p:cTn id="124" nodeType="withEffect" fill="hold">
                            <p:stCondLst>
                              <p:cond delay="0"/>
                            </p:stCondLst>
                            <p:childTnLst>
                              <p:par>
                                <p:cTn id="125" nodeType="clickEffect" fill="hold" presetClass="entr" presetID="1">
                                  <p:stCondLst>
                                    <p:cond delay="0"/>
                                  </p:stCondLst>
                                  <p:childTnLst>
                                    <p:set>
                                      <p:cBhvr>
                                        <p:cTn id="126" dur="1" fill="hold">
                                          <p:stCondLst>
                                            <p:cond delay="0"/>
                                          </p:stCondLst>
                                        </p:cTn>
                                        <p:tgtEl>
                                          <p:spTgt spid="32">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3153</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B Nguyen</cp:lastModifiedBy>
  <cp:lastPrinted>2019-10-07T15:25:43Z</cp:lastPrinted>
  <dcterms:modified xsi:type="dcterms:W3CDTF">2021-11-29T12:41:38Z</dcterms:modified>
  <cp:revision>258</cp:revision>
  <dc:subject/>
  <dc:title>CSE 142 Python Slides</dc:title>
</cp:coreProperties>
</file>