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presProps" Target="presProp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7CB21A3-26B0-48D3-8AA9-AF483393CE58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hyperlink" Target="https://runestone.academy/runestone/books/published/csawesome/index.html" TargetMode="External"/><Relationship Id="rId3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2: Selection and Iteration </a:t>
            </a:r>
            <a:br>
              <a:rPr sz="4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For Loops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1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Repetition over a range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Use a for loop to print: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System.out.println("1 squared = " + 1 * 1);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System.out.println("2 squared = " + 2 * 2);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System.out.println("3 squared = " + 3 * 3);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System.out.println("4 squared = " + 4 * 4);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System.out.println("5 squared = " + 5 * 5);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System.out.println("6 squared = " + 6 * 6);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Intuition: "I want to print a line for each number from 1 to 6"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Answer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743040" indent="-28584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1; i &lt;= 6;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70000"/>
              </a:lnSpc>
              <a:spcBef>
                <a:spcPts val="499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i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+ " squared = " +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i * i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70000"/>
              </a:lnSpc>
              <a:spcBef>
                <a:spcPts val="499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70000"/>
              </a:lnSpc>
              <a:spcBef>
                <a:spcPts val="499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br>
              <a:rPr sz="2200"/>
            </a:b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 squared = 1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 squared = 4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3 squared = 9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4 squared = 16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5 squared = 25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6 squared = 36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59436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nodeType="clickEffect" fill="hold">
                      <p:stCondLst>
                        <p:cond delay="indefinite"/>
                      </p:stCondLst>
                      <p:childTnLst>
                        <p:par>
                          <p:cTn id="10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nodeType="clickEffect" fill="hold">
                      <p:stCondLst>
                        <p:cond delay="indefinite"/>
                      </p:stCondLst>
                      <p:childTnLst>
                        <p:par>
                          <p:cTn id="10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nodeType="clickEffect" fill="hold">
                      <p:stCondLst>
                        <p:cond delay="indefinite"/>
                      </p:stCondLst>
                      <p:childTnLst>
                        <p:par>
                          <p:cTn id="1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nodeType="clickEffect" fill="hold">
                      <p:stCondLst>
                        <p:cond delay="indefinite"/>
                      </p:stCondLst>
                      <p:childTnLst>
                        <p:par>
                          <p:cTn id="1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nodeType="clickEffect" fill="hold">
                      <p:stCondLst>
                        <p:cond delay="indefinite"/>
                      </p:stCondLst>
                      <p:childTnLst>
                        <p:par>
                          <p:cTn id="1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nodeType="clickEffect" fill="hold">
                      <p:stCondLst>
                        <p:cond delay="indefinite"/>
                      </p:stCondLst>
                      <p:childTnLst>
                        <p:par>
                          <p:cTn id="12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Example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a for loop to print numbers that are multiples of 4 up to and including 40.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Method 1: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for (int i = 4; i </a:t>
            </a: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&lt;=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40; i </a:t>
            </a: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+= 4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)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System.out.print(i + " ");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Method 2(works more generally):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for (int i = 4; i </a:t>
            </a: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&lt;=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40; i </a:t>
            </a: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+= 1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){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if(i % 4 == 0)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System.out.print(i + " ");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8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27" dur="indefinite" restart="never" nodeType="tmRoot">
          <p:childTnLst>
            <p:seq>
              <p:cTn id="128" dur="indefinite" nodeType="mainSeq">
                <p:childTnLst>
                  <p:par>
                    <p:cTn id="129" nodeType="clickEffect" fill="hold">
                      <p:stCondLst>
                        <p:cond delay="indefinite"/>
                      </p:stCondLst>
                      <p:childTnLst>
                        <p:par>
                          <p:cTn id="1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Counting down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update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can use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--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to make the loop count down.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must say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&gt;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instead of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&lt;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System.out.print("T-minus 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10; i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&gt;=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1; i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--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System.out.print(i + ", 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System.out.println("blastoff!");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System.out.println("The end.");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T-minus 10, 9, 8, 7, 6, 5, 4, 3, 2, 1, blastoff!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The end.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nodeType="clickEffect" fill="hold">
                      <p:stCondLst>
                        <p:cond delay="indefinite"/>
                      </p:stCondLst>
                      <p:childTnLst>
                        <p:par>
                          <p:cTn id="1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nodeType="clickEffect" fill="hold">
                      <p:stCondLst>
                        <p:cond delay="indefinite"/>
                      </p:stCondLst>
                      <p:childTnLst>
                        <p:par>
                          <p:cTn id="15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isPrime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8294" lnSpcReduction="10000"/>
          </a:bodyPr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isPrime(int n)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factors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1; i &lt;= n;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(n % i == 0)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factors++;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(factors == 2)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true;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 else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false;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Calls to methods returning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can be used as tests: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isPrime(57)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65" dur="indefinite" restart="never" nodeType="tmRoot">
          <p:childTnLst>
            <p:seq>
              <p:cTn id="166" dur="indefinite" nodeType="mainSeq">
                <p:childTnLst>
                  <p:par>
                    <p:cTn id="167" nodeType="clickEffect" fill="hold">
                      <p:stCondLst>
                        <p:cond delay="indefinite"/>
                      </p:stCondLst>
                      <p:childTnLst>
                        <p:par>
                          <p:cTn id="1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nodeType="clickEffect" fill="hold">
                      <p:stCondLst>
                        <p:cond delay="indefinite"/>
                      </p:stCondLst>
                      <p:childTnLst>
                        <p:par>
                          <p:cTn id="17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nodeType="clickEffect" fill="hold">
                      <p:stCondLst>
                        <p:cond delay="indefinite"/>
                      </p:stCondLst>
                      <p:childTnLst>
                        <p:par>
                          <p:cTn id="18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nodeType="clickEffect" fill="hold">
                      <p:stCondLst>
                        <p:cond delay="indefinite"/>
                      </p:stCondLst>
                      <p:childTnLst>
                        <p:par>
                          <p:cTn id="20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isPrime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39720" indent="-24588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condition below is verbose. Can we simplify it? Replace it with one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statement!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isPrime(int n)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factors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1; i &lt;= n;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(n % i == 0)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factors++;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 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if(factors == 2)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return true;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 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else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ff"/>
                </a:solidFill>
                <a:latin typeface="Courier New"/>
              </a:rPr>
              <a:t>return false;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3366ff"/>
                </a:solidFill>
                <a:latin typeface="Courier New"/>
              </a:rPr>
              <a:t>  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Improved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isPrime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following version utilizes Boolean Zen: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boolean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isPrime(int n)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factors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1; i &lt;= n;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 (n % i == 0)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factors++;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return factors == 2;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if n has 2 factors, true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For vs While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294" lnSpcReduction="20000"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a loop to compute the sum: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algn="ctr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1 + 2 + 3 + … + 99 + 100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algn="ctr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int sum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int number = 1;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while(number &lt;= 100){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sum += number;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number++;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70c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int sum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for(int i = 1; i &lt;= 100;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sum += i;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6" name="TextBox 2"/>
          <p:cNvSpPr/>
          <p:nvPr/>
        </p:nvSpPr>
        <p:spPr>
          <a:xfrm>
            <a:off x="4572000" y="3562200"/>
            <a:ext cx="373392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Both for and while loops can be used to solve this problem.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A for loop's syntax is more compact.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209" dur="indefinite" restart="never" nodeType="tmRoot">
          <p:childTnLst>
            <p:seq>
              <p:cTn id="210" dur="indefinite" nodeType="mainSeq">
                <p:childTnLst>
                  <p:par>
                    <p:cTn id="211" nodeType="clickEffect" fill="hold">
                      <p:stCondLst>
                        <p:cond delay="indefinite"/>
                      </p:stCondLst>
                      <p:childTnLst>
                        <p:par>
                          <p:cTn id="2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nodeType="clickEffect" fill="hold">
                      <p:stCondLst>
                        <p:cond delay="indefinite"/>
                      </p:stCondLst>
                      <p:childTnLst>
                        <p:par>
                          <p:cTn id="2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For vs. While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Although for and while loop can generally be interchangeable. It is best practice to use a for loop as a definite loop where the beginning and termination of the loop is well defined.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for(int i = 1; i &lt;= 100; i++){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System.out.println(i);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This for loop executes 100 times. It is a definite loop. It is usually better to use a for loop as a definite loop.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5" dur="indefinite" restart="never" nodeType="tmRoot">
          <p:childTnLst>
            <p:seq>
              <p:cTn id="236" dur="indefinite" nodeType="mainSeq">
                <p:childTnLst>
                  <p:par>
                    <p:cTn id="237" nodeType="clickEffect" fill="hold">
                      <p:stCondLst>
                        <p:cond delay="indefinite"/>
                      </p:stCondLst>
                      <p:childTnLst>
                        <p:par>
                          <p:cTn id="2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nodeType="clickEffect" fill="hold">
                      <p:stCondLst>
                        <p:cond delay="indefinite"/>
                      </p:stCondLst>
                      <p:childTnLst>
                        <p:par>
                          <p:cTn id="2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For vs. While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294" lnSpcReduction="10000"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If the termination condition of a loop is less well defined, use a while loop. For example, suppose you require a positive integer input from the user. The following will loop until a positive number is entered.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Scanner inp = new Scanner(System.in);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System.out.print("Enter a positive number:");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int x = inp.nextInt();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while(x &lt;= 0){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System.out.print("Enter a positive number:");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x = inp.nextInt();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System.out.print("Thank you!");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This while loop executes an unknown number of times since you don't know when the user will enter a positive number. It is an indefinite loop. It is better to use a while loop here.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1" name="TextBox 1"/>
          <p:cNvSpPr/>
          <p:nvPr/>
        </p:nvSpPr>
        <p:spPr>
          <a:xfrm>
            <a:off x="6360840" y="2644920"/>
            <a:ext cx="2725920" cy="155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Sample Output: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Enter a positive number: </a:t>
            </a:r>
            <a:r>
              <a:rPr b="0" lang="en-US" sz="1600" spc="-1" strike="noStrike" u="sng">
                <a:solidFill>
                  <a:srgbClr val="000000"/>
                </a:solidFill>
                <a:uFillTx/>
                <a:latin typeface="Arial"/>
              </a:rPr>
              <a:t>-4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Enter a positive number: </a:t>
            </a:r>
            <a:r>
              <a:rPr b="0" lang="en-US" sz="1600" spc="-1" strike="noStrike" u="sng">
                <a:solidFill>
                  <a:srgbClr val="000000"/>
                </a:solidFill>
                <a:uFillTx/>
                <a:latin typeface="Arial"/>
              </a:rPr>
              <a:t>-5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Enter a positive number: </a:t>
            </a:r>
            <a:r>
              <a:rPr b="0" lang="en-US" sz="1600" spc="-1" strike="noStrike" u="sng">
                <a:solidFill>
                  <a:srgbClr val="000000"/>
                </a:solidFill>
                <a:uFillTx/>
                <a:latin typeface="Arial"/>
              </a:rPr>
              <a:t>-10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Enter a positive number: </a:t>
            </a:r>
            <a:r>
              <a:rPr b="0" lang="en-US" sz="1600" spc="-1" strike="noStrike" u="sng">
                <a:solidFill>
                  <a:srgbClr val="000000"/>
                </a:solidFill>
                <a:uFillTx/>
                <a:latin typeface="Arial"/>
              </a:rPr>
              <a:t>6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Thank you!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9" dur="indefinite" restart="never" nodeType="tmRoot">
          <p:childTnLst>
            <p:seq>
              <p:cTn id="250" dur="indefinite" nodeType="mainSeq">
                <p:childTnLst>
                  <p:par>
                    <p:cTn id="251" nodeType="clickEffect" fill="hold">
                      <p:stCondLst>
                        <p:cond delay="indefinite"/>
                      </p:stCondLst>
                      <p:childTnLst>
                        <p:par>
                          <p:cTn id="25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nodeType="clickEffect" fill="hold">
                      <p:stCondLst>
                        <p:cond delay="indefinite"/>
                      </p:stCondLst>
                      <p:childTnLst>
                        <p:par>
                          <p:cTn id="26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nodeType="clickEffect" fill="hold">
                      <p:stCondLst>
                        <p:cond delay="indefinite"/>
                      </p:stCondLst>
                      <p:childTnLst>
                        <p:par>
                          <p:cTn id="2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nodeType="clickEffect" fill="hold">
                      <p:stCondLst>
                        <p:cond delay="indefinite"/>
                      </p:stCondLst>
                      <p:childTnLst>
                        <p:par>
                          <p:cTn id="2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Categories of loops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indefinite loop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One where the number of times its body repeats is not known in advance.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Prompt the user until they type a non-negative number.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Print random numbers until a prime number is printed.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Repeat until the user has types "q" to quit.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0">
              <a:spcBef>
                <a:spcPts val="499"/>
              </a:spcBef>
              <a:buNone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while loop 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is usually used for indefinite loops.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nodeType="clickEffect" fill="hold">
                      <p:stCondLst>
                        <p:cond delay="indefinite"/>
                      </p:stCondLst>
                      <p:childTnLst>
                        <p:par>
                          <p:cTn id="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For vs. While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previous code can be done more simply: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Scanner inp = new Scanner(System.in);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while(x &lt;= 0){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System.out.print("Enter a positive number:");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x = inp.nextInt();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System.out.print("Thank you!");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9" dur="indefinite" restart="never" nodeType="tmRoot">
          <p:childTnLst>
            <p:seq>
              <p:cTn id="280" dur="indefinite" nodeType="mainSeq">
                <p:childTnLst>
                  <p:par>
                    <p:cTn id="281" nodeType="clickEffect" fill="hold">
                      <p:stCondLst>
                        <p:cond delay="indefinite"/>
                      </p:stCondLst>
                      <p:childTnLst>
                        <p:par>
                          <p:cTn id="28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nodeType="clickEffect" fill="hold">
                      <p:stCondLst>
                        <p:cond delay="indefinite"/>
                      </p:stCondLst>
                      <p:childTnLst>
                        <p:par>
                          <p:cTn id="28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nodeType="clickEffect" fill="hold">
                      <p:stCondLst>
                        <p:cond delay="indefinite"/>
                      </p:stCondLst>
                      <p:childTnLst>
                        <p:par>
                          <p:cTn id="29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String Algorithms: For Loops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Loops allow us to do String traversals. Suppose we want to know the number of spaces in a String.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countSpaces(String str){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count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0; i &lt; str.length();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if(str.substring(i, i + 1).equals(" "))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count++;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count;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1" dur="indefinite" restart="never" nodeType="tmRoot">
          <p:childTnLst>
            <p:seq>
              <p:cTn id="302" dur="indefinite" nodeType="mainSeq">
                <p:childTnLst>
                  <p:par>
                    <p:cTn id="303" nodeType="clickEffect" fill="hold">
                      <p:stCondLst>
                        <p:cond delay="indefinite"/>
                      </p:stCondLst>
                      <p:childTnLst>
                        <p:par>
                          <p:cTn id="30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nodeType="clickEffect" fill="hold">
                      <p:stCondLst>
                        <p:cond delay="indefinite"/>
                      </p:stCondLst>
                      <p:childTnLst>
                        <p:par>
                          <p:cTn id="30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nodeType="clickEffect" fill="hold">
                      <p:stCondLst>
                        <p:cond delay="indefinite"/>
                      </p:stCondLst>
                      <p:childTnLst>
                        <p:par>
                          <p:cTn id="3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nodeType="clickEffect" fill="hold">
                      <p:stCondLst>
                        <p:cond delay="indefinite"/>
                      </p:stCondLst>
                      <p:childTnLst>
                        <p:par>
                          <p:cTn id="3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nodeType="clickEffect" fill="hold">
                      <p:stCondLst>
                        <p:cond delay="indefinite"/>
                      </p:stCondLst>
                      <p:childTnLst>
                        <p:par>
                          <p:cTn id="3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String Algorithms: For Loops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Assume that a given String is a sequence of words separated by spaces, return the number of words. Use countSpaces.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numOfWords(String str){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countSpaces(str) + 1;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Remove Spaces (For)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9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Given a string, return the string with all of its spaces removed.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now implement this with a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for loop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Start with an empty string. Then examine every letter and if it is NOT a space, add it to the string. This builds up the String one letter at a time but avoids the spaces. For some students, this may be easier to understand and write then the previous while loop version.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String removeSpaces1(String str){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ans = "";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0; i &lt; str.length();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letter = str.substring(i, i+1);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if(!letter.equals(" "))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ans += letter;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ans;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7" dur="indefinite" restart="never" nodeType="tmRoot">
          <p:childTnLst>
            <p:seq>
              <p:cTn id="328" dur="indefinite" nodeType="mainSeq">
                <p:childTnLst>
                  <p:par>
                    <p:cTn id="329" nodeType="clickEffect" fill="hold">
                      <p:stCondLst>
                        <p:cond delay="indefinite"/>
                      </p:stCondLst>
                      <p:childTnLst>
                        <p:par>
                          <p:cTn id="3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nodeType="clickEffect" fill="hold">
                      <p:stCondLst>
                        <p:cond delay="indefinite"/>
                      </p:stCondLst>
                      <p:childTnLst>
                        <p:par>
                          <p:cTn id="33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nodeType="clickEffect" fill="hold">
                      <p:stCondLst>
                        <p:cond delay="indefinite"/>
                      </p:stCondLst>
                      <p:childTnLst>
                        <p:par>
                          <p:cTn id="3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nodeType="clickEffect" fill="hold">
                      <p:stCondLst>
                        <p:cond delay="indefinite"/>
                      </p:stCondLst>
                      <p:childTnLst>
                        <p:par>
                          <p:cTn id="34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nodeType="clickEffect" fill="hold">
                      <p:stCondLst>
                        <p:cond delay="indefinite"/>
                      </p:stCondLst>
                      <p:childTnLst>
                        <p:par>
                          <p:cTn id="3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nodeType="clickEffect" fill="hold">
                      <p:stCondLst>
                        <p:cond delay="indefinite"/>
                      </p:stCondLst>
                      <p:childTnLst>
                        <p:par>
                          <p:cTn id="3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Remove Spaces (While)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1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Given a string, return the string with all of its spaces removed.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will do this first with a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while loop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One way to do this is to use a while loop with indexOf.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String removeSpaces2(String str){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while(str.indexOf(" ") != -1){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indexSpace = str.indexOf("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first = str.substring(0, indexSpace);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 second = str.substring(indexSpace + 1);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 = first + second;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first space removed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str;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9" dur="indefinite" restart="never" nodeType="tmRoot">
          <p:childTnLst>
            <p:seq>
              <p:cTn id="360" dur="indefinite" nodeType="mainSeq">
                <p:childTnLst>
                  <p:par>
                    <p:cTn id="361" nodeType="clickEffect" fill="hold">
                      <p:stCondLst>
                        <p:cond delay="indefinite"/>
                      </p:stCondLst>
                      <p:childTnLst>
                        <p:par>
                          <p:cTn id="36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Palindrome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Given a string, return whether the string is a palindrome(reads the same forward as backwards).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public static boolean isPalindrome(String str){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int len = str.length();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for(int i = 0; i &lt; len; i++){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String current = str.substring(i, i + 1);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String opposite = str.substring(len – 1 - i, len - i);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if(!current.equals(opposite))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return false;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return true;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Can we make the code slightly more efficient?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1" dur="indefinite" restart="never" nodeType="tmRoot">
          <p:childTnLst>
            <p:seq>
              <p:cTn id="382" dur="indefinite" nodeType="mainSeq">
                <p:childTnLst>
                  <p:par>
                    <p:cTn id="383" nodeType="clickEffect" fill="hold">
                      <p:stCondLst>
                        <p:cond delay="indefinite"/>
                      </p:stCondLst>
                      <p:childTnLst>
                        <p:par>
                          <p:cTn id="3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Improved Palindrome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151920" y="1295280"/>
            <a:ext cx="8991720" cy="5486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can go just to the middle of the String.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public static boolean isPalindrome(String str){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int len = str.length();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for(int i = 0; i &lt; </a:t>
            </a:r>
            <a:r>
              <a:rPr b="1" lang="en-US" sz="1800" spc="-1" strike="noStrike">
                <a:solidFill>
                  <a:srgbClr val="ff0000"/>
                </a:solidFill>
                <a:latin typeface="Courier New"/>
              </a:rPr>
              <a:t>len/2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; i++){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String current = str.substring(i, i + 1);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String opposite = str.substring(len – 1 - i, len - i);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if(!current.equals(opposite))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return false;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 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return true;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5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For Loop in Movies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ourier New"/>
              </a:rPr>
              <a:t>Groundhog Day(1993); Bill Murray.</a:t>
            </a:r>
            <a:endParaRPr b="0" lang="en-US" sz="2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ourier New"/>
              </a:rPr>
              <a:t>Looper(2010); Bruce Willis and Joseph Gordon-Levitt, Emily Blunt.</a:t>
            </a:r>
            <a:endParaRPr b="0" lang="en-US" sz="2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ourier New"/>
              </a:rPr>
              <a:t>Edge of Tomorrow(2014); Tom Cruise, Emily Blunt.</a:t>
            </a:r>
            <a:endParaRPr b="0" lang="en-US" sz="2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ourier New"/>
              </a:rPr>
              <a:t>Happy Death Day(2017).</a:t>
            </a:r>
            <a:endParaRPr b="0" lang="en-US" sz="2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ourier New"/>
              </a:rPr>
              <a:t>TV-Shows:</a:t>
            </a:r>
            <a:endParaRPr b="0" lang="en-US" sz="2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ourier New"/>
              </a:rPr>
              <a:t>Russian Doll(Netflix, Emmy-nominated)</a:t>
            </a:r>
            <a:endParaRPr b="0" lang="en-US" sz="2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405" dur="indefinite" restart="never" nodeType="tmRoot">
          <p:childTnLst>
            <p:seq>
              <p:cTn id="406" dur="indefinite" nodeType="mainSeq">
                <p:childTnLst>
                  <p:par>
                    <p:cTn id="407" nodeType="clickEffect" fill="hold">
                      <p:stCondLst>
                        <p:cond delay="indefinite"/>
                      </p:stCondLst>
                      <p:childTnLst>
                        <p:par>
                          <p:cTn id="40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nodeType="clickEffect" fill="hold">
                      <p:stCondLst>
                        <p:cond delay="indefinite"/>
                      </p:stCondLst>
                      <p:childTnLst>
                        <p:par>
                          <p:cTn id="4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nodeType="clickEffect" fill="hold">
                      <p:stCondLst>
                        <p:cond delay="indefinite"/>
                      </p:stCondLst>
                      <p:childTnLst>
                        <p:par>
                          <p:cTn id="4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nodeType="clickEffect" fill="hold">
                      <p:stCondLst>
                        <p:cond delay="indefinite"/>
                      </p:stCondLst>
                      <p:childTnLst>
                        <p:par>
                          <p:cTn id="4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nodeType="clickEffect" fill="hold">
                      <p:stCondLst>
                        <p:cond delay="indefinite"/>
                      </p:stCondLst>
                      <p:childTnLst>
                        <p:par>
                          <p:cTn id="42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nodeType="clickEffect" fill="hold">
                      <p:stCondLst>
                        <p:cond delay="indefinite"/>
                      </p:stCondLst>
                      <p:childTnLst>
                        <p:par>
                          <p:cTn id="4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Write a static method named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printTwoDigit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that accepts an integer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as a parameter and that prints a series of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randomly generated numbers. The method should use Math.random() to select numbers in the range of 10 to 19 inclusive where each number is equally likely to be chosen.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After displaying each number that was produced, the method should indicate whether the number 13 was ever selected ("we saw a 13!") or not ("no 13 was seen.").  You may assume that the value of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passed is at least 0.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Use a boolean to keep track of whether 13 was seen.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You should an output similar to below. (see next slide)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72" name="Picture 3" descr=""/>
          <p:cNvPicPr/>
          <p:nvPr/>
        </p:nvPicPr>
        <p:blipFill>
          <a:blip r:embed="rId1"/>
          <a:stretch/>
        </p:blipFill>
        <p:spPr>
          <a:xfrm>
            <a:off x="28440" y="2209680"/>
            <a:ext cx="8963280" cy="251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Categories of loops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definite loop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Executes a known number of times.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Print "hello" 10 times.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Find all the prime numbers up to an integer </a:t>
            </a:r>
            <a:r>
              <a:rPr b="0" i="1" lang="en-US" sz="2000" spc="-1" strike="noStrike">
                <a:solidFill>
                  <a:srgbClr val="000000"/>
                </a:solidFill>
                <a:latin typeface="Tahoma"/>
              </a:rPr>
              <a:t>n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24624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Print each odd number between 5 and 127.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In this lecture, we will see that a for loop is often used to implement a definite loop.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nodeType="clickEffect" fill="hold">
                      <p:stCondLst>
                        <p:cond delay="indefinite"/>
                      </p:stCondLst>
                      <p:childTnLst>
                        <p:par>
                          <p:cTn id="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u="sng">
                <a:solidFill>
                  <a:srgbClr val="009999"/>
                </a:solidFill>
                <a:uFillTx/>
                <a:latin typeface="Tahoma"/>
                <a:hlinkClick r:id="rId1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75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</a:t>
            </a: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2"/>
              </a:rPr>
              <a:t>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for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loop syntax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initialization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update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...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statement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Perform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initialization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once.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Repeat the following: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Check if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test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is true.  If not, stop.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Execute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statement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Perform the </a:t>
            </a:r>
            <a:r>
              <a:rPr b="1" lang="en-US" sz="2000" spc="-1" strike="noStrike">
                <a:solidFill>
                  <a:srgbClr val="000000"/>
                </a:solidFill>
                <a:latin typeface="Tahoma"/>
              </a:rPr>
              <a:t>update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pSp>
        <p:nvGrpSpPr>
          <p:cNvPr id="16" name="Group 4"/>
          <p:cNvGrpSpPr/>
          <p:nvPr/>
        </p:nvGrpSpPr>
        <p:grpSpPr>
          <a:xfrm>
            <a:off x="6781680" y="1403280"/>
            <a:ext cx="457200" cy="1904760"/>
            <a:chOff x="6781680" y="1403280"/>
            <a:chExt cx="457200" cy="1904760"/>
          </a:xfrm>
        </p:grpSpPr>
        <p:sp>
          <p:nvSpPr>
            <p:cNvPr id="17" name="AutoShape 5"/>
            <p:cNvSpPr/>
            <p:nvPr/>
          </p:nvSpPr>
          <p:spPr>
            <a:xfrm>
              <a:off x="6781680" y="1922760"/>
              <a:ext cx="457200" cy="1385280"/>
            </a:xfrm>
            <a:custGeom>
              <a:avLst/>
              <a:gdLst>
                <a:gd name="textAreaLeft" fmla="*/ 0 w 457200"/>
                <a:gd name="textAreaRight" fmla="*/ 164880 w 457200"/>
                <a:gd name="textAreaTop" fmla="*/ 36000 h 1385280"/>
                <a:gd name="textAreaBottom" fmla="*/ 1349280 h 138528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cubicBezTo>
                    <a:pt x="5400" y="0"/>
                    <a:pt x="10800" y="900"/>
                    <a:pt x="10800" y="1800"/>
                  </a:cubicBezTo>
                  <a:lnTo>
                    <a:pt x="10800" y="9000"/>
                  </a:lnTo>
                  <a:cubicBezTo>
                    <a:pt x="10800" y="9900"/>
                    <a:pt x="16200" y="10800"/>
                    <a:pt x="21600" y="10800"/>
                  </a:cubicBezTo>
                  <a:cubicBezTo>
                    <a:pt x="16200" y="10800"/>
                    <a:pt x="10800" y="11700"/>
                    <a:pt x="10800" y="12600"/>
                  </a:cubicBezTo>
                  <a:lnTo>
                    <a:pt x="10800" y="19800"/>
                  </a:lnTo>
                  <a:cubicBezTo>
                    <a:pt x="10800" y="20700"/>
                    <a:pt x="5400" y="21600"/>
                    <a:pt x="0" y="21600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000" spc="-1" strike="noStrike">
                  <a:solidFill>
                    <a:srgbClr val="000000"/>
                  </a:solidFill>
                  <a:latin typeface="Tahoma"/>
                </a:rPr>
                <a:t>      </a:t>
              </a:r>
              <a:r>
                <a:rPr b="0" lang="en-US" sz="2000" spc="-1" strike="noStrike">
                  <a:solidFill>
                    <a:srgbClr val="000000"/>
                  </a:solidFill>
                  <a:latin typeface="Tahoma"/>
                </a:rPr>
                <a:t>body</a:t>
              </a:r>
              <a:endParaRPr b="0" lang="en-US" sz="2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" name="AutoShape 6"/>
            <p:cNvSpPr/>
            <p:nvPr/>
          </p:nvSpPr>
          <p:spPr>
            <a:xfrm>
              <a:off x="6781680" y="1403280"/>
              <a:ext cx="457200" cy="432720"/>
            </a:xfrm>
            <a:custGeom>
              <a:avLst/>
              <a:gdLst>
                <a:gd name="textAreaLeft" fmla="*/ 0 w 457200"/>
                <a:gd name="textAreaRight" fmla="*/ 164880 w 457200"/>
                <a:gd name="textAreaTop" fmla="*/ 11160 h 432720"/>
                <a:gd name="textAreaBottom" fmla="*/ 421560 h 432720"/>
              </a:gdLst>
              <a:ahLst/>
              <a:rect l="textAreaLeft" t="textAreaTop" r="textAreaRight" b="textAreaBottom"/>
              <a:pathLst>
                <a:path w="21600" h="21600">
                  <a:moveTo>
                    <a:pt x="0" y="0"/>
                  </a:moveTo>
                  <a:cubicBezTo>
                    <a:pt x="5400" y="0"/>
                    <a:pt x="10800" y="900"/>
                    <a:pt x="10800" y="1800"/>
                  </a:cubicBezTo>
                  <a:lnTo>
                    <a:pt x="10800" y="9000"/>
                  </a:lnTo>
                  <a:cubicBezTo>
                    <a:pt x="10800" y="9900"/>
                    <a:pt x="16200" y="10800"/>
                    <a:pt x="21600" y="10800"/>
                  </a:cubicBezTo>
                  <a:cubicBezTo>
                    <a:pt x="16200" y="10800"/>
                    <a:pt x="10800" y="11700"/>
                    <a:pt x="10800" y="12600"/>
                  </a:cubicBezTo>
                  <a:lnTo>
                    <a:pt x="10800" y="19800"/>
                  </a:lnTo>
                  <a:cubicBezTo>
                    <a:pt x="10800" y="20700"/>
                    <a:pt x="5400" y="21600"/>
                    <a:pt x="0" y="21600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000" spc="-1" strike="noStrike">
                  <a:solidFill>
                    <a:srgbClr val="000000"/>
                  </a:solidFill>
                  <a:latin typeface="Tahoma"/>
                </a:rPr>
                <a:t>      </a:t>
              </a:r>
              <a:r>
                <a:rPr b="0" lang="en-US" sz="2000" spc="-1" strike="noStrike">
                  <a:solidFill>
                    <a:srgbClr val="000000"/>
                  </a:solidFill>
                  <a:latin typeface="Tahoma"/>
                </a:rPr>
                <a:t>header</a:t>
              </a:r>
              <a:endParaRPr b="0" lang="en-US" sz="20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nodeType="clickEffect" fill="hold">
                      <p:stCondLst>
                        <p:cond delay="indefinite"/>
                      </p:stCondLst>
                      <p:childTnLst>
                        <p:par>
                          <p:cTn id="2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Examples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1; i &lt;= 5;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System.out.print("Hi");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HiHiHiHiHi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1; i &lt;= 5;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System.out.print(i);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12345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nodeType="clickEffect" fill="hold">
                      <p:stCondLst>
                        <p:cond delay="indefinite"/>
                      </p:stCondLst>
                      <p:childTnLst>
                        <p:par>
                          <p:cTn id="4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nodeType="clickEffect" fill="hold">
                      <p:stCondLst>
                        <p:cond delay="indefinite"/>
                      </p:stCondLst>
                      <p:childTnLst>
                        <p:par>
                          <p:cTn id="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For vs While Syntax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2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Compare the different syntax between the while and for loops.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1; i &lt;= 5;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System.out.print("Hi");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i = 1;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while(i &lt;= 5){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System.out.print("Hi");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23" name="TextBox 2"/>
          <p:cNvSpPr/>
          <p:nvPr/>
        </p:nvSpPr>
        <p:spPr>
          <a:xfrm>
            <a:off x="5257800" y="2971800"/>
            <a:ext cx="3733920" cy="22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A for loop's syntax is more compact. The three steps: initialization, test and update are all done on the same line.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</a:rPr>
              <a:t>The while loops accomplish these steps in three different places.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51" dur="indefinite" restart="never" nodeType="tmRoot">
          <p:childTnLst>
            <p:seq>
              <p:cTn id="52" dur="indefinite" nodeType="mainSeq">
                <p:childTnLst>
                  <p:par>
                    <p:cTn id="53" nodeType="clickEffect" fill="hold">
                      <p:stCondLst>
                        <p:cond delay="indefinite"/>
                      </p:stCondLst>
                      <p:childTnLst>
                        <p:par>
                          <p:cTn id="5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nodeType="clickEffect" fill="hold">
                      <p:stCondLst>
                        <p:cond delay="indefinite"/>
                      </p:stCondLst>
                      <p:childTnLst>
                        <p:par>
                          <p:cTn id="6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Initialization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	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int i = 1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 i &lt;= 6;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System.out.println("Hi");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Tells Java what variable to use in the loop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Performed once as the loop begins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variable is called a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loop counter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224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can use any name, not just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can start at any value, not just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9" dur="indefinite" restart="never" nodeType="tmRoot">
          <p:childTnLst>
            <p:seq>
              <p:cTn id="70" dur="indefinite" nodeType="mainSeq">
                <p:childTnLst>
                  <p:par>
                    <p:cTn id="71" nodeType="clickEffect" fill="hold">
                      <p:stCondLst>
                        <p:cond delay="indefinite"/>
                      </p:stCondLst>
                      <p:childTnLst>
                        <p:par>
                          <p:cTn id="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nodeType="clickEffect" fill="hold">
                      <p:stCondLst>
                        <p:cond delay="indefinite"/>
                      </p:stCondLst>
                      <p:childTnLst>
                        <p:par>
                          <p:cTn id="7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Test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1;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i &lt;= 6;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System.out.println("Hi");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Tests the loop counter variable against a limit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Uses comparison operators: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Courier New"/>
              </a:rPr>
              <a:t>less than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&lt;=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Courier New"/>
              </a:rPr>
              <a:t>less than or equal to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&gt;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Courier New"/>
              </a:rPr>
              <a:t>greater than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&gt;=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Courier New"/>
              </a:rPr>
              <a:t>greater than or equal to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" dur="indefinite" restart="never" nodeType="tmRoot">
          <p:childTnLst>
            <p:seq>
              <p:cTn id="86" dur="indefinite" nodeType="mainSeq">
                <p:childTnLst>
                  <p:par>
                    <p:cTn id="87" nodeType="clickEffect" fill="hold">
                      <p:stCondLst>
                        <p:cond delay="indefinite"/>
                      </p:stCondLst>
                      <p:childTnLst>
                        <p:par>
                          <p:cTn id="8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Update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1; i &lt;= 6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  <a:ea typeface="Tahoma"/>
              </a:rPr>
              <a:t>i++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System.out.println("Hi");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8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Update the loop variable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2934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dcterms:modified xsi:type="dcterms:W3CDTF">2022-11-02T20:10:41Z</dcterms:modified>
  <cp:revision>238</cp:revision>
  <dc:subject/>
  <dc:title>CSE 142 Python Slides</dc:title>
</cp:coreProperties>
</file>