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34A3CA6-DF85-4498-9615-390F2FF8AC15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BD982EF-CFF9-48B4-ACA1-539687F93377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1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Tahoma"/>
              </a:rPr>
              <a:t>Solution: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337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8080"/>
                </a:solidFill>
                <a:latin typeface="Courier New"/>
              </a:rPr>
              <a:t>// Returns how many factors the given number has.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public static int countFactors(int number) 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int count = 0;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for (int i = 1; i &lt;= number; i++) 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if (number % i == 0) 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    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count++;  </a:t>
            </a:r>
            <a:r>
              <a:rPr b="1" lang="en-US" sz="2100" spc="-1" strike="noStrike">
                <a:solidFill>
                  <a:srgbClr val="008080"/>
                </a:solidFill>
                <a:latin typeface="Courier New"/>
              </a:rPr>
              <a:t>// i is a factor of number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return count;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2AC41B99-1327-4CE7-9173-C6D246CD5CE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1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Tahoma"/>
              </a:rPr>
              <a:t>Solution: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337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8080"/>
                </a:solidFill>
                <a:latin typeface="Courier New"/>
              </a:rPr>
              <a:t>// Returns how many factors the given number has.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public static int countFactors(int number) 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int count = 0;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for (int i = 1; i &lt;= number; i++) 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if (number % i == 0) 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    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count++;  </a:t>
            </a:r>
            <a:r>
              <a:rPr b="1" lang="en-US" sz="2100" spc="-1" strike="noStrike">
                <a:solidFill>
                  <a:srgbClr val="008080"/>
                </a:solidFill>
                <a:latin typeface="Courier New"/>
              </a:rPr>
              <a:t>// i is a factor of number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return count;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0">
              <a:lnSpc>
                <a:spcPct val="7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788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80FE4BB-D26D-4B46-9F09-AD242AA0F9D4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hyperlink" Target="https://runestone.academy/runestone/books/published/csawesome/index.html" TargetMode="External"/><Relationship Id="rId3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2: Selection and Iteration </a:t>
            </a:r>
            <a:br>
              <a:rPr sz="4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While Loops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1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Corrected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count = 10;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while(count &lt; 13){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System.out.println(count + “ ”);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count++;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Correct!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8" name="TextBox 3"/>
          <p:cNvSpPr/>
          <p:nvPr/>
        </p:nvSpPr>
        <p:spPr>
          <a:xfrm>
            <a:off x="684000" y="5334120"/>
            <a:ext cx="1069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Output: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10 11 12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83" dur="indefinite" restart="never" nodeType="tmRoot">
          <p:childTnLst>
            <p:seq>
              <p:cTn id="184" dur="indefinite" nodeType="mainSeq">
                <p:childTnLst>
                  <p:par>
                    <p:cTn id="185" nodeType="clickEffect" fill="hold">
                      <p:stCondLst>
                        <p:cond delay="indefinite"/>
                      </p:stCondLst>
                      <p:childTnLst>
                        <p:par>
                          <p:cTn id="18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9" dur="1000"/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Basic Loop Algorithms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Important basic algorithms that use loops: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Compute a sum of a series(list of numbers)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Determine the frequency with which a specific criterion is met(for example, divisibility)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Identify the individual digits in an integer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We will do an example of each of the above.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Compute a sum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 lnSpcReduction="20000"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a loop to compute the sum: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algn="ctr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1 + 2 + 3 + … + 99 + 100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algn="ctr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sum = 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number = 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while(number &lt;= 100){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sum += number;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number++;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cumulative sum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: A variable that keeps a sum in progress and is updated repeatedly until summing is finished.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sum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in the above code is an attempt at a cumulative sum.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90" dur="indefinite" restart="never" nodeType="tmRoot">
          <p:childTnLst>
            <p:seq>
              <p:cTn id="191" dur="indefinite" nodeType="mainSeq">
                <p:childTnLst>
                  <p:par>
                    <p:cTn id="192" nodeType="clickEffect" fill="hold">
                      <p:stCondLst>
                        <p:cond delay="indefinite"/>
                      </p:stCondLst>
                      <p:childTnLst>
                        <p:par>
                          <p:cTn id="19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nodeType="clickEffect" fill="hold">
                      <p:stCondLst>
                        <p:cond delay="indefinite"/>
                      </p:stCondLst>
                      <p:childTnLst>
                        <p:par>
                          <p:cTn id="19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nodeType="clickEffect" fill="hold">
                      <p:stCondLst>
                        <p:cond delay="indefinite"/>
                      </p:stCondLst>
                      <p:childTnLst>
                        <p:par>
                          <p:cTn id="20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nodeType="clickEffect" fill="hold">
                      <p:stCondLst>
                        <p:cond delay="indefinite"/>
                      </p:stCondLst>
                      <p:childTnLst>
                        <p:par>
                          <p:cTn id="2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nodeType="clickEffect" fill="hold">
                      <p:stCondLst>
                        <p:cond delay="indefinite"/>
                      </p:stCondLst>
                      <p:childTnLst>
                        <p:par>
                          <p:cTn id="20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nodeType="clickEffect" fill="hold">
                      <p:stCondLst>
                        <p:cond delay="indefinite"/>
                      </p:stCondLst>
                      <p:childTnLst>
                        <p:par>
                          <p:cTn id="21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nodeType="clickEffect" fill="hold">
                      <p:stCondLst>
                        <p:cond delay="indefinite"/>
                      </p:stCondLst>
                      <p:childTnLst>
                        <p:par>
                          <p:cTn id="21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Determine Frequency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a loop to determine how many numbers from 1327 to 4542 that are multiples of 3 but not multiples of 5.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count = 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num = 1327;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while(num &lt;= 4542){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if(num % 3 == 0 &amp;&amp; num % 5 != 0){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count++;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num++;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22" dur="indefinite" restart="never" nodeType="tmRoot">
          <p:childTnLst>
            <p:seq>
              <p:cTn id="223" dur="indefinite" nodeType="mainSeq">
                <p:childTnLst>
                  <p:par>
                    <p:cTn id="224" nodeType="clickEffect" fill="hold">
                      <p:stCondLst>
                        <p:cond delay="indefinite"/>
                      </p:stCondLst>
                      <p:childTnLst>
                        <p:par>
                          <p:cTn id="22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nodeType="clickEffect" fill="hold">
                      <p:stCondLst>
                        <p:cond delay="indefinite"/>
                      </p:stCondLst>
                      <p:childTnLst>
                        <p:par>
                          <p:cTn id="2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nodeType="clickEffect" fill="hold">
                      <p:stCondLst>
                        <p:cond delay="indefinite"/>
                      </p:stCondLst>
                      <p:childTnLst>
                        <p:par>
                          <p:cTn id="23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nodeType="clickEffect" fill="hold">
                      <p:stCondLst>
                        <p:cond delay="indefinite"/>
                      </p:stCondLst>
                      <p:childTnLst>
                        <p:par>
                          <p:cTn id="23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nodeType="clickEffect" fill="hold">
                      <p:stCondLst>
                        <p:cond delay="indefinite"/>
                      </p:stCondLst>
                      <p:childTnLst>
                        <p:par>
                          <p:cTn id="24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nodeType="clickEffect" fill="hold">
                      <p:stCondLst>
                        <p:cond delay="indefinite"/>
                      </p:stCondLst>
                      <p:childTnLst>
                        <p:par>
                          <p:cTn id="24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Extracting Digits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Code that can extract digits from a number is useful.(last four digits of a social security number, whether digits form a valid credit card number)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trick is to repeatedly modulo 10 and integer divide by 10. For 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num = 1347;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ones = num % 10;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extract the last digit: 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7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 /= 10;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remove the last digit, num = 134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tens = num % 10;  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extract the last digit: 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4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 /=10; 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remove the last digit again, num = 13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hundreds = num % 10; 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extract the last digit: 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 /= 10;  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num = 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thousands = num % 10;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52" dur="indefinite" restart="never" nodeType="tmRoot">
          <p:childTnLst>
            <p:seq>
              <p:cTn id="253" dur="indefinite" nodeType="mainSeq">
                <p:childTnLst>
                  <p:par>
                    <p:cTn id="254" nodeType="clickEffect" fill="hold">
                      <p:stCondLst>
                        <p:cond delay="indefinite"/>
                      </p:stCondLst>
                      <p:childTnLst>
                        <p:par>
                          <p:cTn id="25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nodeType="clickEffect" fill="hold">
                      <p:stCondLst>
                        <p:cond delay="indefinite"/>
                      </p:stCondLst>
                      <p:childTnLst>
                        <p:par>
                          <p:cTn id="25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nodeType="clickEffect" fill="hold">
                      <p:stCondLst>
                        <p:cond delay="indefinite"/>
                      </p:stCondLst>
                      <p:childTnLst>
                        <p:par>
                          <p:cTn id="26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nodeType="clickEffect" fill="hold">
                      <p:stCondLst>
                        <p:cond delay="indefinite"/>
                      </p:stCondLst>
                      <p:childTnLst>
                        <p:par>
                          <p:cTn id="27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nodeType="clickEffect" fill="hold">
                      <p:stCondLst>
                        <p:cond delay="indefinite"/>
                      </p:stCondLst>
                      <p:childTnLst>
                        <p:par>
                          <p:cTn id="27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Extracting Digits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For numbers of arbitrary lengths, we can use a while loop to implement the previous algorithm!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System.out.print("Enter number: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number = console.nextInt();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while(number != 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extract last digit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System.out.println(number % 10);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number /= 10;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remove last digit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9" name="TextBox 1"/>
          <p:cNvSpPr/>
          <p:nvPr/>
        </p:nvSpPr>
        <p:spPr>
          <a:xfrm>
            <a:off x="698400" y="4745160"/>
            <a:ext cx="2390760" cy="173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Output: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Enter a number: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Arial"/>
              </a:rPr>
              <a:t>2348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3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282" dur="indefinite" restart="never" nodeType="tmRoot">
          <p:childTnLst>
            <p:seq>
              <p:cTn id="283" dur="indefinite" nodeType="mainSeq">
                <p:childTnLst>
                  <p:par>
                    <p:cTn id="284" nodeType="clickEffect" fill="hold">
                      <p:stCondLst>
                        <p:cond delay="indefinite"/>
                      </p:stCondLst>
                      <p:childTnLst>
                        <p:par>
                          <p:cTn id="28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nodeType="clickEffect" fill="hold">
                      <p:stCondLst>
                        <p:cond delay="indefinite"/>
                      </p:stCondLst>
                      <p:childTnLst>
                        <p:par>
                          <p:cTn id="29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nodeType="clickEffect" fill="hold">
                      <p:stCondLst>
                        <p:cond delay="indefinite"/>
                      </p:stCondLst>
                      <p:childTnLst>
                        <p:par>
                          <p:cTn id="29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nodeType="clickEffect" fill="hold">
                      <p:stCondLst>
                        <p:cond delay="indefinite"/>
                      </p:stCondLst>
                      <p:childTnLst>
                        <p:par>
                          <p:cTn id="30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nodeType="clickEffect" fill="hold">
                      <p:stCondLst>
                        <p:cond delay="indefinite"/>
                      </p:stCondLst>
                      <p:childTnLst>
                        <p:par>
                          <p:cTn id="30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Lab: Primes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8294" lnSpcReduction="10000"/>
          </a:bodyPr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can write all these methods on the same repl on repl.it.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static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countFactors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accepts in integer parameter returns the number of factors of the integer.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countFactors(24)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8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because 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1, 2, 3, 4, 6, 8, 12, and 24 are factors of 24.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static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isPrime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which returns whether or not an integer is prime. This method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must call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countFactors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isPrime(27)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false and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isPrime(47)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returns true.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Lab: Primes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static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countPrimes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accepts in integer parameter n returns the number of primes from 2 to n.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You must call isPrime().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countPrimes(24)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9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because 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2, 3, 5, 7, 11, 13, 17, 19, 23 are primes less than or equal to 24.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1) How many primes are less than 1,000,000?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a static method named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fourHeads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that repeatedly flips a coin until four heads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in a row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are seen.  You should use Math.random() to give an equal chance to a head or a tail appearing.  Each time the coin is flipped, what is seen is displayed (H for heads, T for tails).  When four heads in a row are flipped a congratulatory message is printed.  Here are possible outputs of two calls to fourHeads: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 T T H T H H H H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Four heads in a row!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ourier New"/>
              </a:rPr>
              <a:t>T H T H T T T T T H H T H H H H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Four heads in a row!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u="sng">
                <a:solidFill>
                  <a:srgbClr val="009999"/>
                </a:solidFill>
                <a:uFillTx/>
                <a:latin typeface="Tahoma"/>
                <a:hlinkClick r:id="rId1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8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</a:t>
            </a: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2"/>
              </a:rPr>
              <a:t>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Loops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 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loop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 in programming, also called 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iteration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 or 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repetition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, is a way to repeat one or more statements.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If you didn’t have loops to allow you to repeat code, your programs would get very long very quickly!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Using a sequence of code, selection (ifs), and repetition (loops), the 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control structures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 in programming, you can construct an algorithm to solve almost any programming problem.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nodeType="clickEffect" fill="hold">
                      <p:stCondLst>
                        <p:cond delay="indefinite"/>
                      </p:stCondLst>
                      <p:childTnLst>
                        <p:par>
                          <p:cTn id="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while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loop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55811"/>
          </a:bodyPr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while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 loop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Repeatedly executes its</a:t>
            </a:r>
            <a:br>
              <a:rPr sz="2400"/>
            </a:b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body as long as a logical test is true.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while(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){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When the test condition is false, we exit the loop and continue with the statements that are after the body of the while loop.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If the condition is false the first time you check it, the body of the loop will not execute.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4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num = 1;               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initialization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while (num &lt;= 200) {       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test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System.out.print(num + "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 = num * 2;         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update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output:  1 2 4 8 16 32 64 128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nodeType="clickEffect" fill="hold">
                      <p:stCondLst>
                        <p:cond delay="indefinite"/>
                      </p:stCondLst>
                      <p:childTnLst>
                        <p:par>
                          <p:cTn id="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nodeType="clickEffect" fill="hold">
                      <p:stCondLst>
                        <p:cond delay="indefinite"/>
                      </p:stCondLst>
                      <p:childTnLst>
                        <p:par>
                          <p:cTn id="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nodeType="clickEffect" fill="hold">
                      <p:stCondLst>
                        <p:cond delay="indefinite"/>
                      </p:stCondLst>
                      <p:childTnLst>
                        <p:par>
                          <p:cTn id="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Example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class Main{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void main(String[] args){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b050"/>
                </a:solidFill>
                <a:latin typeface="Courier New"/>
                <a:ea typeface="Courier New"/>
              </a:rPr>
              <a:t>     </a:t>
            </a:r>
            <a:r>
              <a:rPr b="0" lang="en-US" sz="2100" spc="-1" strike="noStrike">
                <a:solidFill>
                  <a:srgbClr val="00b050"/>
                </a:solidFill>
                <a:latin typeface="Courier New"/>
                <a:ea typeface="Courier New"/>
              </a:rPr>
              <a:t>// 1. initialize the loop variable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int count = 1;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b050"/>
                </a:solidFill>
                <a:latin typeface="Courier New"/>
                <a:ea typeface="Courier New"/>
              </a:rPr>
              <a:t>     </a:t>
            </a:r>
            <a:r>
              <a:rPr b="0" lang="en-US" sz="2100" spc="-1" strike="noStrike">
                <a:solidFill>
                  <a:srgbClr val="00b050"/>
                </a:solidFill>
                <a:latin typeface="Courier New"/>
                <a:ea typeface="Courier New"/>
              </a:rPr>
              <a:t>// 2. test the loop variable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while (count &lt;= 5){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System.out.println(count);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b050"/>
                </a:solidFill>
                <a:latin typeface="Courier New"/>
                <a:ea typeface="Courier New"/>
              </a:rPr>
              <a:t>        </a:t>
            </a:r>
            <a:r>
              <a:rPr b="0" lang="en-US" sz="2100" spc="-1" strike="noStrike">
                <a:solidFill>
                  <a:srgbClr val="00b050"/>
                </a:solidFill>
                <a:latin typeface="Courier New"/>
                <a:ea typeface="Courier New"/>
              </a:rPr>
              <a:t>// 3. change/update the loop variable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count++;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  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Tahoma"/>
                <a:ea typeface="Tahoma"/>
              </a:rPr>
              <a:t>What is the value of count after the loop? (Answer: 6)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23" name="TextBox 1"/>
          <p:cNvSpPr/>
          <p:nvPr/>
        </p:nvSpPr>
        <p:spPr>
          <a:xfrm>
            <a:off x="7321320" y="4495680"/>
            <a:ext cx="929160" cy="173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Output: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2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3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5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dur="indefinite" nodeType="mainSeq">
                <p:childTnLst>
                  <p:par>
                    <p:cTn id="35" nodeType="clickEffect" fill="hold">
                      <p:stCondLst>
                        <p:cond delay="indefinite"/>
                      </p:stCondLst>
                      <p:childTnLst>
                        <p:par>
                          <p:cTn id="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nodeType="clickEffect" fill="hold">
                      <p:stCondLst>
                        <p:cond delay="indefinite"/>
                      </p:stCondLst>
                      <p:childTnLst>
                        <p:par>
                          <p:cTn id="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nodeType="clickEffect" fill="hold">
                      <p:stCondLst>
                        <p:cond delay="indefinite"/>
                      </p:stCondLst>
                      <p:childTnLst>
                        <p:par>
                          <p:cTn id="4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nodeType="clickEffect" fill="hold">
                      <p:stCondLst>
                        <p:cond delay="indefinite"/>
                      </p:stCondLst>
                      <p:childTnLst>
                        <p:par>
                          <p:cTn id="5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nodeType="clickEffect" fill="hold">
                      <p:stCondLst>
                        <p:cond delay="indefinite"/>
                      </p:stCondLst>
                      <p:childTnLst>
                        <p:par>
                          <p:cTn id="5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nodeType="clickEffect" fill="hold">
                      <p:stCondLst>
                        <p:cond delay="indefinite"/>
                      </p:stCondLst>
                      <p:childTnLst>
                        <p:par>
                          <p:cTn id="6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nodeType="clickEffect" fill="hold">
                      <p:stCondLst>
                        <p:cond delay="indefinite"/>
                      </p:stCondLst>
                      <p:childTnLst>
                        <p:par>
                          <p:cTn id="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nodeType="clickEffect" fill="hold">
                      <p:stCondLst>
                        <p:cond delay="indefinite"/>
                      </p:stCondLst>
                      <p:childTnLst>
                        <p:par>
                          <p:cTn id="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Curly braces {}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Curly braces mark the body of methods, for loops and conditional blocks. They are not necessary if the body or the block consists of only one statement.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Without curly braces to denote a while loop body, by default the body only contains one statement.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following are equivalent.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1;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while(x &lt;= 10)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1;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while(x &lt;= 10)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79" dur="indefinite" restart="never" nodeType="tmRoot">
          <p:childTnLst>
            <p:seq>
              <p:cTn id="80" dur="indefinite" nodeType="mainSeq">
                <p:childTnLst>
                  <p:par>
                    <p:cTn id="81" nodeType="clickEffect" fill="hold">
                      <p:stCondLst>
                        <p:cond delay="indefinite"/>
                      </p:stCondLst>
                      <p:childTnLst>
                        <p:par>
                          <p:cTn id="8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nodeType="clickEffect" fill="hold">
                      <p:stCondLst>
                        <p:cond delay="indefinite"/>
                      </p:stCondLst>
                      <p:childTnLst>
                        <p:par>
                          <p:cTn id="8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nodeType="clickEffect" fill="hold">
                      <p:stCondLst>
                        <p:cond delay="indefinite"/>
                      </p:stCondLst>
                      <p:childTnLst>
                        <p:par>
                          <p:cTn id="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Curly braces {}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following are equivalent.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1;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if(x &lt;= 10)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System.out.println(x);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1;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if(x &lt;= 10)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System.out.println(x);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05" dur="indefinite" restart="never" nodeType="tmRoot">
          <p:childTnLst>
            <p:seq>
              <p:cTn id="106" dur="indefinite" nodeType="mainSeq">
                <p:childTnLst>
                  <p:par>
                    <p:cTn id="107" nodeType="clickEffect" fill="hold">
                      <p:stCondLst>
                        <p:cond delay="indefinite"/>
                      </p:stCondLst>
                      <p:childTnLst>
                        <p:par>
                          <p:cTn id="10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nodeType="clickEffect" fill="hold">
                      <p:stCondLst>
                        <p:cond delay="indefinite"/>
                      </p:stCondLst>
                      <p:childTnLst>
                        <p:par>
                          <p:cTn id="1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Curly braces {}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2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following are NOT equivalent. What is the output for each?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7;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while(x &lt;= 10){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System.out.print(x);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7;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while(x &lt;= 10)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System.out.print(x);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0" name="TextBox 3"/>
          <p:cNvSpPr/>
          <p:nvPr/>
        </p:nvSpPr>
        <p:spPr>
          <a:xfrm>
            <a:off x="5104800" y="2057400"/>
            <a:ext cx="9428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Output: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891011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TextBox 4"/>
          <p:cNvSpPr/>
          <p:nvPr/>
        </p:nvSpPr>
        <p:spPr>
          <a:xfrm>
            <a:off x="5117760" y="4038480"/>
            <a:ext cx="929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Output: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11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25" dur="indefinite" restart="never" nodeType="tmRoot">
          <p:childTnLst>
            <p:seq>
              <p:cTn id="126" dur="indefinite" nodeType="mainSeq">
                <p:childTnLst>
                  <p:par>
                    <p:cTn id="127" nodeType="clickEffect" fill="hold">
                      <p:stCondLst>
                        <p:cond delay="indefinite"/>
                      </p:stCondLst>
                      <p:childTnLst>
                        <p:par>
                          <p:cTn id="1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nodeType="clickEffect" fill="hold">
                      <p:stCondLst>
                        <p:cond delay="indefinite"/>
                      </p:stCondLst>
                      <p:childTnLst>
                        <p:par>
                          <p:cTn id="14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nodeType="clickEffect" fill="hold">
                      <p:stCondLst>
                        <p:cond delay="indefinite"/>
                      </p:stCondLst>
                      <p:childTnLst>
                        <p:par>
                          <p:cTn id="1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nodeType="clickEffect" fill="hold">
                      <p:stCondLst>
                        <p:cond delay="indefinite"/>
                      </p:stCondLst>
                      <p:childTnLst>
                        <p:par>
                          <p:cTn id="15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What’s wrong?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count = 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while(count &gt; 0){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count++;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System.out.println(count);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-2147483648 (Integer.MIN_VALUE)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count will exceed the Integer.MAX_VALUE for an integer and will wrap back to the negative side to Integer.MIN_VALUE.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59" dur="indefinite" restart="never" nodeType="tmRoot">
          <p:childTnLst>
            <p:seq>
              <p:cTn id="160" dur="indefinite" nodeType="mainSeq">
                <p:childTnLst>
                  <p:par>
                    <p:cTn id="161" nodeType="clickEffect" fill="hold">
                      <p:stCondLst>
                        <p:cond delay="indefinite"/>
                      </p:stCondLst>
                      <p:childTnLst>
                        <p:par>
                          <p:cTn id="16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nodeType="clickEffect" fill="hold">
                      <p:stCondLst>
                        <p:cond delay="indefinite"/>
                      </p:stCondLst>
                      <p:childTnLst>
                        <p:par>
                          <p:cTn id="1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Infinite Loop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count = 10;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while(count &lt; 13)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System.out.println(count + " 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count++;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Infinite loop!! the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count++;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statement is not part of the body of the while loop. It will repeatedly print 10 over and over again.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Needs curly braces to enclose the body of the loop!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71" dur="indefinite" restart="never" nodeType="tmRoot">
          <p:childTnLst>
            <p:seq>
              <p:cTn id="172" dur="indefinite" nodeType="mainSeq">
                <p:childTnLst>
                  <p:par>
                    <p:cTn id="173" nodeType="clickEffect" fill="hold">
                      <p:stCondLst>
                        <p:cond delay="indefinite"/>
                      </p:stCondLst>
                      <p:childTnLst>
                        <p:par>
                          <p:cTn id="17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7" dur="10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nodeType="clickEffect" fill="hold">
                      <p:stCondLst>
                        <p:cond delay="indefinite"/>
                      </p:stCondLst>
                      <p:childTnLst>
                        <p:par>
                          <p:cTn id="1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2" dur="1000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B Nguyen</cp:lastModifiedBy>
  <cp:lastPrinted>2019-10-28T12:38:46Z</cp:lastPrinted>
  <dcterms:modified xsi:type="dcterms:W3CDTF">2021-11-03T16:17:49Z</dcterms:modified>
  <cp:revision>261</cp:revision>
  <dc:subject/>
  <dc:title>CSE 142 Python Slides</dc:title>
</cp:coreProperties>
</file>